
<file path=[Content_Types].xml><?xml version="1.0" encoding="utf-8"?>
<Types xmlns="http://schemas.openxmlformats.org/package/2006/content-types">
  <Default Extension="emf" ContentType="image/x-emf"/>
  <Default Extension="jpeg" ContentType="image/jpeg"/>
  <Default Extension="jpg" ContentType="image/jpeg"/>
  <Default Extension="jpg&amp;ehk=7au5tzvL8QyIiQFE5Tf" ContentType="image/jpeg"/>
  <Default Extension="png" ContentType="image/png"/>
  <Default Extension="png&amp;ehk=EcvqLGjkR7DltBLPI6CUiA&amp;r=0&amp;pid=OfficeInsert" ContentType="image/png"/>
  <Default Extension="png&amp;ehk=hNkUKzxkmAtsXL6MjYeo2A&amp;r=0&amp;pid=OfficeInsert" ContentType="image/png"/>
  <Default Extension="png&amp;ehk=LBVrUKMPkVCoVBzdb33fVw&amp;r=0&amp;pid=OfficeInsert"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0.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1.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2.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omments/comment2.xml" ContentType="application/vnd.openxmlformats-officedocument.presentationml.comments+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935" r:id="rId4"/>
    <p:sldMasterId id="2147483955" r:id="rId5"/>
    <p:sldMasterId id="2147483961" r:id="rId6"/>
    <p:sldMasterId id="2147483989" r:id="rId7"/>
    <p:sldMasterId id="2147483999" r:id="rId8"/>
    <p:sldMasterId id="2147484007" r:id="rId9"/>
    <p:sldMasterId id="2147484020" r:id="rId10"/>
    <p:sldMasterId id="2147484050" r:id="rId11"/>
    <p:sldMasterId id="2147484080" r:id="rId12"/>
    <p:sldMasterId id="2147484096" r:id="rId13"/>
    <p:sldMasterId id="2147484109" r:id="rId14"/>
    <p:sldMasterId id="2147484128" r:id="rId15"/>
    <p:sldMasterId id="2147484155" r:id="rId16"/>
  </p:sldMasterIdLst>
  <p:notesMasterIdLst>
    <p:notesMasterId r:id="rId137"/>
  </p:notesMasterIdLst>
  <p:handoutMasterIdLst>
    <p:handoutMasterId r:id="rId138"/>
  </p:handoutMasterIdLst>
  <p:sldIdLst>
    <p:sldId id="1745" r:id="rId17"/>
    <p:sldId id="1746" r:id="rId18"/>
    <p:sldId id="1611" r:id="rId19"/>
    <p:sldId id="1527" r:id="rId20"/>
    <p:sldId id="1631" r:id="rId21"/>
    <p:sldId id="1528" r:id="rId22"/>
    <p:sldId id="1529" r:id="rId23"/>
    <p:sldId id="1530" r:id="rId24"/>
    <p:sldId id="1647" r:id="rId25"/>
    <p:sldId id="1648" r:id="rId26"/>
    <p:sldId id="1644" r:id="rId27"/>
    <p:sldId id="1645" r:id="rId28"/>
    <p:sldId id="1646" r:id="rId29"/>
    <p:sldId id="1626" r:id="rId30"/>
    <p:sldId id="1650" r:id="rId31"/>
    <p:sldId id="1649" r:id="rId32"/>
    <p:sldId id="1126" r:id="rId33"/>
    <p:sldId id="1127" r:id="rId34"/>
    <p:sldId id="1532" r:id="rId35"/>
    <p:sldId id="1624" r:id="rId36"/>
    <p:sldId id="1623" r:id="rId37"/>
    <p:sldId id="1534" r:id="rId38"/>
    <p:sldId id="1614" r:id="rId39"/>
    <p:sldId id="1640" r:id="rId40"/>
    <p:sldId id="1641" r:id="rId41"/>
    <p:sldId id="1642" r:id="rId42"/>
    <p:sldId id="1543" r:id="rId43"/>
    <p:sldId id="1473" r:id="rId44"/>
    <p:sldId id="1474" r:id="rId45"/>
    <p:sldId id="1616" r:id="rId46"/>
    <p:sldId id="1748" r:id="rId47"/>
    <p:sldId id="1661" r:id="rId48"/>
    <p:sldId id="1715" r:id="rId49"/>
    <p:sldId id="1695" r:id="rId50"/>
    <p:sldId id="1696" r:id="rId51"/>
    <p:sldId id="1697" r:id="rId52"/>
    <p:sldId id="1698" r:id="rId53"/>
    <p:sldId id="1699" r:id="rId54"/>
    <p:sldId id="1662" r:id="rId55"/>
    <p:sldId id="1700" r:id="rId56"/>
    <p:sldId id="1747" r:id="rId57"/>
    <p:sldId id="273" r:id="rId58"/>
    <p:sldId id="1663" r:id="rId59"/>
    <p:sldId id="261" r:id="rId60"/>
    <p:sldId id="1703" r:id="rId61"/>
    <p:sldId id="1704" r:id="rId62"/>
    <p:sldId id="1741" r:id="rId63"/>
    <p:sldId id="1744" r:id="rId64"/>
    <p:sldId id="1742" r:id="rId65"/>
    <p:sldId id="1743" r:id="rId66"/>
    <p:sldId id="1709" r:id="rId67"/>
    <p:sldId id="1665" r:id="rId68"/>
    <p:sldId id="1666" r:id="rId69"/>
    <p:sldId id="1259" r:id="rId70"/>
    <p:sldId id="1183" r:id="rId71"/>
    <p:sldId id="1193" r:id="rId72"/>
    <p:sldId id="1252" r:id="rId73"/>
    <p:sldId id="1253" r:id="rId74"/>
    <p:sldId id="1187" r:id="rId75"/>
    <p:sldId id="1254" r:id="rId76"/>
    <p:sldId id="1667" r:id="rId77"/>
    <p:sldId id="1668" r:id="rId78"/>
    <p:sldId id="1714" r:id="rId79"/>
    <p:sldId id="1669" r:id="rId80"/>
    <p:sldId id="1184" r:id="rId81"/>
    <p:sldId id="1670" r:id="rId82"/>
    <p:sldId id="1671" r:id="rId83"/>
    <p:sldId id="1297" r:id="rId84"/>
    <p:sldId id="1255" r:id="rId85"/>
    <p:sldId id="1256" r:id="rId86"/>
    <p:sldId id="1257" r:id="rId87"/>
    <p:sldId id="1291" r:id="rId88"/>
    <p:sldId id="1672" r:id="rId89"/>
    <p:sldId id="1675" r:id="rId90"/>
    <p:sldId id="1270" r:id="rId91"/>
    <p:sldId id="1295" r:id="rId92"/>
    <p:sldId id="1269" r:id="rId93"/>
    <p:sldId id="1198" r:id="rId94"/>
    <p:sldId id="1288" r:id="rId95"/>
    <p:sldId id="1296" r:id="rId96"/>
    <p:sldId id="1749" r:id="rId97"/>
    <p:sldId id="1694" r:id="rId98"/>
    <p:sldId id="1750" r:id="rId99"/>
    <p:sldId id="1751" r:id="rId100"/>
    <p:sldId id="1753" r:id="rId101"/>
    <p:sldId id="1677" r:id="rId102"/>
    <p:sldId id="1693" r:id="rId103"/>
    <p:sldId id="1678" r:id="rId104"/>
    <p:sldId id="1679" r:id="rId105"/>
    <p:sldId id="1680" r:id="rId106"/>
    <p:sldId id="1185" r:id="rId107"/>
    <p:sldId id="1131" r:id="rId108"/>
    <p:sldId id="1277" r:id="rId109"/>
    <p:sldId id="1278" r:id="rId110"/>
    <p:sldId id="1681" r:id="rId111"/>
    <p:sldId id="1289" r:id="rId112"/>
    <p:sldId id="1290" r:id="rId113"/>
    <p:sldId id="1682" r:id="rId114"/>
    <p:sldId id="1683" r:id="rId115"/>
    <p:sldId id="1684" r:id="rId116"/>
    <p:sldId id="1121" r:id="rId117"/>
    <p:sldId id="1685" r:id="rId118"/>
    <p:sldId id="1686" r:id="rId119"/>
    <p:sldId id="1687" r:id="rId120"/>
    <p:sldId id="1294" r:id="rId121"/>
    <p:sldId id="1286" r:id="rId122"/>
    <p:sldId id="1287" r:id="rId123"/>
    <p:sldId id="1299" r:id="rId124"/>
    <p:sldId id="1261" r:id="rId125"/>
    <p:sldId id="1285" r:id="rId126"/>
    <p:sldId id="1688" r:id="rId127"/>
    <p:sldId id="1712" r:id="rId128"/>
    <p:sldId id="1689" r:id="rId129"/>
    <p:sldId id="1625" r:id="rId130"/>
    <p:sldId id="1092" r:id="rId131"/>
    <p:sldId id="377" r:id="rId132"/>
    <p:sldId id="1740" r:id="rId133"/>
    <p:sldId id="1656" r:id="rId134"/>
    <p:sldId id="774" r:id="rId135"/>
    <p:sldId id="1653" r:id="rId136"/>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Titles" id="{DBAFD188-3988-4597-9EA3-13B0B0D32930}">
          <p14:sldIdLst>
            <p14:sldId id="1745"/>
          </p14:sldIdLst>
        </p14:section>
        <p14:section name="Highlights" id="{C7420A5F-9C5A-4685-A876-8B2148D01E85}">
          <p14:sldIdLst>
            <p14:sldId id="1746"/>
          </p14:sldIdLst>
        </p14:section>
        <p14:section name="EH PRD (2019-02-09)" id="{B3642C92-A8BB-4432-BEC9-4675563E51BD}">
          <p14:sldIdLst>
            <p14:sldId id="1611"/>
            <p14:sldId id="1527"/>
            <p14:sldId id="1631"/>
            <p14:sldId id="1528"/>
            <p14:sldId id="1529"/>
            <p14:sldId id="1530"/>
            <p14:sldId id="1647"/>
            <p14:sldId id="1648"/>
            <p14:sldId id="1644"/>
            <p14:sldId id="1645"/>
            <p14:sldId id="1646"/>
            <p14:sldId id="1626"/>
            <p14:sldId id="1650"/>
            <p14:sldId id="1649"/>
            <p14:sldId id="1126"/>
            <p14:sldId id="1127"/>
            <p14:sldId id="1532"/>
            <p14:sldId id="1624"/>
            <p14:sldId id="1623"/>
            <p14:sldId id="1534"/>
            <p14:sldId id="1614"/>
            <p14:sldId id="1640"/>
            <p14:sldId id="1641"/>
            <p14:sldId id="1642"/>
            <p14:sldId id="1543"/>
          </p14:sldIdLst>
        </p14:section>
        <p14:section name="ORNL CSMD Overview (2019-02-09)" id="{61CF01DE-0899-4CF0-B697-E129B1365760}">
          <p14:sldIdLst>
            <p14:sldId id="1473"/>
            <p14:sldId id="1474"/>
            <p14:sldId id="1616"/>
            <p14:sldId id="1748"/>
          </p14:sldIdLst>
        </p14:section>
        <p14:section name="2019 Jul Cosmic Update" id="{A8B82220-549B-46F4-9A68-9FE47BF00FFE}">
          <p14:sldIdLst>
            <p14:sldId id="1661"/>
            <p14:sldId id="1715"/>
            <p14:sldId id="1695"/>
            <p14:sldId id="1696"/>
            <p14:sldId id="1697"/>
            <p14:sldId id="1698"/>
            <p14:sldId id="1699"/>
          </p14:sldIdLst>
        </p14:section>
        <p14:section name="CC Intro" id="{44FC6AAE-2D04-4787-B5D6-71E3A758AD04}">
          <p14:sldIdLst>
            <p14:sldId id="1662"/>
            <p14:sldId id="1700"/>
            <p14:sldId id="1747"/>
            <p14:sldId id="273"/>
            <p14:sldId id="1663"/>
            <p14:sldId id="261"/>
            <p14:sldId id="1703"/>
            <p14:sldId id="1704"/>
            <p14:sldId id="1741"/>
            <p14:sldId id="1744"/>
            <p14:sldId id="1742"/>
            <p14:sldId id="1743"/>
            <p14:sldId id="1709"/>
          </p14:sldIdLst>
        </p14:section>
        <p14:section name="CC Apps" id="{576761F1-6051-402B-9213-ADDE60F70170}">
          <p14:sldIdLst>
            <p14:sldId id="1665"/>
            <p14:sldId id="1666"/>
            <p14:sldId id="1259"/>
            <p14:sldId id="1183"/>
            <p14:sldId id="1193"/>
            <p14:sldId id="1252"/>
            <p14:sldId id="1253"/>
            <p14:sldId id="1187"/>
            <p14:sldId id="1254"/>
          </p14:sldIdLst>
        </p14:section>
        <p14:section name="CC performance modeling" id="{35053022-0B92-45E1-8E49-38ACBB64CC4F}">
          <p14:sldIdLst>
            <p14:sldId id="1667"/>
            <p14:sldId id="1668"/>
            <p14:sldId id="1714"/>
            <p14:sldId id="1669"/>
            <p14:sldId id="1184"/>
            <p14:sldId id="1670"/>
            <p14:sldId id="1671"/>
            <p14:sldId id="1297"/>
            <p14:sldId id="1255"/>
            <p14:sldId id="1256"/>
            <p14:sldId id="1257"/>
          </p14:sldIdLst>
        </p14:section>
        <p14:section name="CC Prog Sys" id="{8501BBC3-F957-4B12-8B98-26F95552F195}">
          <p14:sldIdLst>
            <p14:sldId id="1291"/>
            <p14:sldId id="1672"/>
            <p14:sldId id="1675"/>
            <p14:sldId id="1270"/>
            <p14:sldId id="1295"/>
            <p14:sldId id="1269"/>
            <p14:sldId id="1198"/>
          </p14:sldIdLst>
        </p14:section>
        <p14:section name="CC Scheduler" id="{27F74E79-9BD9-40E8-8668-4EA829417C0F}">
          <p14:sldIdLst>
            <p14:sldId id="1288"/>
            <p14:sldId id="1296"/>
            <p14:sldId id="1749"/>
            <p14:sldId id="1694"/>
            <p14:sldId id="1750"/>
            <p14:sldId id="1751"/>
            <p14:sldId id="1753"/>
            <p14:sldId id="1677"/>
            <p14:sldId id="1693"/>
            <p14:sldId id="1678"/>
            <p14:sldId id="1679"/>
            <p14:sldId id="1680"/>
            <p14:sldId id="1185"/>
            <p14:sldId id="1131"/>
            <p14:sldId id="1277"/>
            <p14:sldId id="1278"/>
            <p14:sldId id="1681"/>
            <p14:sldId id="1289"/>
            <p14:sldId id="1290"/>
            <p14:sldId id="1682"/>
            <p14:sldId id="1683"/>
            <p14:sldId id="1684"/>
            <p14:sldId id="1121"/>
            <p14:sldId id="1685"/>
            <p14:sldId id="1686"/>
            <p14:sldId id="1687"/>
          </p14:sldIdLst>
        </p14:section>
        <p14:section name="CC Programmatic" id="{5C744BB1-7572-4D80-AED6-2945BA7123BE}">
          <p14:sldIdLst>
            <p14:sldId id="1294"/>
            <p14:sldId id="1286"/>
          </p14:sldIdLst>
        </p14:section>
        <p14:section name="CC Summary" id="{34B38D1E-989A-4EA9-AAC2-50C2B76A23D8}">
          <p14:sldIdLst>
            <p14:sldId id="1287"/>
            <p14:sldId id="1299"/>
            <p14:sldId id="1261"/>
            <p14:sldId id="1285"/>
            <p14:sldId id="1688"/>
            <p14:sldId id="1712"/>
            <p14:sldId id="1689"/>
          </p14:sldIdLst>
        </p14:section>
        <p14:section name="Epilog" id="{2D7BB453-890A-428D-A3E5-EF7F43DF0EDF}">
          <p14:sldIdLst>
            <p14:sldId id="1625"/>
            <p14:sldId id="1092"/>
            <p14:sldId id="377"/>
          </p14:sldIdLst>
        </p14:section>
        <p14:section name="Quiz" id="{4EB4AE55-48B2-4D84-9E25-638CA2B174F9}">
          <p14:sldIdLst>
            <p14:sldId id="1740"/>
            <p14:sldId id="1656"/>
            <p14:sldId id="774"/>
            <p14:sldId id="1653"/>
          </p14:sldIdLst>
        </p14:section>
      </p14:sectionLst>
    </p:ext>
    <p:ext uri="{EFAFB233-063F-42B5-8137-9DF3F51BA10A}">
      <p15:sldGuideLst xmlns:p15="http://schemas.microsoft.com/office/powerpoint/2012/main">
        <p15:guide id="1" orient="horz" pos="4224" userDrawn="1">
          <p15:clr>
            <a:srgbClr val="A4A3A4"/>
          </p15:clr>
        </p15:guide>
        <p15:guide id="2" pos="7412">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9"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640"/>
    <a:srgbClr val="BFBD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3371" autoAdjust="0"/>
    <p:restoredTop sz="95226" autoAdjust="0"/>
  </p:normalViewPr>
  <p:slideViewPr>
    <p:cSldViewPr snapToGrid="0" showGuides="1">
      <p:cViewPr varScale="1">
        <p:scale>
          <a:sx n="82" d="100"/>
          <a:sy n="82" d="100"/>
        </p:scale>
        <p:origin x="264" y="72"/>
      </p:cViewPr>
      <p:guideLst>
        <p:guide orient="horz" pos="4224"/>
        <p:guide pos="7412"/>
      </p:guideLst>
    </p:cSldViewPr>
  </p:slideViewPr>
  <p:notesTextViewPr>
    <p:cViewPr>
      <p:scale>
        <a:sx n="3" d="2"/>
        <a:sy n="3" d="2"/>
      </p:scale>
      <p:origin x="0" y="0"/>
    </p:cViewPr>
  </p:notesTextViewPr>
  <p:sorterViewPr>
    <p:cViewPr varScale="1">
      <p:scale>
        <a:sx n="1" d="1"/>
        <a:sy n="1" d="1"/>
      </p:scale>
      <p:origin x="0" y="-48907"/>
    </p:cViewPr>
  </p:sorterViewPr>
  <p:notesViewPr>
    <p:cSldViewPr snapToGrid="0" showGuides="1">
      <p:cViewPr varScale="1">
        <p:scale>
          <a:sx n="135" d="100"/>
          <a:sy n="135" d="100"/>
        </p:scale>
        <p:origin x="458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12" Type="http://schemas.openxmlformats.org/officeDocument/2006/relationships/slide" Target="slides/slide96.xml"/><Relationship Id="rId133" Type="http://schemas.openxmlformats.org/officeDocument/2006/relationships/slide" Target="slides/slide117.xml"/><Relationship Id="rId138" Type="http://schemas.openxmlformats.org/officeDocument/2006/relationships/handoutMaster" Target="handoutMasters/handoutMaster1.xml"/><Relationship Id="rId16" Type="http://schemas.openxmlformats.org/officeDocument/2006/relationships/slideMaster" Target="slideMasters/slideMaster13.xml"/><Relationship Id="rId107" Type="http://schemas.openxmlformats.org/officeDocument/2006/relationships/slide" Target="slides/slide91.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slide" Target="slides/slide107.xml"/><Relationship Id="rId128" Type="http://schemas.openxmlformats.org/officeDocument/2006/relationships/slide" Target="slides/slide112.xml"/><Relationship Id="rId5" Type="http://schemas.openxmlformats.org/officeDocument/2006/relationships/slideMaster" Target="slideMasters/slideMaster2.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113" Type="http://schemas.openxmlformats.org/officeDocument/2006/relationships/slide" Target="slides/slide97.xml"/><Relationship Id="rId118" Type="http://schemas.openxmlformats.org/officeDocument/2006/relationships/slide" Target="slides/slide102.xml"/><Relationship Id="rId134" Type="http://schemas.openxmlformats.org/officeDocument/2006/relationships/slide" Target="slides/slide118.xml"/><Relationship Id="rId13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slide" Target="slides/slide105.xml"/><Relationship Id="rId14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103" Type="http://schemas.openxmlformats.org/officeDocument/2006/relationships/slide" Target="slides/slide87.xml"/><Relationship Id="rId108" Type="http://schemas.openxmlformats.org/officeDocument/2006/relationships/slide" Target="slides/slide92.xml"/><Relationship Id="rId116" Type="http://schemas.openxmlformats.org/officeDocument/2006/relationships/slide" Target="slides/slide100.xml"/><Relationship Id="rId124" Type="http://schemas.openxmlformats.org/officeDocument/2006/relationships/slide" Target="slides/slide108.xml"/><Relationship Id="rId129" Type="http://schemas.openxmlformats.org/officeDocument/2006/relationships/slide" Target="slides/slide113.xml"/><Relationship Id="rId137" Type="http://schemas.openxmlformats.org/officeDocument/2006/relationships/notesMaster" Target="notesMasters/notesMaster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slide" Target="slides/slide80.xml"/><Relationship Id="rId111" Type="http://schemas.openxmlformats.org/officeDocument/2006/relationships/slide" Target="slides/slide95.xml"/><Relationship Id="rId132" Type="http://schemas.openxmlformats.org/officeDocument/2006/relationships/slide" Target="slides/slide116.xml"/><Relationship Id="rId14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6" Type="http://schemas.openxmlformats.org/officeDocument/2006/relationships/slide" Target="slides/slide90.xml"/><Relationship Id="rId114" Type="http://schemas.openxmlformats.org/officeDocument/2006/relationships/slide" Target="slides/slide98.xml"/><Relationship Id="rId119" Type="http://schemas.openxmlformats.org/officeDocument/2006/relationships/slide" Target="slides/slide103.xml"/><Relationship Id="rId127" Type="http://schemas.openxmlformats.org/officeDocument/2006/relationships/slide" Target="slides/slide11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slide" Target="slides/slide106.xml"/><Relationship Id="rId130" Type="http://schemas.openxmlformats.org/officeDocument/2006/relationships/slide" Target="slides/slide114.xml"/><Relationship Id="rId135" Type="http://schemas.openxmlformats.org/officeDocument/2006/relationships/slide" Target="slides/slide119.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slide" Target="slides/slide104.xml"/><Relationship Id="rId125" Type="http://schemas.openxmlformats.org/officeDocument/2006/relationships/slide" Target="slides/slide109.xml"/><Relationship Id="rId141"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131" Type="http://schemas.openxmlformats.org/officeDocument/2006/relationships/slide" Target="slides/slide115.xml"/><Relationship Id="rId136" Type="http://schemas.openxmlformats.org/officeDocument/2006/relationships/slide" Target="slides/slide120.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1.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26" Type="http://schemas.openxmlformats.org/officeDocument/2006/relationships/slide" Target="slides/slide110.xml"/></Relationships>
</file>

<file path=ppt/charts/_rels/chart1.xml.rels><?xml version="1.0" encoding="UTF-8" standalone="yes"?>
<Relationships xmlns="http://schemas.openxmlformats.org/package/2006/relationships"><Relationship Id="rId3" Type="http://schemas.openxmlformats.org/officeDocument/2006/relationships/oleObject" Target="file:///\\Users\fub\Documents\Book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fub\Document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r>
              <a:rPr lang="en-US"/>
              <a:t>libgnuradio CPU-time Breakdown</a:t>
            </a:r>
          </a:p>
        </c:rich>
      </c:tx>
      <c:layout>
        <c:manualLayout>
          <c:xMode val="edge"/>
          <c:yMode val="edge"/>
          <c:x val="0.21643727887577607"/>
          <c:y val="6.3662059730802217E-2"/>
        </c:manualLayout>
      </c:layout>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6"/>
              </a:solidFill>
              <a:ln w="19050">
                <a:solidFill>
                  <a:schemeClr val="lt1"/>
                </a:solidFill>
              </a:ln>
              <a:effectLst/>
            </c:spPr>
            <c:extLst>
              <c:ext xmlns:c16="http://schemas.microsoft.com/office/drawing/2014/chart" uri="{C3380CC4-5D6E-409C-BE32-E72D297353CC}">
                <c16:uniqueId val="{00000001-6A62-E748-94E1-6F0FA8A9BA31}"/>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6A62-E748-94E1-6F0FA8A9BA31}"/>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6A62-E748-94E1-6F0FA8A9BA31}"/>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6A62-E748-94E1-6F0FA8A9BA31}"/>
              </c:ext>
            </c:extLst>
          </c:dPt>
          <c:dPt>
            <c:idx val="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9-6A62-E748-94E1-6F0FA8A9BA31}"/>
              </c:ext>
            </c:extLst>
          </c:dPt>
          <c:dPt>
            <c:idx val="5"/>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B-6A62-E748-94E1-6F0FA8A9BA31}"/>
              </c:ext>
            </c:extLst>
          </c:dPt>
          <c:dPt>
            <c:idx val="6"/>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0D-6A62-E748-94E1-6F0FA8A9BA31}"/>
              </c:ext>
            </c:extLst>
          </c:dPt>
          <c:dPt>
            <c:idx val="7"/>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0F-6A62-E748-94E1-6F0FA8A9BA31}"/>
              </c:ext>
            </c:extLst>
          </c:dPt>
          <c:dPt>
            <c:idx val="8"/>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1-6A62-E748-94E1-6F0FA8A9BA31}"/>
              </c:ext>
            </c:extLst>
          </c:dPt>
          <c:dPt>
            <c:idx val="9"/>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13-6A62-E748-94E1-6F0FA8A9BA31}"/>
              </c:ext>
            </c:extLst>
          </c:dPt>
          <c:dPt>
            <c:idx val="10"/>
            <c:bubble3D val="0"/>
            <c:explosion val="15"/>
            <c:spPr>
              <a:solidFill>
                <a:schemeClr val="accent5">
                  <a:lumMod val="80000"/>
                </a:schemeClr>
              </a:solidFill>
              <a:ln w="19050">
                <a:solidFill>
                  <a:schemeClr val="lt1"/>
                </a:solidFill>
              </a:ln>
              <a:effectLst/>
            </c:spPr>
            <c:extLst>
              <c:ext xmlns:c16="http://schemas.microsoft.com/office/drawing/2014/chart" uri="{C3380CC4-5D6E-409C-BE32-E72D297353CC}">
                <c16:uniqueId val="{00000015-6A62-E748-94E1-6F0FA8A9BA31}"/>
              </c:ext>
            </c:extLst>
          </c:dPt>
          <c:dPt>
            <c:idx val="1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17-6A62-E748-94E1-6F0FA8A9BA31}"/>
              </c:ext>
            </c:extLst>
          </c:dPt>
          <c:dLbls>
            <c:dLbl>
              <c:idx val="10"/>
              <c:tx>
                <c:rich>
                  <a:bodyPr/>
                  <a:lstStyle/>
                  <a:p>
                    <a:fld id="{2F3AAF1B-F397-6242-B8E0-DB476DAC7CB2}" type="PERCENTAGE">
                      <a:rPr lang="en-US" b="1">
                        <a:solidFill>
                          <a:schemeClr val="bg1"/>
                        </a:solidFill>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5-6A62-E748-94E1-6F0FA8A9BA31}"/>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Sheet4!$A$81:$A$92</c:f>
              <c:strCache>
                <c:ptCount val="12"/>
                <c:pt idx="0">
                  <c:v>libgnuradio-analog </c:v>
                </c:pt>
                <c:pt idx="1">
                  <c:v>libgnuradio-blocks </c:v>
                </c:pt>
                <c:pt idx="2">
                  <c:v>libgnuradio-channels </c:v>
                </c:pt>
                <c:pt idx="3">
                  <c:v>libgnuradio-digital </c:v>
                </c:pt>
                <c:pt idx="4">
                  <c:v>libgnuradio-dtv </c:v>
                </c:pt>
                <c:pt idx="5">
                  <c:v>libgnuradio-fec </c:v>
                </c:pt>
                <c:pt idx="6">
                  <c:v>libgnuradio-fft </c:v>
                </c:pt>
                <c:pt idx="7">
                  <c:v>libgnuradio-filter </c:v>
                </c:pt>
                <c:pt idx="8">
                  <c:v>libgnuradio-pmt </c:v>
                </c:pt>
                <c:pt idx="9">
                  <c:v>libgnuradio-qtgui </c:v>
                </c:pt>
                <c:pt idx="10">
                  <c:v>libgnuradio-runtime </c:v>
                </c:pt>
                <c:pt idx="11">
                  <c:v>libgnuradio-trellis </c:v>
                </c:pt>
              </c:strCache>
            </c:strRef>
          </c:cat>
          <c:val>
            <c:numRef>
              <c:f>Sheet4!$B$81:$B$92</c:f>
              <c:numCache>
                <c:formatCode>General</c:formatCode>
                <c:ptCount val="12"/>
                <c:pt idx="0">
                  <c:v>1.5501123595505617</c:v>
                </c:pt>
                <c:pt idx="1">
                  <c:v>0.72606741573033706</c:v>
                </c:pt>
                <c:pt idx="2">
                  <c:v>0.31561797752808984</c:v>
                </c:pt>
                <c:pt idx="3">
                  <c:v>0.49292134831460671</c:v>
                </c:pt>
                <c:pt idx="4">
                  <c:v>0.12280898876404493</c:v>
                </c:pt>
                <c:pt idx="5">
                  <c:v>1.1984269662921347</c:v>
                </c:pt>
                <c:pt idx="6">
                  <c:v>2.6966292134831461E-2</c:v>
                </c:pt>
                <c:pt idx="7">
                  <c:v>0.89561797752808991</c:v>
                </c:pt>
                <c:pt idx="8">
                  <c:v>2.5055056179775281</c:v>
                </c:pt>
                <c:pt idx="9">
                  <c:v>0.13325842696629214</c:v>
                </c:pt>
                <c:pt idx="10">
                  <c:v>3.29314606741573</c:v>
                </c:pt>
                <c:pt idx="11">
                  <c:v>0.4943820224719101</c:v>
                </c:pt>
              </c:numCache>
            </c:numRef>
          </c:val>
          <c:extLst>
            <c:ext xmlns:c16="http://schemas.microsoft.com/office/drawing/2014/chart" uri="{C3380CC4-5D6E-409C-BE32-E72D297353CC}">
              <c16:uniqueId val="{00000018-6A62-E748-94E1-6F0FA8A9BA31}"/>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10"/>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64248596974098415"/>
          <c:y val="0.1839026852412679"/>
          <c:w val="0.35751403025901579"/>
          <c:h val="0.6393335352311729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a:t>GPU-OpenCL Speedup</a:t>
            </a:r>
          </a:p>
        </c:rich>
      </c:tx>
      <c:layout>
        <c:manualLayout>
          <c:xMode val="edge"/>
          <c:yMode val="edge"/>
          <c:x val="0.45856204691532554"/>
          <c:y val="0.14692653673163419"/>
        </c:manualLayout>
      </c:layout>
      <c:overlay val="0"/>
      <c:spPr>
        <a:solidFill>
          <a:schemeClr val="bg1"/>
        </a:solid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Sheet1!$B$41</c:f>
              <c:strCache>
                <c:ptCount val="1"/>
                <c:pt idx="0">
                  <c:v>4</c:v>
                </c:pt>
              </c:strCache>
            </c:strRef>
          </c:tx>
          <c:spPr>
            <a:solidFill>
              <a:schemeClr val="accent6">
                <a:shade val="35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Sheet1!$B$42:$B$54</c:f>
              <c:numCache>
                <c:formatCode>General</c:formatCode>
                <c:ptCount val="13"/>
                <c:pt idx="0">
                  <c:v>1.282051282051282E-2</c:v>
                </c:pt>
                <c:pt idx="1">
                  <c:v>5.5248618784530384E-3</c:v>
                </c:pt>
                <c:pt idx="2">
                  <c:v>1.8181818181818181E-2</c:v>
                </c:pt>
                <c:pt idx="3">
                  <c:v>1.1494252873563218E-2</c:v>
                </c:pt>
                <c:pt idx="4">
                  <c:v>1.515151515151515E-2</c:v>
                </c:pt>
                <c:pt idx="5">
                  <c:v>1.282051282051282E-2</c:v>
                </c:pt>
                <c:pt idx="6">
                  <c:v>1.6393442622950821E-2</c:v>
                </c:pt>
                <c:pt idx="7">
                  <c:v>1.282051282051282E-2</c:v>
                </c:pt>
                <c:pt idx="8">
                  <c:v>1.5873015873015872E-2</c:v>
                </c:pt>
                <c:pt idx="9">
                  <c:v>1.1235955056179775E-2</c:v>
                </c:pt>
                <c:pt idx="10">
                  <c:v>1.1235955056179775E-2</c:v>
                </c:pt>
                <c:pt idx="11">
                  <c:v>0.22916666666666666</c:v>
                </c:pt>
                <c:pt idx="12">
                  <c:v>0.27083333333333331</c:v>
                </c:pt>
              </c:numCache>
            </c:numRef>
          </c:val>
          <c:extLst>
            <c:ext xmlns:c16="http://schemas.microsoft.com/office/drawing/2014/chart" uri="{C3380CC4-5D6E-409C-BE32-E72D297353CC}">
              <c16:uniqueId val="{00000000-D0E2-564E-B9B3-1E157C794833}"/>
            </c:ext>
          </c:extLst>
        </c:ser>
        <c:ser>
          <c:idx val="1"/>
          <c:order val="1"/>
          <c:tx>
            <c:strRef>
              <c:f>Sheet1!$C$41</c:f>
              <c:strCache>
                <c:ptCount val="1"/>
                <c:pt idx="0">
                  <c:v>5</c:v>
                </c:pt>
              </c:strCache>
            </c:strRef>
          </c:tx>
          <c:spPr>
            <a:solidFill>
              <a:schemeClr val="accent6">
                <a:shade val="41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Sheet1!$C$42:$C$54</c:f>
              <c:numCache>
                <c:formatCode>General</c:formatCode>
                <c:ptCount val="13"/>
                <c:pt idx="0">
                  <c:v>1.6949152542372881E-2</c:v>
                </c:pt>
                <c:pt idx="1">
                  <c:v>1.2121212121212121E-2</c:v>
                </c:pt>
                <c:pt idx="2">
                  <c:v>7.6923076923076927E-2</c:v>
                </c:pt>
                <c:pt idx="3">
                  <c:v>5.5555555555555559E-2</c:v>
                </c:pt>
                <c:pt idx="4">
                  <c:v>2.2727272727272728E-2</c:v>
                </c:pt>
                <c:pt idx="5">
                  <c:v>1.6949152542372881E-2</c:v>
                </c:pt>
                <c:pt idx="6">
                  <c:v>2.564102564102564E-2</c:v>
                </c:pt>
                <c:pt idx="7">
                  <c:v>1.7543859649122806E-2</c:v>
                </c:pt>
                <c:pt idx="8">
                  <c:v>2.3255813953488372E-2</c:v>
                </c:pt>
                <c:pt idx="9">
                  <c:v>1.111111111111111E-2</c:v>
                </c:pt>
                <c:pt idx="10">
                  <c:v>1.1363636363636364E-2</c:v>
                </c:pt>
                <c:pt idx="11">
                  <c:v>0.30952380952380953</c:v>
                </c:pt>
                <c:pt idx="12">
                  <c:v>0.39393939393939387</c:v>
                </c:pt>
              </c:numCache>
            </c:numRef>
          </c:val>
          <c:extLst>
            <c:ext xmlns:c16="http://schemas.microsoft.com/office/drawing/2014/chart" uri="{C3380CC4-5D6E-409C-BE32-E72D297353CC}">
              <c16:uniqueId val="{00000001-D0E2-564E-B9B3-1E157C794833}"/>
            </c:ext>
          </c:extLst>
        </c:ser>
        <c:ser>
          <c:idx val="2"/>
          <c:order val="2"/>
          <c:tx>
            <c:strRef>
              <c:f>Sheet1!$D$41</c:f>
              <c:strCache>
                <c:ptCount val="1"/>
                <c:pt idx="0">
                  <c:v>6</c:v>
                </c:pt>
              </c:strCache>
            </c:strRef>
          </c:tx>
          <c:spPr>
            <a:solidFill>
              <a:schemeClr val="accent6">
                <a:shade val="46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Sheet1!$D$42:$D$54</c:f>
              <c:numCache>
                <c:formatCode>General</c:formatCode>
                <c:ptCount val="13"/>
                <c:pt idx="0">
                  <c:v>1.8518518518518517E-2</c:v>
                </c:pt>
                <c:pt idx="1">
                  <c:v>1.2903225806451613E-2</c:v>
                </c:pt>
                <c:pt idx="2">
                  <c:v>0.12</c:v>
                </c:pt>
                <c:pt idx="3">
                  <c:v>9.6153846153846173E-2</c:v>
                </c:pt>
                <c:pt idx="4">
                  <c:v>2.7027027027027029E-2</c:v>
                </c:pt>
                <c:pt idx="5">
                  <c:v>1.8867924528301886E-2</c:v>
                </c:pt>
                <c:pt idx="6">
                  <c:v>2.564102564102564E-2</c:v>
                </c:pt>
                <c:pt idx="7">
                  <c:v>1.9607843137254902E-2</c:v>
                </c:pt>
                <c:pt idx="8">
                  <c:v>2.7777777777777776E-2</c:v>
                </c:pt>
                <c:pt idx="9">
                  <c:v>1.0989010989010988E-2</c:v>
                </c:pt>
                <c:pt idx="10">
                  <c:v>1.0638297872340425E-2</c:v>
                </c:pt>
                <c:pt idx="11">
                  <c:v>0.34210526315789469</c:v>
                </c:pt>
                <c:pt idx="12">
                  <c:v>0.45454545454545453</c:v>
                </c:pt>
              </c:numCache>
            </c:numRef>
          </c:val>
          <c:extLst>
            <c:ext xmlns:c16="http://schemas.microsoft.com/office/drawing/2014/chart" uri="{C3380CC4-5D6E-409C-BE32-E72D297353CC}">
              <c16:uniqueId val="{00000002-D0E2-564E-B9B3-1E157C794833}"/>
            </c:ext>
          </c:extLst>
        </c:ser>
        <c:ser>
          <c:idx val="3"/>
          <c:order val="3"/>
          <c:tx>
            <c:strRef>
              <c:f>Sheet1!$E$41</c:f>
              <c:strCache>
                <c:ptCount val="1"/>
                <c:pt idx="0">
                  <c:v>7</c:v>
                </c:pt>
              </c:strCache>
            </c:strRef>
          </c:tx>
          <c:spPr>
            <a:solidFill>
              <a:schemeClr val="accent6">
                <a:shade val="52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Sheet1!$E$42:$E$54</c:f>
              <c:numCache>
                <c:formatCode>General</c:formatCode>
                <c:ptCount val="13"/>
                <c:pt idx="0">
                  <c:v>1.8518518518518517E-2</c:v>
                </c:pt>
                <c:pt idx="1">
                  <c:v>2.150537634408602E-2</c:v>
                </c:pt>
                <c:pt idx="2">
                  <c:v>0.31578947368421051</c:v>
                </c:pt>
                <c:pt idx="3">
                  <c:v>0.1875</c:v>
                </c:pt>
                <c:pt idx="4">
                  <c:v>2.564102564102564E-2</c:v>
                </c:pt>
                <c:pt idx="5">
                  <c:v>2.222222222222222E-2</c:v>
                </c:pt>
                <c:pt idx="6">
                  <c:v>2.4390243902439022E-2</c:v>
                </c:pt>
                <c:pt idx="7">
                  <c:v>1.8181818181818181E-2</c:v>
                </c:pt>
                <c:pt idx="8">
                  <c:v>2.4999999999999998E-2</c:v>
                </c:pt>
                <c:pt idx="9">
                  <c:v>3.4090909090909095E-2</c:v>
                </c:pt>
                <c:pt idx="10">
                  <c:v>1.2048192771084336E-2</c:v>
                </c:pt>
                <c:pt idx="11">
                  <c:v>0.36363636363636359</c:v>
                </c:pt>
                <c:pt idx="12">
                  <c:v>0.3235294117647059</c:v>
                </c:pt>
              </c:numCache>
            </c:numRef>
          </c:val>
          <c:extLst>
            <c:ext xmlns:c16="http://schemas.microsoft.com/office/drawing/2014/chart" uri="{C3380CC4-5D6E-409C-BE32-E72D297353CC}">
              <c16:uniqueId val="{00000003-D0E2-564E-B9B3-1E157C794833}"/>
            </c:ext>
          </c:extLst>
        </c:ser>
        <c:ser>
          <c:idx val="4"/>
          <c:order val="4"/>
          <c:tx>
            <c:strRef>
              <c:f>Sheet1!$F$41</c:f>
              <c:strCache>
                <c:ptCount val="1"/>
                <c:pt idx="0">
                  <c:v>8</c:v>
                </c:pt>
              </c:strCache>
            </c:strRef>
          </c:tx>
          <c:spPr>
            <a:solidFill>
              <a:schemeClr val="accent6">
                <a:shade val="58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Sheet1!$F$42:$F$54</c:f>
              <c:numCache>
                <c:formatCode>General</c:formatCode>
                <c:ptCount val="13"/>
                <c:pt idx="0">
                  <c:v>1.8181818181818181E-2</c:v>
                </c:pt>
                <c:pt idx="1">
                  <c:v>4.710144927536232E-2</c:v>
                </c:pt>
                <c:pt idx="2">
                  <c:v>0.52173913043478259</c:v>
                </c:pt>
                <c:pt idx="3">
                  <c:v>0.33333333333333331</c:v>
                </c:pt>
                <c:pt idx="4">
                  <c:v>4.6511627906976744E-2</c:v>
                </c:pt>
                <c:pt idx="5">
                  <c:v>1.6666666666666666E-2</c:v>
                </c:pt>
                <c:pt idx="6">
                  <c:v>2.4999999999999998E-2</c:v>
                </c:pt>
                <c:pt idx="7">
                  <c:v>6.6666666666666666E-2</c:v>
                </c:pt>
                <c:pt idx="8">
                  <c:v>4.5454545454545456E-2</c:v>
                </c:pt>
                <c:pt idx="9">
                  <c:v>3.4090909090909095E-2</c:v>
                </c:pt>
                <c:pt idx="10">
                  <c:v>3.5714285714285719E-2</c:v>
                </c:pt>
                <c:pt idx="11">
                  <c:v>0.36363636363636359</c:v>
                </c:pt>
                <c:pt idx="12">
                  <c:v>0.35294117647058826</c:v>
                </c:pt>
              </c:numCache>
            </c:numRef>
          </c:val>
          <c:extLst>
            <c:ext xmlns:c16="http://schemas.microsoft.com/office/drawing/2014/chart" uri="{C3380CC4-5D6E-409C-BE32-E72D297353CC}">
              <c16:uniqueId val="{00000004-D0E2-564E-B9B3-1E157C794833}"/>
            </c:ext>
          </c:extLst>
        </c:ser>
        <c:ser>
          <c:idx val="5"/>
          <c:order val="5"/>
          <c:tx>
            <c:strRef>
              <c:f>Sheet1!$G$41</c:f>
              <c:strCache>
                <c:ptCount val="1"/>
                <c:pt idx="0">
                  <c:v>9</c:v>
                </c:pt>
              </c:strCache>
            </c:strRef>
          </c:tx>
          <c:spPr>
            <a:solidFill>
              <a:schemeClr val="accent6">
                <a:shade val="63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Sheet1!$G$42:$G$54</c:f>
              <c:numCache>
                <c:formatCode>General</c:formatCode>
                <c:ptCount val="13"/>
                <c:pt idx="0">
                  <c:v>1.7241379310344827E-2</c:v>
                </c:pt>
                <c:pt idx="1">
                  <c:v>1.5696202531645567E-2</c:v>
                </c:pt>
                <c:pt idx="2">
                  <c:v>1.3157894736842106</c:v>
                </c:pt>
                <c:pt idx="3">
                  <c:v>0.58064516129032262</c:v>
                </c:pt>
                <c:pt idx="4">
                  <c:v>5.4054054054054057E-2</c:v>
                </c:pt>
                <c:pt idx="5">
                  <c:v>1.8867924528301886E-2</c:v>
                </c:pt>
                <c:pt idx="6">
                  <c:v>2.3809523809523808E-2</c:v>
                </c:pt>
                <c:pt idx="7">
                  <c:v>9.0909090909090912E-2</c:v>
                </c:pt>
                <c:pt idx="8">
                  <c:v>0.11363636363636365</c:v>
                </c:pt>
                <c:pt idx="9">
                  <c:v>0.1149425287356322</c:v>
                </c:pt>
                <c:pt idx="10">
                  <c:v>8.0000000000000016E-2</c:v>
                </c:pt>
                <c:pt idx="11">
                  <c:v>0.36363636363636359</c:v>
                </c:pt>
                <c:pt idx="12">
                  <c:v>0.25714285714285717</c:v>
                </c:pt>
              </c:numCache>
            </c:numRef>
          </c:val>
          <c:extLst>
            <c:ext xmlns:c16="http://schemas.microsoft.com/office/drawing/2014/chart" uri="{C3380CC4-5D6E-409C-BE32-E72D297353CC}">
              <c16:uniqueId val="{00000005-D0E2-564E-B9B3-1E157C794833}"/>
            </c:ext>
          </c:extLst>
        </c:ser>
        <c:ser>
          <c:idx val="6"/>
          <c:order val="6"/>
          <c:tx>
            <c:strRef>
              <c:f>Sheet1!$H$41</c:f>
              <c:strCache>
                <c:ptCount val="1"/>
                <c:pt idx="0">
                  <c:v>10</c:v>
                </c:pt>
              </c:strCache>
            </c:strRef>
          </c:tx>
          <c:spPr>
            <a:solidFill>
              <a:schemeClr val="accent6">
                <a:shade val="69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Sheet1!$H$42:$H$54</c:f>
              <c:numCache>
                <c:formatCode>General</c:formatCode>
                <c:ptCount val="13"/>
                <c:pt idx="0">
                  <c:v>3.3898305084745763E-2</c:v>
                </c:pt>
                <c:pt idx="1">
                  <c:v>1.6907553858740116E-2</c:v>
                </c:pt>
                <c:pt idx="2">
                  <c:v>1.75</c:v>
                </c:pt>
                <c:pt idx="3">
                  <c:v>1.1428571428571428</c:v>
                </c:pt>
                <c:pt idx="4">
                  <c:v>0.20454545454545456</c:v>
                </c:pt>
                <c:pt idx="5">
                  <c:v>4.1095890410958909E-2</c:v>
                </c:pt>
                <c:pt idx="6">
                  <c:v>2.0833333333333332E-2</c:v>
                </c:pt>
                <c:pt idx="7">
                  <c:v>0.18461538461538463</c:v>
                </c:pt>
                <c:pt idx="8">
                  <c:v>0.2</c:v>
                </c:pt>
                <c:pt idx="9">
                  <c:v>0.22999999999999998</c:v>
                </c:pt>
                <c:pt idx="10">
                  <c:v>0.12149532710280374</c:v>
                </c:pt>
                <c:pt idx="11">
                  <c:v>0.34146341463414631</c:v>
                </c:pt>
                <c:pt idx="12">
                  <c:v>0.36170212765957449</c:v>
                </c:pt>
              </c:numCache>
            </c:numRef>
          </c:val>
          <c:extLst>
            <c:ext xmlns:c16="http://schemas.microsoft.com/office/drawing/2014/chart" uri="{C3380CC4-5D6E-409C-BE32-E72D297353CC}">
              <c16:uniqueId val="{00000006-D0E2-564E-B9B3-1E157C794833}"/>
            </c:ext>
          </c:extLst>
        </c:ser>
        <c:ser>
          <c:idx val="7"/>
          <c:order val="7"/>
          <c:tx>
            <c:strRef>
              <c:f>Sheet1!$I$41</c:f>
              <c:strCache>
                <c:ptCount val="1"/>
                <c:pt idx="0">
                  <c:v>11</c:v>
                </c:pt>
              </c:strCache>
            </c:strRef>
          </c:tx>
          <c:spPr>
            <a:solidFill>
              <a:schemeClr val="accent6">
                <a:shade val="74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Sheet1!$I$42:$I$54</c:f>
              <c:numCache>
                <c:formatCode>General</c:formatCode>
                <c:ptCount val="13"/>
                <c:pt idx="0">
                  <c:v>6.6666666666666666E-2</c:v>
                </c:pt>
                <c:pt idx="1">
                  <c:v>4.9853372434017593E-2</c:v>
                </c:pt>
                <c:pt idx="2">
                  <c:v>2.8064516129032255</c:v>
                </c:pt>
                <c:pt idx="3">
                  <c:v>1.8596491228070176</c:v>
                </c:pt>
                <c:pt idx="4">
                  <c:v>0.41860465116279072</c:v>
                </c:pt>
                <c:pt idx="5">
                  <c:v>4.4776119402985072E-2</c:v>
                </c:pt>
                <c:pt idx="6">
                  <c:v>4.5454545454545456E-2</c:v>
                </c:pt>
                <c:pt idx="7">
                  <c:v>0.30303030303030304</c:v>
                </c:pt>
                <c:pt idx="8">
                  <c:v>0.30612244897959184</c:v>
                </c:pt>
                <c:pt idx="9">
                  <c:v>0.45977011494252878</c:v>
                </c:pt>
                <c:pt idx="10">
                  <c:v>0.26190476190476192</c:v>
                </c:pt>
                <c:pt idx="11">
                  <c:v>0.28571428571428575</c:v>
                </c:pt>
                <c:pt idx="12">
                  <c:v>0.25531914893617025</c:v>
                </c:pt>
              </c:numCache>
            </c:numRef>
          </c:val>
          <c:extLst>
            <c:ext xmlns:c16="http://schemas.microsoft.com/office/drawing/2014/chart" uri="{C3380CC4-5D6E-409C-BE32-E72D297353CC}">
              <c16:uniqueId val="{00000007-D0E2-564E-B9B3-1E157C794833}"/>
            </c:ext>
          </c:extLst>
        </c:ser>
        <c:ser>
          <c:idx val="8"/>
          <c:order val="8"/>
          <c:tx>
            <c:strRef>
              <c:f>Sheet1!$J$41</c:f>
              <c:strCache>
                <c:ptCount val="1"/>
                <c:pt idx="0">
                  <c:v>12</c:v>
                </c:pt>
              </c:strCache>
            </c:strRef>
          </c:tx>
          <c:spPr>
            <a:solidFill>
              <a:schemeClr val="accent6">
                <a:shade val="80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Sheet1!$J$42:$J$54</c:f>
              <c:numCache>
                <c:formatCode>General</c:formatCode>
                <c:ptCount val="13"/>
                <c:pt idx="0">
                  <c:v>5.3333333333333337E-2</c:v>
                </c:pt>
                <c:pt idx="1">
                  <c:v>5.1881188118811886E-2</c:v>
                </c:pt>
                <c:pt idx="2">
                  <c:v>7.0740740740740744</c:v>
                </c:pt>
                <c:pt idx="3">
                  <c:v>2.4691358024691357</c:v>
                </c:pt>
                <c:pt idx="4">
                  <c:v>0.43749999999999994</c:v>
                </c:pt>
                <c:pt idx="5">
                  <c:v>0.10975609756097561</c:v>
                </c:pt>
                <c:pt idx="6">
                  <c:v>4.8387096774193547E-2</c:v>
                </c:pt>
                <c:pt idx="7">
                  <c:v>0.55844155844155841</c:v>
                </c:pt>
                <c:pt idx="8">
                  <c:v>0.68421052631578938</c:v>
                </c:pt>
                <c:pt idx="9">
                  <c:v>0.39673913043478259</c:v>
                </c:pt>
                <c:pt idx="10">
                  <c:v>0.24719101123595508</c:v>
                </c:pt>
                <c:pt idx="11">
                  <c:v>0.48148148148148145</c:v>
                </c:pt>
                <c:pt idx="12">
                  <c:v>0.45454545454545453</c:v>
                </c:pt>
              </c:numCache>
            </c:numRef>
          </c:val>
          <c:extLst>
            <c:ext xmlns:c16="http://schemas.microsoft.com/office/drawing/2014/chart" uri="{C3380CC4-5D6E-409C-BE32-E72D297353CC}">
              <c16:uniqueId val="{00000008-D0E2-564E-B9B3-1E157C794833}"/>
            </c:ext>
          </c:extLst>
        </c:ser>
        <c:ser>
          <c:idx val="9"/>
          <c:order val="9"/>
          <c:tx>
            <c:strRef>
              <c:f>Sheet1!$K$41</c:f>
              <c:strCache>
                <c:ptCount val="1"/>
                <c:pt idx="0">
                  <c:v>13</c:v>
                </c:pt>
              </c:strCache>
            </c:strRef>
          </c:tx>
          <c:spPr>
            <a:solidFill>
              <a:schemeClr val="accent6">
                <a:shade val="86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Sheet1!$K$42:$K$54</c:f>
              <c:numCache>
                <c:formatCode>General</c:formatCode>
                <c:ptCount val="13"/>
                <c:pt idx="0">
                  <c:v>0.15294117647058822</c:v>
                </c:pt>
                <c:pt idx="1">
                  <c:v>9.3189964157706098E-2</c:v>
                </c:pt>
                <c:pt idx="2">
                  <c:v>7.5952380952380958</c:v>
                </c:pt>
                <c:pt idx="3">
                  <c:v>3.431034482758621</c:v>
                </c:pt>
                <c:pt idx="4">
                  <c:v>0.77464788732394363</c:v>
                </c:pt>
                <c:pt idx="5">
                  <c:v>0.19587628865979381</c:v>
                </c:pt>
                <c:pt idx="6">
                  <c:v>0.10389610389610389</c:v>
                </c:pt>
                <c:pt idx="7">
                  <c:v>0.77319587628865971</c:v>
                </c:pt>
                <c:pt idx="8">
                  <c:v>0.86516853932584281</c:v>
                </c:pt>
                <c:pt idx="9">
                  <c:v>0.40170940170940173</c:v>
                </c:pt>
                <c:pt idx="10">
                  <c:v>0.37931034482758619</c:v>
                </c:pt>
                <c:pt idx="11">
                  <c:v>0.63513513513513509</c:v>
                </c:pt>
                <c:pt idx="12">
                  <c:v>0.43820224719101125</c:v>
                </c:pt>
              </c:numCache>
            </c:numRef>
          </c:val>
          <c:extLst>
            <c:ext xmlns:c16="http://schemas.microsoft.com/office/drawing/2014/chart" uri="{C3380CC4-5D6E-409C-BE32-E72D297353CC}">
              <c16:uniqueId val="{00000009-D0E2-564E-B9B3-1E157C794833}"/>
            </c:ext>
          </c:extLst>
        </c:ser>
        <c:ser>
          <c:idx val="10"/>
          <c:order val="10"/>
          <c:tx>
            <c:strRef>
              <c:f>Sheet1!$L$41</c:f>
              <c:strCache>
                <c:ptCount val="1"/>
                <c:pt idx="0">
                  <c:v>14</c:v>
                </c:pt>
              </c:strCache>
            </c:strRef>
          </c:tx>
          <c:spPr>
            <a:solidFill>
              <a:schemeClr val="accent6">
                <a:shade val="91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Sheet1!$L$42:$L$54</c:f>
              <c:numCache>
                <c:formatCode>General</c:formatCode>
                <c:ptCount val="13"/>
                <c:pt idx="0">
                  <c:v>0.23255813953488375</c:v>
                </c:pt>
                <c:pt idx="1">
                  <c:v>7.0895874634192391E-2</c:v>
                </c:pt>
                <c:pt idx="2">
                  <c:v>13</c:v>
                </c:pt>
                <c:pt idx="3">
                  <c:v>4.836363636363636</c:v>
                </c:pt>
                <c:pt idx="4">
                  <c:v>0.89285714285714279</c:v>
                </c:pt>
                <c:pt idx="5">
                  <c:v>0.25563909774436089</c:v>
                </c:pt>
                <c:pt idx="6">
                  <c:v>0.10999999999999999</c:v>
                </c:pt>
                <c:pt idx="7">
                  <c:v>1.0955882352941175</c:v>
                </c:pt>
                <c:pt idx="8">
                  <c:v>1.4270833333333333</c:v>
                </c:pt>
                <c:pt idx="9">
                  <c:v>0.36998514115898956</c:v>
                </c:pt>
                <c:pt idx="10">
                  <c:v>0.27008547008547007</c:v>
                </c:pt>
                <c:pt idx="11">
                  <c:v>0.66115702479338845</c:v>
                </c:pt>
                <c:pt idx="12">
                  <c:v>0.59836065573770492</c:v>
                </c:pt>
              </c:numCache>
            </c:numRef>
          </c:val>
          <c:extLst>
            <c:ext xmlns:c16="http://schemas.microsoft.com/office/drawing/2014/chart" uri="{C3380CC4-5D6E-409C-BE32-E72D297353CC}">
              <c16:uniqueId val="{0000000A-D0E2-564E-B9B3-1E157C794833}"/>
            </c:ext>
          </c:extLst>
        </c:ser>
        <c:ser>
          <c:idx val="11"/>
          <c:order val="11"/>
          <c:tx>
            <c:strRef>
              <c:f>Sheet1!$M$41</c:f>
              <c:strCache>
                <c:ptCount val="1"/>
                <c:pt idx="0">
                  <c:v>15</c:v>
                </c:pt>
              </c:strCache>
            </c:strRef>
          </c:tx>
          <c:spPr>
            <a:solidFill>
              <a:schemeClr val="accent6">
                <a:shade val="97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Sheet1!$M$42:$M$54</c:f>
              <c:numCache>
                <c:formatCode>General</c:formatCode>
                <c:ptCount val="13"/>
                <c:pt idx="0">
                  <c:v>0.27142857142857146</c:v>
                </c:pt>
                <c:pt idx="1">
                  <c:v>5.0960894923032803E-2</c:v>
                </c:pt>
                <c:pt idx="2">
                  <c:v>8.86</c:v>
                </c:pt>
                <c:pt idx="3">
                  <c:v>5.2045454545454541</c:v>
                </c:pt>
                <c:pt idx="4">
                  <c:v>1.525974025974026</c:v>
                </c:pt>
                <c:pt idx="5">
                  <c:v>0.37674418604651166</c:v>
                </c:pt>
                <c:pt idx="6">
                  <c:v>0.24060150375939848</c:v>
                </c:pt>
                <c:pt idx="7">
                  <c:v>1.4615384615384617</c:v>
                </c:pt>
                <c:pt idx="8">
                  <c:v>1.2550335570469799</c:v>
                </c:pt>
                <c:pt idx="9">
                  <c:v>0.4265514532600157</c:v>
                </c:pt>
                <c:pt idx="10">
                  <c:v>0.24570024570024565</c:v>
                </c:pt>
                <c:pt idx="11">
                  <c:v>0.77456647398843936</c:v>
                </c:pt>
                <c:pt idx="12">
                  <c:v>0.6777777777777777</c:v>
                </c:pt>
              </c:numCache>
            </c:numRef>
          </c:val>
          <c:extLst>
            <c:ext xmlns:c16="http://schemas.microsoft.com/office/drawing/2014/chart" uri="{C3380CC4-5D6E-409C-BE32-E72D297353CC}">
              <c16:uniqueId val="{0000000B-D0E2-564E-B9B3-1E157C794833}"/>
            </c:ext>
          </c:extLst>
        </c:ser>
        <c:ser>
          <c:idx val="12"/>
          <c:order val="12"/>
          <c:tx>
            <c:strRef>
              <c:f>Sheet1!$N$41</c:f>
              <c:strCache>
                <c:ptCount val="1"/>
                <c:pt idx="0">
                  <c:v>16</c:v>
                </c:pt>
              </c:strCache>
            </c:strRef>
          </c:tx>
          <c:spPr>
            <a:solidFill>
              <a:schemeClr val="accent6">
                <a:tint val="98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Sheet1!$N$42:$N$54</c:f>
              <c:numCache>
                <c:formatCode>General</c:formatCode>
                <c:ptCount val="13"/>
                <c:pt idx="0">
                  <c:v>0.25886524822695034</c:v>
                </c:pt>
                <c:pt idx="1">
                  <c:v>5.2478204325417846E-2</c:v>
                </c:pt>
                <c:pt idx="2">
                  <c:v>11.141242937853107</c:v>
                </c:pt>
                <c:pt idx="3">
                  <c:v>6.7420718816067655</c:v>
                </c:pt>
                <c:pt idx="4">
                  <c:v>1.6217228464419478</c:v>
                </c:pt>
                <c:pt idx="5">
                  <c:v>0.3493975903614458</c:v>
                </c:pt>
                <c:pt idx="6">
                  <c:v>0.26446280991735538</c:v>
                </c:pt>
                <c:pt idx="7">
                  <c:v>1.3352601156069364</c:v>
                </c:pt>
                <c:pt idx="8">
                  <c:v>1.4905660377358492</c:v>
                </c:pt>
                <c:pt idx="9">
                  <c:v>0.37950819672131147</c:v>
                </c:pt>
                <c:pt idx="10">
                  <c:v>0.25237898220935046</c:v>
                </c:pt>
                <c:pt idx="11">
                  <c:v>0.84761904761904749</c:v>
                </c:pt>
                <c:pt idx="12">
                  <c:v>0.83333333333333326</c:v>
                </c:pt>
              </c:numCache>
            </c:numRef>
          </c:val>
          <c:extLst>
            <c:ext xmlns:c16="http://schemas.microsoft.com/office/drawing/2014/chart" uri="{C3380CC4-5D6E-409C-BE32-E72D297353CC}">
              <c16:uniqueId val="{0000000C-D0E2-564E-B9B3-1E157C794833}"/>
            </c:ext>
          </c:extLst>
        </c:ser>
        <c:ser>
          <c:idx val="13"/>
          <c:order val="13"/>
          <c:tx>
            <c:strRef>
              <c:f>Sheet1!$O$41</c:f>
              <c:strCache>
                <c:ptCount val="1"/>
                <c:pt idx="0">
                  <c:v>17</c:v>
                </c:pt>
              </c:strCache>
            </c:strRef>
          </c:tx>
          <c:spPr>
            <a:solidFill>
              <a:schemeClr val="accent6">
                <a:tint val="92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Sheet1!$O$42:$O$54</c:f>
              <c:numCache>
                <c:formatCode>General</c:formatCode>
                <c:ptCount val="13"/>
                <c:pt idx="0">
                  <c:v>0.38293650793650796</c:v>
                </c:pt>
                <c:pt idx="1">
                  <c:v>6.8908842616650742E-2</c:v>
                </c:pt>
                <c:pt idx="2">
                  <c:v>12.468013468013469</c:v>
                </c:pt>
                <c:pt idx="3">
                  <c:v>7.4475524475524466</c:v>
                </c:pt>
                <c:pt idx="4">
                  <c:v>1.3776371308016879</c:v>
                </c:pt>
                <c:pt idx="5">
                  <c:v>0.3141025641025641</c:v>
                </c:pt>
                <c:pt idx="6">
                  <c:v>0.25498891352549891</c:v>
                </c:pt>
                <c:pt idx="7">
                  <c:v>1.3913738019169328</c:v>
                </c:pt>
                <c:pt idx="8">
                  <c:v>1.5666666666666664</c:v>
                </c:pt>
                <c:pt idx="9">
                  <c:v>0.34803714647530604</c:v>
                </c:pt>
                <c:pt idx="10">
                  <c:v>0.22111207645525632</c:v>
                </c:pt>
                <c:pt idx="11">
                  <c:v>0.85238095238095246</c:v>
                </c:pt>
                <c:pt idx="12">
                  <c:v>0.88486842105263142</c:v>
                </c:pt>
              </c:numCache>
            </c:numRef>
          </c:val>
          <c:extLst>
            <c:ext xmlns:c16="http://schemas.microsoft.com/office/drawing/2014/chart" uri="{C3380CC4-5D6E-409C-BE32-E72D297353CC}">
              <c16:uniqueId val="{0000000D-D0E2-564E-B9B3-1E157C794833}"/>
            </c:ext>
          </c:extLst>
        </c:ser>
        <c:ser>
          <c:idx val="14"/>
          <c:order val="14"/>
          <c:tx>
            <c:strRef>
              <c:f>Sheet1!$P$41</c:f>
              <c:strCache>
                <c:ptCount val="1"/>
                <c:pt idx="0">
                  <c:v>18</c:v>
                </c:pt>
              </c:strCache>
            </c:strRef>
          </c:tx>
          <c:spPr>
            <a:solidFill>
              <a:schemeClr val="accent6">
                <a:tint val="86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Sheet1!$P$42:$P$54</c:f>
              <c:numCache>
                <c:formatCode>General</c:formatCode>
                <c:ptCount val="13"/>
                <c:pt idx="0">
                  <c:v>0.32583065380493037</c:v>
                </c:pt>
                <c:pt idx="1">
                  <c:v>8.3102782818800375E-3</c:v>
                </c:pt>
                <c:pt idx="2">
                  <c:v>14.781249999999998</c:v>
                </c:pt>
                <c:pt idx="3">
                  <c:v>9.2750362844702465</c:v>
                </c:pt>
                <c:pt idx="4">
                  <c:v>1.6215864759427827</c:v>
                </c:pt>
                <c:pt idx="5">
                  <c:v>0.37462235649546827</c:v>
                </c:pt>
                <c:pt idx="6">
                  <c:v>0.24310118265440211</c:v>
                </c:pt>
                <c:pt idx="7">
                  <c:v>1.4828244274809159</c:v>
                </c:pt>
                <c:pt idx="8">
                  <c:v>1.913630229419703</c:v>
                </c:pt>
                <c:pt idx="9">
                  <c:v>0.33943570967047165</c:v>
                </c:pt>
                <c:pt idx="10">
                  <c:v>0.19834710743801653</c:v>
                </c:pt>
                <c:pt idx="11">
                  <c:v>1.1523605150214593</c:v>
                </c:pt>
                <c:pt idx="12">
                  <c:v>1.205240174672489</c:v>
                </c:pt>
              </c:numCache>
            </c:numRef>
          </c:val>
          <c:extLst>
            <c:ext xmlns:c16="http://schemas.microsoft.com/office/drawing/2014/chart" uri="{C3380CC4-5D6E-409C-BE32-E72D297353CC}">
              <c16:uniqueId val="{0000000E-D0E2-564E-B9B3-1E157C794833}"/>
            </c:ext>
          </c:extLst>
        </c:ser>
        <c:ser>
          <c:idx val="15"/>
          <c:order val="15"/>
          <c:tx>
            <c:strRef>
              <c:f>Sheet1!$Q$41</c:f>
              <c:strCache>
                <c:ptCount val="1"/>
                <c:pt idx="0">
                  <c:v>19</c:v>
                </c:pt>
              </c:strCache>
            </c:strRef>
          </c:tx>
          <c:spPr>
            <a:solidFill>
              <a:schemeClr val="accent6">
                <a:tint val="81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Sheet1!$Q$42:$Q$54</c:f>
              <c:numCache>
                <c:formatCode>General</c:formatCode>
                <c:ptCount val="13"/>
                <c:pt idx="0">
                  <c:v>0.50604982206405702</c:v>
                </c:pt>
                <c:pt idx="1">
                  <c:v>8.9146844143573548E-3</c:v>
                </c:pt>
                <c:pt idx="2">
                  <c:v>17.17618469015796</c:v>
                </c:pt>
                <c:pt idx="3">
                  <c:v>10.521167283189479</c:v>
                </c:pt>
                <c:pt idx="4">
                  <c:v>2.4334600760456278</c:v>
                </c:pt>
                <c:pt idx="5">
                  <c:v>0.62678878076702915</c:v>
                </c:pt>
                <c:pt idx="6">
                  <c:v>0.34828897338403042</c:v>
                </c:pt>
                <c:pt idx="7">
                  <c:v>2.4994082840236689</c:v>
                </c:pt>
                <c:pt idx="8">
                  <c:v>3.0879629629629632</c:v>
                </c:pt>
                <c:pt idx="9">
                  <c:v>0.34051136673390392</c:v>
                </c:pt>
                <c:pt idx="10">
                  <c:v>0.22513030320013447</c:v>
                </c:pt>
                <c:pt idx="11">
                  <c:v>1.313460356484327</c:v>
                </c:pt>
                <c:pt idx="12">
                  <c:v>1.3014705882352942</c:v>
                </c:pt>
              </c:numCache>
            </c:numRef>
          </c:val>
          <c:extLst>
            <c:ext xmlns:c16="http://schemas.microsoft.com/office/drawing/2014/chart" uri="{C3380CC4-5D6E-409C-BE32-E72D297353CC}">
              <c16:uniqueId val="{0000000F-D0E2-564E-B9B3-1E157C794833}"/>
            </c:ext>
          </c:extLst>
        </c:ser>
        <c:ser>
          <c:idx val="16"/>
          <c:order val="16"/>
          <c:tx>
            <c:strRef>
              <c:f>Sheet1!$R$41</c:f>
              <c:strCache>
                <c:ptCount val="1"/>
                <c:pt idx="0">
                  <c:v>20</c:v>
                </c:pt>
              </c:strCache>
            </c:strRef>
          </c:tx>
          <c:spPr>
            <a:solidFill>
              <a:schemeClr val="accent6">
                <a:tint val="75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Sheet1!$R$42:$R$54</c:f>
              <c:numCache>
                <c:formatCode>General</c:formatCode>
                <c:ptCount val="13"/>
                <c:pt idx="0">
                  <c:v>0.4183546920214965</c:v>
                </c:pt>
                <c:pt idx="1">
                  <c:v>8.2297646877105175E-3</c:v>
                </c:pt>
                <c:pt idx="2">
                  <c:v>18.742192691029899</c:v>
                </c:pt>
                <c:pt idx="3">
                  <c:v>11.611754027683231</c:v>
                </c:pt>
                <c:pt idx="4">
                  <c:v>2.6934997847610851</c:v>
                </c:pt>
                <c:pt idx="5">
                  <c:v>0.51346091469348043</c:v>
                </c:pt>
                <c:pt idx="6">
                  <c:v>0.27657735522904064</c:v>
                </c:pt>
                <c:pt idx="7">
                  <c:v>2.1183606557377046</c:v>
                </c:pt>
                <c:pt idx="8">
                  <c:v>2.4716817985300477</c:v>
                </c:pt>
                <c:pt idx="9">
                  <c:v>0.33334221748400855</c:v>
                </c:pt>
                <c:pt idx="10">
                  <c:v>0.24194638432079299</c:v>
                </c:pt>
                <c:pt idx="11">
                  <c:v>1.4489454301975226</c:v>
                </c:pt>
                <c:pt idx="12">
                  <c:v>1.4795400743997296</c:v>
                </c:pt>
              </c:numCache>
            </c:numRef>
          </c:val>
          <c:extLst>
            <c:ext xmlns:c16="http://schemas.microsoft.com/office/drawing/2014/chart" uri="{C3380CC4-5D6E-409C-BE32-E72D297353CC}">
              <c16:uniqueId val="{00000010-D0E2-564E-B9B3-1E157C794833}"/>
            </c:ext>
          </c:extLst>
        </c:ser>
        <c:ser>
          <c:idx val="17"/>
          <c:order val="17"/>
          <c:tx>
            <c:strRef>
              <c:f>Sheet1!$S$41</c:f>
              <c:strCache>
                <c:ptCount val="1"/>
                <c:pt idx="0">
                  <c:v>21</c:v>
                </c:pt>
              </c:strCache>
            </c:strRef>
          </c:tx>
          <c:spPr>
            <a:solidFill>
              <a:schemeClr val="accent6">
                <a:tint val="70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Sheet1!$S$42:$S$54</c:f>
              <c:numCache>
                <c:formatCode>General</c:formatCode>
                <c:ptCount val="13"/>
                <c:pt idx="0">
                  <c:v>0.5527426160337553</c:v>
                </c:pt>
                <c:pt idx="1">
                  <c:v>8.1602811120309489E-3</c:v>
                </c:pt>
                <c:pt idx="2">
                  <c:v>19.642707606420096</c:v>
                </c:pt>
                <c:pt idx="3">
                  <c:v>12.027670301324891</c:v>
                </c:pt>
                <c:pt idx="4">
                  <c:v>2.3110808356039962</c:v>
                </c:pt>
                <c:pt idx="5">
                  <c:v>0.76699532952776328</c:v>
                </c:pt>
                <c:pt idx="6">
                  <c:v>0.29064486830154407</c:v>
                </c:pt>
                <c:pt idx="7">
                  <c:v>2.1612735767433811</c:v>
                </c:pt>
                <c:pt idx="8">
                  <c:v>2.5405037440435669</c:v>
                </c:pt>
                <c:pt idx="9">
                  <c:v>0.33527630984943035</c:v>
                </c:pt>
                <c:pt idx="10">
                  <c:v>0.23980042687983466</c:v>
                </c:pt>
                <c:pt idx="11">
                  <c:v>1.3760294375328543</c:v>
                </c:pt>
                <c:pt idx="12">
                  <c:v>1.3803907762717831</c:v>
                </c:pt>
              </c:numCache>
            </c:numRef>
          </c:val>
          <c:extLst>
            <c:ext xmlns:c16="http://schemas.microsoft.com/office/drawing/2014/chart" uri="{C3380CC4-5D6E-409C-BE32-E72D297353CC}">
              <c16:uniqueId val="{00000011-D0E2-564E-B9B3-1E157C794833}"/>
            </c:ext>
          </c:extLst>
        </c:ser>
        <c:ser>
          <c:idx val="18"/>
          <c:order val="18"/>
          <c:tx>
            <c:strRef>
              <c:f>Sheet1!$T$41</c:f>
              <c:strCache>
                <c:ptCount val="1"/>
                <c:pt idx="0">
                  <c:v>22</c:v>
                </c:pt>
              </c:strCache>
            </c:strRef>
          </c:tx>
          <c:spPr>
            <a:solidFill>
              <a:schemeClr val="accent6">
                <a:tint val="64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Sheet1!$T$42:$T$54</c:f>
              <c:numCache>
                <c:formatCode>General</c:formatCode>
                <c:ptCount val="13"/>
                <c:pt idx="0">
                  <c:v>0.73343287010451363</c:v>
                </c:pt>
                <c:pt idx="1">
                  <c:v>4.4627508904053863E-2</c:v>
                </c:pt>
                <c:pt idx="2">
                  <c:v>20.841200210563258</c:v>
                </c:pt>
                <c:pt idx="3">
                  <c:v>12.297577444766926</c:v>
                </c:pt>
                <c:pt idx="4">
                  <c:v>2.2975139405204463</c:v>
                </c:pt>
                <c:pt idx="5">
                  <c:v>1.0349538679914831</c:v>
                </c:pt>
                <c:pt idx="6">
                  <c:v>0.41506801534705268</c:v>
                </c:pt>
                <c:pt idx="7">
                  <c:v>2.4280773323873714</c:v>
                </c:pt>
                <c:pt idx="8">
                  <c:v>2.6387179189408894</c:v>
                </c:pt>
                <c:pt idx="9">
                  <c:v>0.37836848759065805</c:v>
                </c:pt>
                <c:pt idx="10">
                  <c:v>0.24853327869412287</c:v>
                </c:pt>
                <c:pt idx="11">
                  <c:v>1.7971053336906997</c:v>
                </c:pt>
                <c:pt idx="12">
                  <c:v>1.8014501835108763</c:v>
                </c:pt>
              </c:numCache>
            </c:numRef>
          </c:val>
          <c:extLst>
            <c:ext xmlns:c16="http://schemas.microsoft.com/office/drawing/2014/chart" uri="{C3380CC4-5D6E-409C-BE32-E72D297353CC}">
              <c16:uniqueId val="{00000012-D0E2-564E-B9B3-1E157C794833}"/>
            </c:ext>
          </c:extLst>
        </c:ser>
        <c:ser>
          <c:idx val="19"/>
          <c:order val="19"/>
          <c:tx>
            <c:strRef>
              <c:f>Sheet1!$U$41</c:f>
              <c:strCache>
                <c:ptCount val="1"/>
                <c:pt idx="0">
                  <c:v>23</c:v>
                </c:pt>
              </c:strCache>
            </c:strRef>
          </c:tx>
          <c:spPr>
            <a:solidFill>
              <a:schemeClr val="accent6">
                <a:tint val="58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Sheet1!$U$42:$U$54</c:f>
              <c:numCache>
                <c:formatCode>General</c:formatCode>
                <c:ptCount val="13"/>
                <c:pt idx="0">
                  <c:v>0.77389940759670106</c:v>
                </c:pt>
                <c:pt idx="1">
                  <c:v>4.5922698789070369E-2</c:v>
                </c:pt>
                <c:pt idx="2">
                  <c:v>20.986987167901681</c:v>
                </c:pt>
                <c:pt idx="3">
                  <c:v>12.687033875460509</c:v>
                </c:pt>
                <c:pt idx="4">
                  <c:v>2.6489268378267736</c:v>
                </c:pt>
                <c:pt idx="5">
                  <c:v>0.83254231216978591</c:v>
                </c:pt>
                <c:pt idx="6">
                  <c:v>0.55307197191339963</c:v>
                </c:pt>
                <c:pt idx="7">
                  <c:v>2.5114844936991689</c:v>
                </c:pt>
                <c:pt idx="8">
                  <c:v>2.7221084654536947</c:v>
                </c:pt>
                <c:pt idx="9">
                  <c:v>0.36968522636838613</c:v>
                </c:pt>
                <c:pt idx="10">
                  <c:v>0.2555401010916471</c:v>
                </c:pt>
                <c:pt idx="11">
                  <c:v>1.8169096472282216</c:v>
                </c:pt>
                <c:pt idx="12">
                  <c:v>1.8133297331353224</c:v>
                </c:pt>
              </c:numCache>
            </c:numRef>
          </c:val>
          <c:extLst>
            <c:ext xmlns:c16="http://schemas.microsoft.com/office/drawing/2014/chart" uri="{C3380CC4-5D6E-409C-BE32-E72D297353CC}">
              <c16:uniqueId val="{00000013-D0E2-564E-B9B3-1E157C794833}"/>
            </c:ext>
          </c:extLst>
        </c:ser>
        <c:ser>
          <c:idx val="20"/>
          <c:order val="20"/>
          <c:tx>
            <c:strRef>
              <c:f>Sheet1!$V$41</c:f>
              <c:strCache>
                <c:ptCount val="1"/>
                <c:pt idx="0">
                  <c:v>24</c:v>
                </c:pt>
              </c:strCache>
            </c:strRef>
          </c:tx>
          <c:spPr>
            <a:solidFill>
              <a:schemeClr val="accent6">
                <a:tint val="53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Sheet1!$V$42:$V$54</c:f>
              <c:numCache>
                <c:formatCode>General</c:formatCode>
                <c:ptCount val="13"/>
                <c:pt idx="0">
                  <c:v>0.77161237258760984</c:v>
                </c:pt>
                <c:pt idx="1">
                  <c:v>4.5553222882440229E-2</c:v>
                </c:pt>
                <c:pt idx="2">
                  <c:v>21.399801497789404</c:v>
                </c:pt>
                <c:pt idx="3">
                  <c:v>12.423200373713476</c:v>
                </c:pt>
                <c:pt idx="4">
                  <c:v>2.6526384134104597</c:v>
                </c:pt>
                <c:pt idx="5">
                  <c:v>0.84388767141856624</c:v>
                </c:pt>
                <c:pt idx="6">
                  <c:v>0.55397827883366779</c:v>
                </c:pt>
                <c:pt idx="7">
                  <c:v>2.3446822855216585</c:v>
                </c:pt>
                <c:pt idx="8">
                  <c:v>2.7175790808054008</c:v>
                </c:pt>
                <c:pt idx="9">
                  <c:v>0.37235024751901052</c:v>
                </c:pt>
                <c:pt idx="10">
                  <c:v>0.27892199037686893</c:v>
                </c:pt>
                <c:pt idx="11">
                  <c:v>1.8481447963800903</c:v>
                </c:pt>
                <c:pt idx="12">
                  <c:v>1.8186815672789793</c:v>
                </c:pt>
              </c:numCache>
            </c:numRef>
          </c:val>
          <c:extLst>
            <c:ext xmlns:c16="http://schemas.microsoft.com/office/drawing/2014/chart" uri="{C3380CC4-5D6E-409C-BE32-E72D297353CC}">
              <c16:uniqueId val="{00000014-D0E2-564E-B9B3-1E157C794833}"/>
            </c:ext>
          </c:extLst>
        </c:ser>
        <c:ser>
          <c:idx val="21"/>
          <c:order val="21"/>
          <c:tx>
            <c:strRef>
              <c:f>Sheet1!$W$41</c:f>
              <c:strCache>
                <c:ptCount val="1"/>
                <c:pt idx="0">
                  <c:v>25</c:v>
                </c:pt>
              </c:strCache>
            </c:strRef>
          </c:tx>
          <c:spPr>
            <a:solidFill>
              <a:schemeClr val="accent6">
                <a:tint val="47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Sheet1!$W$42:$W$54</c:f>
              <c:numCache>
                <c:formatCode>General</c:formatCode>
                <c:ptCount val="13"/>
                <c:pt idx="0">
                  <c:v>0.77412251533288989</c:v>
                </c:pt>
                <c:pt idx="1">
                  <c:v>4.5004615884003313E-2</c:v>
                </c:pt>
                <c:pt idx="2">
                  <c:v>21.170310937357943</c:v>
                </c:pt>
                <c:pt idx="3">
                  <c:v>12.64561289030928</c:v>
                </c:pt>
                <c:pt idx="4">
                  <c:v>2.8555394534484795</c:v>
                </c:pt>
                <c:pt idx="5">
                  <c:v>1.0944125279033665</c:v>
                </c:pt>
                <c:pt idx="6">
                  <c:v>0.55814056741997076</c:v>
                </c:pt>
                <c:pt idx="7">
                  <c:v>2.5308025194852273</c:v>
                </c:pt>
                <c:pt idx="8">
                  <c:v>2.7283795378561497</c:v>
                </c:pt>
                <c:pt idx="9">
                  <c:v>0.3854131110101543</c:v>
                </c:pt>
                <c:pt idx="10">
                  <c:v>0.27284198910457597</c:v>
                </c:pt>
                <c:pt idx="11">
                  <c:v>1.8506391135206253</c:v>
                </c:pt>
                <c:pt idx="12">
                  <c:v>1.8836345883100958</c:v>
                </c:pt>
              </c:numCache>
            </c:numRef>
          </c:val>
          <c:extLst>
            <c:ext xmlns:c16="http://schemas.microsoft.com/office/drawing/2014/chart" uri="{C3380CC4-5D6E-409C-BE32-E72D297353CC}">
              <c16:uniqueId val="{00000015-D0E2-564E-B9B3-1E157C794833}"/>
            </c:ext>
          </c:extLst>
        </c:ser>
        <c:ser>
          <c:idx val="22"/>
          <c:order val="22"/>
          <c:tx>
            <c:strRef>
              <c:f>Sheet1!$X$41</c:f>
              <c:strCache>
                <c:ptCount val="1"/>
                <c:pt idx="0">
                  <c:v>26</c:v>
                </c:pt>
              </c:strCache>
            </c:strRef>
          </c:tx>
          <c:spPr>
            <a:solidFill>
              <a:schemeClr val="accent6">
                <a:tint val="42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Sheet1!$X$42:$X$54</c:f>
              <c:numCache>
                <c:formatCode>General</c:formatCode>
                <c:ptCount val="13"/>
                <c:pt idx="0">
                  <c:v>0.78613710280858506</c:v>
                </c:pt>
                <c:pt idx="1">
                  <c:v>4.51806787989526E-2</c:v>
                </c:pt>
                <c:pt idx="2">
                  <c:v>21.244742070288417</c:v>
                </c:pt>
                <c:pt idx="3">
                  <c:v>12.497937121963407</c:v>
                </c:pt>
                <c:pt idx="4">
                  <c:v>2.8578475369586021</c:v>
                </c:pt>
                <c:pt idx="5">
                  <c:v>0.85380558504447945</c:v>
                </c:pt>
                <c:pt idx="6">
                  <c:v>0.5616841481042214</c:v>
                </c:pt>
                <c:pt idx="7">
                  <c:v>2.5243741242277604</c:v>
                </c:pt>
                <c:pt idx="8">
                  <c:v>2.7363860744012984</c:v>
                </c:pt>
                <c:pt idx="9">
                  <c:v>0.37072183097196709</c:v>
                </c:pt>
                <c:pt idx="10">
                  <c:v>0.26146246581752414</c:v>
                </c:pt>
                <c:pt idx="11">
                  <c:v>1.8258188452335622</c:v>
                </c:pt>
                <c:pt idx="12">
                  <c:v>1.8653684473630394</c:v>
                </c:pt>
              </c:numCache>
            </c:numRef>
          </c:val>
          <c:extLst>
            <c:ext xmlns:c16="http://schemas.microsoft.com/office/drawing/2014/chart" uri="{C3380CC4-5D6E-409C-BE32-E72D297353CC}">
              <c16:uniqueId val="{00000016-D0E2-564E-B9B3-1E157C794833}"/>
            </c:ext>
          </c:extLst>
        </c:ser>
        <c:ser>
          <c:idx val="23"/>
          <c:order val="23"/>
          <c:tx>
            <c:strRef>
              <c:f>Sheet1!$Y$41</c:f>
              <c:strCache>
                <c:ptCount val="1"/>
                <c:pt idx="0">
                  <c:v>27</c:v>
                </c:pt>
              </c:strCache>
            </c:strRef>
          </c:tx>
          <c:spPr>
            <a:solidFill>
              <a:schemeClr val="accent6">
                <a:tint val="36000"/>
              </a:schemeClr>
            </a:solidFill>
            <a:ln>
              <a:noFill/>
            </a:ln>
            <a:effectLst/>
          </c:spPr>
          <c:invertIfNegative val="0"/>
          <c:cat>
            <c:strRef>
              <c:f>Sheet1!$A$42:$A$54</c:f>
              <c:strCache>
                <c:ptCount val="13"/>
                <c:pt idx="0">
                  <c:v>Math Op Const </c:v>
                </c:pt>
                <c:pt idx="1">
                  <c:v>Log10 </c:v>
                </c:pt>
                <c:pt idx="2">
                  <c:v>SNR Helper</c:v>
                </c:pt>
                <c:pt idx="3">
                  <c:v>Costas Loop</c:v>
                </c:pt>
                <c:pt idx="4">
                  <c:v>Complex Signal Source</c:v>
                </c:pt>
                <c:pt idx="5">
                  <c:v>Complex Conj</c:v>
                </c:pt>
                <c:pt idx="6">
                  <c:v>ComplexToMag</c:v>
                </c:pt>
                <c:pt idx="7">
                  <c:v>ComplexToMagAndPhase</c:v>
                </c:pt>
                <c:pt idx="8">
                  <c:v>ComplexToArg</c:v>
                </c:pt>
                <c:pt idx="9">
                  <c:v>MagPhaseToComplex</c:v>
                </c:pt>
                <c:pt idx="10">
                  <c:v>Quadrature Demod</c:v>
                </c:pt>
                <c:pt idx="11">
                  <c:v>Forward FFT</c:v>
                </c:pt>
                <c:pt idx="12">
                  <c:v>Reverse FFT</c:v>
                </c:pt>
              </c:strCache>
            </c:strRef>
          </c:cat>
          <c:val>
            <c:numRef>
              <c:f>Sheet1!$Y$42:$Y$54</c:f>
              <c:numCache>
                <c:formatCode>General</c:formatCode>
                <c:ptCount val="13"/>
                <c:pt idx="0">
                  <c:v>0.99087309825321046</c:v>
                </c:pt>
                <c:pt idx="1">
                  <c:v>4.5394006913360915E-2</c:v>
                </c:pt>
                <c:pt idx="2">
                  <c:v>20.939711642066737</c:v>
                </c:pt>
                <c:pt idx="3">
                  <c:v>12.552478435011503</c:v>
                </c:pt>
                <c:pt idx="4">
                  <c:v>2.6869827467884395</c:v>
                </c:pt>
                <c:pt idx="5">
                  <c:v>0.86091078737406579</c:v>
                </c:pt>
                <c:pt idx="6">
                  <c:v>0.56146263250096495</c:v>
                </c:pt>
                <c:pt idx="7">
                  <c:v>2.572494624083538</c:v>
                </c:pt>
                <c:pt idx="8">
                  <c:v>2.7749222628739356</c:v>
                </c:pt>
                <c:pt idx="9">
                  <c:v>0.37195138989213677</c:v>
                </c:pt>
                <c:pt idx="10">
                  <c:v>0.25942400636615381</c:v>
                </c:pt>
                <c:pt idx="11">
                  <c:v>1.8495855659388869</c:v>
                </c:pt>
                <c:pt idx="12">
                  <c:v>1.7320810164050502</c:v>
                </c:pt>
              </c:numCache>
            </c:numRef>
          </c:val>
          <c:extLst>
            <c:ext xmlns:c16="http://schemas.microsoft.com/office/drawing/2014/chart" uri="{C3380CC4-5D6E-409C-BE32-E72D297353CC}">
              <c16:uniqueId val="{00000017-D0E2-564E-B9B3-1E157C794833}"/>
            </c:ext>
          </c:extLst>
        </c:ser>
        <c:dLbls>
          <c:showLegendKey val="0"/>
          <c:showVal val="0"/>
          <c:showCatName val="0"/>
          <c:showSerName val="0"/>
          <c:showPercent val="0"/>
          <c:showBubbleSize val="0"/>
        </c:dLbls>
        <c:gapWidth val="219"/>
        <c:overlap val="-27"/>
        <c:axId val="26093903"/>
        <c:axId val="17432415"/>
      </c:barChart>
      <c:catAx>
        <c:axId val="26093903"/>
        <c:scaling>
          <c:orientation val="minMax"/>
        </c:scaling>
        <c:delete val="0"/>
        <c:axPos val="b"/>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200" b="0" i="0" u="none" strike="noStrike" kern="1200" baseline="0">
                    <a:solidFill>
                      <a:sysClr val="windowText" lastClr="000000">
                        <a:lumMod val="65000"/>
                        <a:lumOff val="35000"/>
                      </a:sysClr>
                    </a:solidFill>
                    <a:latin typeface="+mn-lt"/>
                    <a:ea typeface="+mn-ea"/>
                    <a:cs typeface="+mn-cs"/>
                  </a:defRPr>
                </a:pPr>
                <a:r>
                  <a:rPr lang="en-US" sz="1400" dirty="0"/>
                  <a:t>Block Size (</a:t>
                </a:r>
                <a:r>
                  <a:rPr lang="en-US" sz="1400" dirty="0">
                    <a:effectLst/>
                  </a:rPr>
                  <a:t>2</a:t>
                </a:r>
                <a:r>
                  <a:rPr lang="en-US" sz="1400" baseline="30000" dirty="0">
                    <a:effectLst/>
                  </a:rPr>
                  <a:t>N</a:t>
                </a:r>
                <a:r>
                  <a:rPr lang="en-US" sz="1400" dirty="0"/>
                  <a:t> )</a:t>
                </a:r>
              </a:p>
            </c:rich>
          </c:tx>
          <c:layout>
            <c:manualLayout>
              <c:xMode val="edge"/>
              <c:yMode val="edge"/>
              <c:x val="0.11423010537044039"/>
              <c:y val="0.81986424110779244"/>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2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96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7432415"/>
        <c:crosses val="autoZero"/>
        <c:auto val="1"/>
        <c:lblAlgn val="ctr"/>
        <c:lblOffset val="100"/>
        <c:noMultiLvlLbl val="0"/>
      </c:catAx>
      <c:valAx>
        <c:axId val="17432415"/>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Speedup</a:t>
                </a:r>
                <a:r>
                  <a:rPr lang="en-US" baseline="0"/>
                  <a:t> vs. 1-Thread CPU</a:t>
                </a:r>
                <a:endParaRPr lang="en-US"/>
              </a:p>
            </c:rich>
          </c:tx>
          <c:layout>
            <c:manualLayout>
              <c:xMode val="edge"/>
              <c:yMode val="edge"/>
              <c:x val="5.2192066805845511E-3"/>
              <c:y val="0.1246507061111288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6093903"/>
        <c:crosses val="autoZero"/>
        <c:crossBetween val="between"/>
      </c:valAx>
      <c:spPr>
        <a:noFill/>
        <a:ln>
          <a:noFill/>
        </a:ln>
        <a:effectLst/>
      </c:spPr>
    </c:plotArea>
    <c:legend>
      <c:legendPos val="b"/>
      <c:layout>
        <c:manualLayout>
          <c:xMode val="edge"/>
          <c:yMode val="edge"/>
          <c:x val="0.22942227080696331"/>
          <c:y val="0.81748055106305106"/>
          <c:w val="0.71610606085512796"/>
          <c:h val="6.146477942131296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9-01-31T15:25:56.488" idx="36">
    <p:pos x="10" y="10"/>
    <p:text>may want to move this to another section depending on what the other profiling data is telling us.</p:text>
    <p:extLst>
      <p:ext uri="{C676402C-5697-4E1C-873F-D02D1690AC5C}">
        <p15:threadingInfo xmlns:p15="http://schemas.microsoft.com/office/powerpoint/2012/main" timeZoneBias="300"/>
      </p:ext>
    </p:extLst>
  </p:cm>
  <p:cm authorId="2" dt="2019-01-31T23:08:24.830" idx="37">
    <p:pos x="10" y="106"/>
    <p:text>Moved to machine model. Related to roofline analysis</p:text>
    <p:extLst>
      <p:ext uri="{C676402C-5697-4E1C-873F-D02D1690AC5C}">
        <p15:threadingInfo xmlns:p15="http://schemas.microsoft.com/office/powerpoint/2012/main" timeZoneBias="300">
          <p15:parentCm authorId="2" idx="36"/>
        </p15:threadingInfo>
      </p:ext>
    </p:extLst>
  </p:cm>
  <p:cm authorId="2" dt="2019-02-01T08:47:53.218" idx="38">
    <p:pos x="10" y="202"/>
    <p:text>The speedup graph is inline with roofline model given above.</p:text>
    <p:extLst>
      <p:ext uri="{C676402C-5697-4E1C-873F-D02D1690AC5C}">
        <p15:threadingInfo xmlns:p15="http://schemas.microsoft.com/office/powerpoint/2012/main" timeZoneBias="300">
          <p15:parentCm authorId="2" idx="36"/>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4-29T16:40:13.786" idx="39">
    <p:pos x="10" y="10"/>
    <p:text>all: please send updates on progess slide #17</p:text>
    <p:extLst>
      <p:ext uri="{C676402C-5697-4E1C-873F-D02D1690AC5C}">
        <p15:threadingInfo xmlns:p15="http://schemas.microsoft.com/office/powerpoint/2012/main" timeZoneBias="240"/>
      </p:ext>
    </p:extLst>
  </p:cm>
</p:cmLst>
</file>

<file path=ppt/diagrams/_rels/data13.xml.rels><?xml version="1.0" encoding="UTF-8" standalone="yes"?>
<Relationships xmlns="http://schemas.openxmlformats.org/package/2006/relationships"><Relationship Id="rId8" Type="http://schemas.openxmlformats.org/officeDocument/2006/relationships/image" Target="../media/image285.svg"/><Relationship Id="rId13" Type="http://schemas.openxmlformats.org/officeDocument/2006/relationships/image" Target="../media/image290.png"/><Relationship Id="rId3" Type="http://schemas.openxmlformats.org/officeDocument/2006/relationships/image" Target="../media/image280.png"/><Relationship Id="rId7" Type="http://schemas.openxmlformats.org/officeDocument/2006/relationships/image" Target="../media/image284.png"/><Relationship Id="rId12" Type="http://schemas.openxmlformats.org/officeDocument/2006/relationships/image" Target="../media/image289.svg"/><Relationship Id="rId2" Type="http://schemas.openxmlformats.org/officeDocument/2006/relationships/image" Target="../media/image279.svg"/><Relationship Id="rId16" Type="http://schemas.openxmlformats.org/officeDocument/2006/relationships/image" Target="../media/image293.svg"/><Relationship Id="rId1" Type="http://schemas.openxmlformats.org/officeDocument/2006/relationships/image" Target="../media/image278.png"/><Relationship Id="rId6" Type="http://schemas.openxmlformats.org/officeDocument/2006/relationships/image" Target="../media/image283.svg"/><Relationship Id="rId11" Type="http://schemas.openxmlformats.org/officeDocument/2006/relationships/image" Target="../media/image288.png"/><Relationship Id="rId5" Type="http://schemas.openxmlformats.org/officeDocument/2006/relationships/image" Target="../media/image282.png"/><Relationship Id="rId15" Type="http://schemas.openxmlformats.org/officeDocument/2006/relationships/image" Target="../media/image29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 Id="rId14" Type="http://schemas.openxmlformats.org/officeDocument/2006/relationships/image" Target="../media/image291.svg"/></Relationships>
</file>

<file path=ppt/diagrams/_rels/data14.xml.rels><?xml version="1.0" encoding="UTF-8" standalone="yes"?>
<Relationships xmlns="http://schemas.openxmlformats.org/package/2006/relationships"><Relationship Id="rId8" Type="http://schemas.openxmlformats.org/officeDocument/2006/relationships/hyperlink" Target="https://en.wikipedia.org/wiki/Through-silicon_via" TargetMode="External"/><Relationship Id="rId13" Type="http://schemas.openxmlformats.org/officeDocument/2006/relationships/hyperlink" Target="http://www.new-educ.com/cloud-storage-education" TargetMode="External"/><Relationship Id="rId18" Type="http://schemas.openxmlformats.org/officeDocument/2006/relationships/image" Target="../media/image303.png"/><Relationship Id="rId3" Type="http://schemas.openxmlformats.org/officeDocument/2006/relationships/image" Target="../media/image295.jpeg"/><Relationship Id="rId21" Type="http://schemas.openxmlformats.org/officeDocument/2006/relationships/hyperlink" Target="https://futurism.com/facebook-unveils-deeptext-its-newest-deep-learning-artificial-intelligence/" TargetMode="External"/><Relationship Id="rId7" Type="http://schemas.openxmlformats.org/officeDocument/2006/relationships/image" Target="../media/image297.png"/><Relationship Id="rId12" Type="http://schemas.openxmlformats.org/officeDocument/2006/relationships/image" Target="../media/image300.jpeg"/><Relationship Id="rId17" Type="http://schemas.openxmlformats.org/officeDocument/2006/relationships/hyperlink" Target="https://www.bloter.net/archives/115228" TargetMode="External"/><Relationship Id="rId2" Type="http://schemas.openxmlformats.org/officeDocument/2006/relationships/hyperlink" Target="http://wccftech.com/nvidia-geforce-gtx-980-ti-official-pictures-unveiled-nvttm-cooler-gm200310-gpu-6-gb-gddr5-vram/" TargetMode="External"/><Relationship Id="rId16" Type="http://schemas.openxmlformats.org/officeDocument/2006/relationships/image" Target="../media/image302.jpeg"/><Relationship Id="rId20" Type="http://schemas.openxmlformats.org/officeDocument/2006/relationships/image" Target="../media/image304.jpg&amp;ehk=7au5tzvL8QyIiQFE5Tf"/><Relationship Id="rId1" Type="http://schemas.openxmlformats.org/officeDocument/2006/relationships/image" Target="../media/image294.png&amp;ehk=EcvqLGjkR7DltBLPI6CUiA&amp;r=0&amp;pid=OfficeInsert"/><Relationship Id="rId6" Type="http://schemas.openxmlformats.org/officeDocument/2006/relationships/hyperlink" Target="https://en.wikipedia.org/wiki/3D_XPoint" TargetMode="External"/><Relationship Id="rId11" Type="http://schemas.openxmlformats.org/officeDocument/2006/relationships/image" Target="../media/image299.png"/><Relationship Id="rId5" Type="http://schemas.openxmlformats.org/officeDocument/2006/relationships/image" Target="../media/image296.png&amp;ehk=hNkUKzxkmAtsXL6MjYeo2A&amp;r=0&amp;pid=OfficeInsert"/><Relationship Id="rId15" Type="http://schemas.openxmlformats.org/officeDocument/2006/relationships/hyperlink" Target="https://futurism.com/breakthrough-high-temperature-superconductivity/" TargetMode="External"/><Relationship Id="rId23" Type="http://schemas.openxmlformats.org/officeDocument/2006/relationships/image" Target="../media/image306.svg"/><Relationship Id="rId10" Type="http://schemas.openxmlformats.org/officeDocument/2006/relationships/hyperlink" Target="https://www.embarcados.com.br/sifive-lanca-soc-risc-v-linux/" TargetMode="External"/><Relationship Id="rId19" Type="http://schemas.openxmlformats.org/officeDocument/2006/relationships/hyperlink" Target="https://futurism.com/a-quantum-computing-startup-plans-to-push-the-tech-faster-than-ever/" TargetMode="External"/><Relationship Id="rId4" Type="http://schemas.openxmlformats.org/officeDocument/2006/relationships/hyperlink" Target="http://www.bitsandchips.it/enterprise-business/50-enterprise-business/6280-altera-stratix-10-dram-sip-quando-un-fpga-incontra-le-hbm2" TargetMode="External"/><Relationship Id="rId9" Type="http://schemas.openxmlformats.org/officeDocument/2006/relationships/image" Target="../media/image298.png&amp;ehk=LBVrUKMPkVCoVBzdb33fVw&amp;r=0&amp;pid=OfficeInsert"/><Relationship Id="rId14" Type="http://schemas.openxmlformats.org/officeDocument/2006/relationships/image" Target="../media/image301.jpeg"/><Relationship Id="rId22" Type="http://schemas.openxmlformats.org/officeDocument/2006/relationships/image" Target="../media/image305.png"/></Relationships>
</file>

<file path=ppt/diagrams/_rels/data5.xml.rels><?xml version="1.0" encoding="UTF-8" standalone="yes"?>
<Relationships xmlns="http://schemas.openxmlformats.org/package/2006/relationships"><Relationship Id="rId8" Type="http://schemas.openxmlformats.org/officeDocument/2006/relationships/hyperlink" Target="http://www.dreamstime.com/royalty-free-stock-photography-nerd-geek-two-gun-finger-gesture-clipart-picture-cartoon-character-image35920087" TargetMode="External"/><Relationship Id="rId3" Type="http://schemas.openxmlformats.org/officeDocument/2006/relationships/image" Target="../media/image181.jpg"/><Relationship Id="rId7" Type="http://schemas.openxmlformats.org/officeDocument/2006/relationships/image" Target="../media/image185.jpeg"/><Relationship Id="rId2" Type="http://schemas.openxmlformats.org/officeDocument/2006/relationships/image" Target="../media/image180.jpg"/><Relationship Id="rId1" Type="http://schemas.openxmlformats.org/officeDocument/2006/relationships/image" Target="../media/image179.jpeg"/><Relationship Id="rId6" Type="http://schemas.openxmlformats.org/officeDocument/2006/relationships/image" Target="../media/image184.jpeg"/><Relationship Id="rId5" Type="http://schemas.openxmlformats.org/officeDocument/2006/relationships/image" Target="../media/image183.png"/><Relationship Id="rId4" Type="http://schemas.openxmlformats.org/officeDocument/2006/relationships/image" Target="../media/image182.jpg"/><Relationship Id="rId9" Type="http://schemas.openxmlformats.org/officeDocument/2006/relationships/image" Target="../media/image186.jpg"/></Relationships>
</file>

<file path=ppt/diagrams/_rels/drawing13.xml.rels><?xml version="1.0" encoding="UTF-8" standalone="yes"?>
<Relationships xmlns="http://schemas.openxmlformats.org/package/2006/relationships"><Relationship Id="rId8" Type="http://schemas.openxmlformats.org/officeDocument/2006/relationships/image" Target="../media/image285.svg"/><Relationship Id="rId13" Type="http://schemas.openxmlformats.org/officeDocument/2006/relationships/image" Target="../media/image290.png"/><Relationship Id="rId3" Type="http://schemas.openxmlformats.org/officeDocument/2006/relationships/image" Target="../media/image280.png"/><Relationship Id="rId7" Type="http://schemas.openxmlformats.org/officeDocument/2006/relationships/image" Target="../media/image284.png"/><Relationship Id="rId12" Type="http://schemas.openxmlformats.org/officeDocument/2006/relationships/image" Target="../media/image289.svg"/><Relationship Id="rId2" Type="http://schemas.openxmlformats.org/officeDocument/2006/relationships/image" Target="../media/image279.svg"/><Relationship Id="rId16" Type="http://schemas.openxmlformats.org/officeDocument/2006/relationships/image" Target="../media/image293.svg"/><Relationship Id="rId1" Type="http://schemas.openxmlformats.org/officeDocument/2006/relationships/image" Target="../media/image278.png"/><Relationship Id="rId6" Type="http://schemas.openxmlformats.org/officeDocument/2006/relationships/image" Target="../media/image283.svg"/><Relationship Id="rId11" Type="http://schemas.openxmlformats.org/officeDocument/2006/relationships/image" Target="../media/image288.png"/><Relationship Id="rId5" Type="http://schemas.openxmlformats.org/officeDocument/2006/relationships/image" Target="../media/image282.png"/><Relationship Id="rId15" Type="http://schemas.openxmlformats.org/officeDocument/2006/relationships/image" Target="../media/image29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 Id="rId14" Type="http://schemas.openxmlformats.org/officeDocument/2006/relationships/image" Target="../media/image291.svg"/></Relationships>
</file>

<file path=ppt/diagrams/_rels/drawing14.xml.rels><?xml version="1.0" encoding="UTF-8" standalone="yes"?>
<Relationships xmlns="http://schemas.openxmlformats.org/package/2006/relationships"><Relationship Id="rId8" Type="http://schemas.openxmlformats.org/officeDocument/2006/relationships/hyperlink" Target="https://en.wikipedia.org/wiki/Through-silicon_via" TargetMode="External"/><Relationship Id="rId13" Type="http://schemas.openxmlformats.org/officeDocument/2006/relationships/hyperlink" Target="http://www.new-educ.com/cloud-storage-education" TargetMode="External"/><Relationship Id="rId18" Type="http://schemas.openxmlformats.org/officeDocument/2006/relationships/image" Target="../media/image303.png"/><Relationship Id="rId3" Type="http://schemas.openxmlformats.org/officeDocument/2006/relationships/image" Target="../media/image295.jpeg"/><Relationship Id="rId21" Type="http://schemas.openxmlformats.org/officeDocument/2006/relationships/hyperlink" Target="https://futurism.com/facebook-unveils-deeptext-its-newest-deep-learning-artificial-intelligence/" TargetMode="External"/><Relationship Id="rId7" Type="http://schemas.openxmlformats.org/officeDocument/2006/relationships/image" Target="../media/image297.png"/><Relationship Id="rId12" Type="http://schemas.openxmlformats.org/officeDocument/2006/relationships/image" Target="../media/image300.jpeg"/><Relationship Id="rId17" Type="http://schemas.openxmlformats.org/officeDocument/2006/relationships/hyperlink" Target="https://www.bloter.net/archives/115228" TargetMode="External"/><Relationship Id="rId2" Type="http://schemas.openxmlformats.org/officeDocument/2006/relationships/hyperlink" Target="http://wccftech.com/nvidia-geforce-gtx-980-ti-official-pictures-unveiled-nvttm-cooler-gm200310-gpu-6-gb-gddr5-vram/" TargetMode="External"/><Relationship Id="rId16" Type="http://schemas.openxmlformats.org/officeDocument/2006/relationships/image" Target="../media/image302.jpeg"/><Relationship Id="rId20" Type="http://schemas.openxmlformats.org/officeDocument/2006/relationships/image" Target="../media/image304.jpg&amp;ehk=7au5tzvL8QyIiQFE5Tf"/><Relationship Id="rId1" Type="http://schemas.openxmlformats.org/officeDocument/2006/relationships/image" Target="../media/image294.png&amp;ehk=EcvqLGjkR7DltBLPI6CUiA&amp;r=0&amp;pid=OfficeInsert"/><Relationship Id="rId6" Type="http://schemas.openxmlformats.org/officeDocument/2006/relationships/hyperlink" Target="https://en.wikipedia.org/wiki/3D_XPoint" TargetMode="External"/><Relationship Id="rId11" Type="http://schemas.openxmlformats.org/officeDocument/2006/relationships/image" Target="../media/image299.png"/><Relationship Id="rId5" Type="http://schemas.openxmlformats.org/officeDocument/2006/relationships/image" Target="../media/image296.png&amp;ehk=hNkUKzxkmAtsXL6MjYeo2A&amp;r=0&amp;pid=OfficeInsert"/><Relationship Id="rId15" Type="http://schemas.openxmlformats.org/officeDocument/2006/relationships/hyperlink" Target="https://futurism.com/breakthrough-high-temperature-superconductivity/" TargetMode="External"/><Relationship Id="rId23" Type="http://schemas.openxmlformats.org/officeDocument/2006/relationships/image" Target="../media/image306.svg"/><Relationship Id="rId10" Type="http://schemas.openxmlformats.org/officeDocument/2006/relationships/hyperlink" Target="https://www.embarcados.com.br/sifive-lanca-soc-risc-v-linux/" TargetMode="External"/><Relationship Id="rId19" Type="http://schemas.openxmlformats.org/officeDocument/2006/relationships/hyperlink" Target="https://futurism.com/a-quantum-computing-startup-plans-to-push-the-tech-faster-than-ever/" TargetMode="External"/><Relationship Id="rId4" Type="http://schemas.openxmlformats.org/officeDocument/2006/relationships/hyperlink" Target="http://www.bitsandchips.it/enterprise-business/50-enterprise-business/6280-altera-stratix-10-dram-sip-quando-un-fpga-incontra-le-hbm2" TargetMode="External"/><Relationship Id="rId9" Type="http://schemas.openxmlformats.org/officeDocument/2006/relationships/image" Target="../media/image298.png&amp;ehk=LBVrUKMPkVCoVBzdb33fVw&amp;r=0&amp;pid=OfficeInsert"/><Relationship Id="rId14" Type="http://schemas.openxmlformats.org/officeDocument/2006/relationships/image" Target="../media/image301.jpeg"/><Relationship Id="rId22" Type="http://schemas.openxmlformats.org/officeDocument/2006/relationships/image" Target="../media/image305.png"/></Relationships>
</file>

<file path=ppt/diagrams/_rels/drawing5.xml.rels><?xml version="1.0" encoding="UTF-8" standalone="yes"?>
<Relationships xmlns="http://schemas.openxmlformats.org/package/2006/relationships"><Relationship Id="rId8" Type="http://schemas.openxmlformats.org/officeDocument/2006/relationships/hyperlink" Target="http://www.dreamstime.com/royalty-free-stock-photography-nerd-geek-two-gun-finger-gesture-clipart-picture-cartoon-character-image35920087" TargetMode="External"/><Relationship Id="rId3" Type="http://schemas.openxmlformats.org/officeDocument/2006/relationships/image" Target="../media/image181.jpg"/><Relationship Id="rId7" Type="http://schemas.openxmlformats.org/officeDocument/2006/relationships/image" Target="../media/image185.jpeg"/><Relationship Id="rId2" Type="http://schemas.openxmlformats.org/officeDocument/2006/relationships/image" Target="../media/image180.jpg"/><Relationship Id="rId1" Type="http://schemas.openxmlformats.org/officeDocument/2006/relationships/image" Target="../media/image179.jpeg"/><Relationship Id="rId6" Type="http://schemas.openxmlformats.org/officeDocument/2006/relationships/image" Target="../media/image184.jpeg"/><Relationship Id="rId5" Type="http://schemas.openxmlformats.org/officeDocument/2006/relationships/image" Target="../media/image183.png"/><Relationship Id="rId4" Type="http://schemas.openxmlformats.org/officeDocument/2006/relationships/image" Target="../media/image182.jpg"/><Relationship Id="rId9" Type="http://schemas.openxmlformats.org/officeDocument/2006/relationships/image" Target="../media/image186.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2366DC-D629-4F18-AA17-177007AE4B3D}" type="doc">
      <dgm:prSet loTypeId="urn:microsoft.com/office/officeart/2005/8/layout/hList1" loCatId="list" qsTypeId="urn:microsoft.com/office/officeart/2005/8/quickstyle/3d2" qsCatId="3D" csTypeId="urn:microsoft.com/office/officeart/2005/8/colors/colorful1" csCatId="colorful" phldr="1"/>
      <dgm:spPr/>
      <dgm:t>
        <a:bodyPr/>
        <a:lstStyle/>
        <a:p>
          <a:endParaRPr lang="en-US"/>
        </a:p>
      </dgm:t>
    </dgm:pt>
    <dgm:pt modelId="{007A3E62-E3A7-42A9-A2FD-5EFA89E58281}">
      <dgm:prSet phldrT="[Text]"/>
      <dgm:spPr/>
      <dgm:t>
        <a:bodyPr/>
        <a:lstStyle/>
        <a:p>
          <a:r>
            <a:rPr lang="en-US" dirty="0"/>
            <a:t>Optimize Software and Expose New Hierarchical Parallelism</a:t>
          </a:r>
        </a:p>
      </dgm:t>
    </dgm:pt>
    <dgm:pt modelId="{2B0240C8-B2ED-41C6-9BCA-9F10CBC8EA2A}" type="parTrans" cxnId="{97A9224A-9A33-450F-A80D-CCE0EFCD1110}">
      <dgm:prSet/>
      <dgm:spPr/>
      <dgm:t>
        <a:bodyPr/>
        <a:lstStyle/>
        <a:p>
          <a:endParaRPr lang="en-US"/>
        </a:p>
      </dgm:t>
    </dgm:pt>
    <dgm:pt modelId="{3AFA9A4B-65E5-4141-9D81-699AD5BC477B}" type="sibTrans" cxnId="{97A9224A-9A33-450F-A80D-CCE0EFCD1110}">
      <dgm:prSet/>
      <dgm:spPr/>
      <dgm:t>
        <a:bodyPr/>
        <a:lstStyle/>
        <a:p>
          <a:endParaRPr lang="en-US"/>
        </a:p>
      </dgm:t>
    </dgm:pt>
    <dgm:pt modelId="{540EBAD2-682F-4612-8FEA-E569BFD2EEB0}">
      <dgm:prSet phldrT="[Text]"/>
      <dgm:spPr/>
      <dgm:t>
        <a:bodyPr/>
        <a:lstStyle/>
        <a:p>
          <a:r>
            <a:rPr lang="en-US" dirty="0"/>
            <a:t>Use CMOS more effectively for specific workloads</a:t>
          </a:r>
        </a:p>
      </dgm:t>
    </dgm:pt>
    <dgm:pt modelId="{EECBC2C3-82E7-4112-8007-2CF4514CEA57}" type="parTrans" cxnId="{BAE4DAFD-CEBE-410F-95BE-0DF4BAA5F9D4}">
      <dgm:prSet/>
      <dgm:spPr/>
      <dgm:t>
        <a:bodyPr/>
        <a:lstStyle/>
        <a:p>
          <a:endParaRPr lang="en-US"/>
        </a:p>
      </dgm:t>
    </dgm:pt>
    <dgm:pt modelId="{41052303-4C23-4AFE-8499-BEC0601E70C3}" type="sibTrans" cxnId="{BAE4DAFD-CEBE-410F-95BE-0DF4BAA5F9D4}">
      <dgm:prSet/>
      <dgm:spPr/>
      <dgm:t>
        <a:bodyPr/>
        <a:lstStyle/>
        <a:p>
          <a:endParaRPr lang="en-US"/>
        </a:p>
      </dgm:t>
    </dgm:pt>
    <dgm:pt modelId="{04EB59B9-5F9E-41C5-AE55-167BE6890711}">
      <dgm:prSet phldrT="[Text]"/>
      <dgm:spPr/>
      <dgm:t>
        <a:bodyPr/>
        <a:lstStyle/>
        <a:p>
          <a:r>
            <a:rPr lang="en-US" dirty="0"/>
            <a:t>Emerging Technologies</a:t>
          </a:r>
        </a:p>
      </dgm:t>
    </dgm:pt>
    <dgm:pt modelId="{614C4629-8134-482F-B101-6D6570C34EFF}" type="parTrans" cxnId="{2759A5B4-1108-4F50-BC11-EF1A76B85487}">
      <dgm:prSet/>
      <dgm:spPr/>
      <dgm:t>
        <a:bodyPr/>
        <a:lstStyle/>
        <a:p>
          <a:endParaRPr lang="en-US"/>
        </a:p>
      </dgm:t>
    </dgm:pt>
    <dgm:pt modelId="{76CE8C1A-6C3D-4936-952E-B91D73A9DD3D}" type="sibTrans" cxnId="{2759A5B4-1108-4F50-BC11-EF1A76B85487}">
      <dgm:prSet/>
      <dgm:spPr/>
      <dgm:t>
        <a:bodyPr/>
        <a:lstStyle/>
        <a:p>
          <a:endParaRPr lang="en-US"/>
        </a:p>
      </dgm:t>
    </dgm:pt>
    <dgm:pt modelId="{8F536C31-3594-483C-B5E2-5AB2BD2C6780}">
      <dgm:prSet phldrT="[Text]"/>
      <dgm:spPr/>
      <dgm:t>
        <a:bodyPr/>
        <a:lstStyle/>
        <a:p>
          <a:r>
            <a:rPr lang="en-US" dirty="0"/>
            <a:t>Investigate new computational paradigms</a:t>
          </a:r>
        </a:p>
      </dgm:t>
    </dgm:pt>
    <dgm:pt modelId="{2679DEC5-80FA-4D1C-9374-D2B5A6248D6D}" type="parTrans" cxnId="{9D107512-9402-4D3A-B0C9-E94A88E98C9D}">
      <dgm:prSet/>
      <dgm:spPr/>
      <dgm:t>
        <a:bodyPr/>
        <a:lstStyle/>
        <a:p>
          <a:endParaRPr lang="en-US"/>
        </a:p>
      </dgm:t>
    </dgm:pt>
    <dgm:pt modelId="{2E7DAA7E-7F69-4B2C-AE21-FA53C3A1F7EB}" type="sibTrans" cxnId="{9D107512-9402-4D3A-B0C9-E94A88E98C9D}">
      <dgm:prSet/>
      <dgm:spPr/>
      <dgm:t>
        <a:bodyPr/>
        <a:lstStyle/>
        <a:p>
          <a:endParaRPr lang="en-US"/>
        </a:p>
      </dgm:t>
    </dgm:pt>
    <dgm:pt modelId="{FA2FC1E9-2AFD-4F7E-B4BF-1C457F122B37}">
      <dgm:prSet phldrT="[Text]"/>
      <dgm:spPr/>
      <dgm:t>
        <a:bodyPr/>
        <a:lstStyle/>
        <a:p>
          <a:r>
            <a:rPr lang="en-US" dirty="0"/>
            <a:t>Quantum </a:t>
          </a:r>
        </a:p>
      </dgm:t>
    </dgm:pt>
    <dgm:pt modelId="{0314AD4D-BEA0-4282-8960-15A43F0104AD}" type="parTrans" cxnId="{D0112093-A535-4A06-A0FE-F2C6C1885311}">
      <dgm:prSet/>
      <dgm:spPr/>
      <dgm:t>
        <a:bodyPr/>
        <a:lstStyle/>
        <a:p>
          <a:endParaRPr lang="en-US"/>
        </a:p>
      </dgm:t>
    </dgm:pt>
    <dgm:pt modelId="{7ACEBF3C-8A43-41F3-8AF6-7B494D52E378}" type="sibTrans" cxnId="{D0112093-A535-4A06-A0FE-F2C6C1885311}">
      <dgm:prSet/>
      <dgm:spPr/>
      <dgm:t>
        <a:bodyPr/>
        <a:lstStyle/>
        <a:p>
          <a:endParaRPr lang="en-US"/>
        </a:p>
      </dgm:t>
    </dgm:pt>
    <dgm:pt modelId="{A1206C61-CC12-42DA-A9CA-9A5E83A8130A}">
      <dgm:prSet phldrT="[Text]"/>
      <dgm:spPr/>
      <dgm:t>
        <a:bodyPr/>
        <a:lstStyle/>
        <a:p>
          <a:r>
            <a:rPr lang="en-US" dirty="0"/>
            <a:t>Redesign software to boost performance on upcoming architectures</a:t>
          </a:r>
        </a:p>
      </dgm:t>
    </dgm:pt>
    <dgm:pt modelId="{D7829910-2366-4D8F-AA8A-F7733AF959A7}" type="parTrans" cxnId="{39000C8F-BCCC-4074-AF1B-1C35F653F3FC}">
      <dgm:prSet/>
      <dgm:spPr/>
      <dgm:t>
        <a:bodyPr/>
        <a:lstStyle/>
        <a:p>
          <a:endParaRPr lang="en-US"/>
        </a:p>
      </dgm:t>
    </dgm:pt>
    <dgm:pt modelId="{8211851C-F797-4B5F-A566-A720B1BFB2C7}" type="sibTrans" cxnId="{39000C8F-BCCC-4074-AF1B-1C35F653F3FC}">
      <dgm:prSet/>
      <dgm:spPr/>
      <dgm:t>
        <a:bodyPr/>
        <a:lstStyle/>
        <a:p>
          <a:endParaRPr lang="en-US"/>
        </a:p>
      </dgm:t>
    </dgm:pt>
    <dgm:pt modelId="{82E228E0-250C-4ACA-96B1-82B5775F75E9}">
      <dgm:prSet phldrT="[Text]"/>
      <dgm:spPr/>
      <dgm:t>
        <a:bodyPr/>
        <a:lstStyle/>
        <a:p>
          <a:r>
            <a:rPr lang="en-US" dirty="0"/>
            <a:t>Neuromorphic</a:t>
          </a:r>
        </a:p>
      </dgm:t>
    </dgm:pt>
    <dgm:pt modelId="{6A7B860F-041F-4DDB-B247-AFA3E0BD5692}" type="parTrans" cxnId="{8CAA976C-A011-4AC0-9A08-99BE663BB766}">
      <dgm:prSet/>
      <dgm:spPr/>
      <dgm:t>
        <a:bodyPr/>
        <a:lstStyle/>
        <a:p>
          <a:endParaRPr lang="en-US"/>
        </a:p>
      </dgm:t>
    </dgm:pt>
    <dgm:pt modelId="{B6D8DBD0-9B15-45E1-AD8C-4F7A7B814F7E}" type="sibTrans" cxnId="{8CAA976C-A011-4AC0-9A08-99BE663BB766}">
      <dgm:prSet/>
      <dgm:spPr/>
      <dgm:t>
        <a:bodyPr/>
        <a:lstStyle/>
        <a:p>
          <a:endParaRPr lang="en-US"/>
        </a:p>
      </dgm:t>
    </dgm:pt>
    <dgm:pt modelId="{09B1B230-2753-4841-AD3B-BD0D4C3B1200}">
      <dgm:prSet phldrT="[Text]"/>
      <dgm:spPr/>
      <dgm:t>
        <a:bodyPr/>
        <a:lstStyle/>
        <a:p>
          <a:r>
            <a:rPr lang="en-US" dirty="0"/>
            <a:t>Advanced Digital</a:t>
          </a:r>
        </a:p>
      </dgm:t>
    </dgm:pt>
    <dgm:pt modelId="{84FBF9D8-0AF5-4EB8-92A4-ADED6B873D57}" type="parTrans" cxnId="{03B61779-D58C-4791-9FB7-54CE44ACC29C}">
      <dgm:prSet/>
      <dgm:spPr/>
      <dgm:t>
        <a:bodyPr/>
        <a:lstStyle/>
        <a:p>
          <a:endParaRPr lang="en-US"/>
        </a:p>
      </dgm:t>
    </dgm:pt>
    <dgm:pt modelId="{E75206E0-8DEA-46E1-AB68-A1DE2B319A4E}" type="sibTrans" cxnId="{03B61779-D58C-4791-9FB7-54CE44ACC29C}">
      <dgm:prSet/>
      <dgm:spPr/>
      <dgm:t>
        <a:bodyPr/>
        <a:lstStyle/>
        <a:p>
          <a:endParaRPr lang="en-US"/>
        </a:p>
      </dgm:t>
    </dgm:pt>
    <dgm:pt modelId="{634CB0F2-C3FE-4731-9B46-97CAC706CF2E}">
      <dgm:prSet phldrT="[Text]"/>
      <dgm:spPr/>
      <dgm:t>
        <a:bodyPr/>
        <a:lstStyle/>
        <a:p>
          <a:endParaRPr lang="en-US" dirty="0"/>
        </a:p>
      </dgm:t>
    </dgm:pt>
    <dgm:pt modelId="{F4690B83-6E0C-42A4-8D51-FC0D8E02F2F4}" type="parTrans" cxnId="{8A53B9BA-4E57-499D-B1E4-B025181F0B2E}">
      <dgm:prSet/>
      <dgm:spPr/>
      <dgm:t>
        <a:bodyPr/>
        <a:lstStyle/>
        <a:p>
          <a:endParaRPr lang="en-US"/>
        </a:p>
      </dgm:t>
    </dgm:pt>
    <dgm:pt modelId="{4B4CE3DC-3856-43C2-98D5-8EC2A2140576}" type="sibTrans" cxnId="{8A53B9BA-4E57-499D-B1E4-B025181F0B2E}">
      <dgm:prSet/>
      <dgm:spPr/>
      <dgm:t>
        <a:bodyPr/>
        <a:lstStyle/>
        <a:p>
          <a:endParaRPr lang="en-US"/>
        </a:p>
      </dgm:t>
    </dgm:pt>
    <dgm:pt modelId="{62B6C9FE-7EEA-434F-BD72-9382748318A7}">
      <dgm:prSet phldrT="[Text]"/>
      <dgm:spPr/>
      <dgm:t>
        <a:bodyPr/>
        <a:lstStyle/>
        <a:p>
          <a:r>
            <a:rPr lang="en-US" dirty="0"/>
            <a:t>Architectural Specialization and Integration</a:t>
          </a:r>
        </a:p>
      </dgm:t>
    </dgm:pt>
    <dgm:pt modelId="{ACD3F5CD-3BEF-4558-B750-F5D0975C9225}" type="parTrans" cxnId="{EFDE781F-30BB-4A17-A941-9D88969A8559}">
      <dgm:prSet/>
      <dgm:spPr/>
      <dgm:t>
        <a:bodyPr/>
        <a:lstStyle/>
        <a:p>
          <a:endParaRPr lang="en-US"/>
        </a:p>
      </dgm:t>
    </dgm:pt>
    <dgm:pt modelId="{BD1E0585-BBC5-47C4-B24F-B73D1DD5FB43}" type="sibTrans" cxnId="{EFDE781F-30BB-4A17-A941-9D88969A8559}">
      <dgm:prSet/>
      <dgm:spPr/>
      <dgm:t>
        <a:bodyPr/>
        <a:lstStyle/>
        <a:p>
          <a:endParaRPr lang="en-US"/>
        </a:p>
      </dgm:t>
    </dgm:pt>
    <dgm:pt modelId="{2D6A646C-29F6-44E5-8016-AEFAC10E1059}">
      <dgm:prSet phldrT="[Text]"/>
      <dgm:spPr/>
      <dgm:t>
        <a:bodyPr/>
        <a:lstStyle/>
        <a:p>
          <a:r>
            <a:rPr lang="en-US" dirty="0"/>
            <a:t>Emerging Memory Devices</a:t>
          </a:r>
        </a:p>
      </dgm:t>
    </dgm:pt>
    <dgm:pt modelId="{56A9847A-CCA9-4FE4-A5E0-CE5DF06C8C6D}" type="parTrans" cxnId="{24605F5B-BAD8-4CA5-975C-83B3542A91EB}">
      <dgm:prSet/>
      <dgm:spPr/>
      <dgm:t>
        <a:bodyPr/>
        <a:lstStyle/>
        <a:p>
          <a:endParaRPr lang="en-US"/>
        </a:p>
      </dgm:t>
    </dgm:pt>
    <dgm:pt modelId="{CFD22DA6-E232-42B2-BAC0-9E8F41A61203}" type="sibTrans" cxnId="{24605F5B-BAD8-4CA5-975C-83B3542A91EB}">
      <dgm:prSet/>
      <dgm:spPr/>
      <dgm:t>
        <a:bodyPr/>
        <a:lstStyle/>
        <a:p>
          <a:endParaRPr lang="en-US"/>
        </a:p>
      </dgm:t>
    </dgm:pt>
    <dgm:pt modelId="{6345AFEC-172F-475E-A1B2-D65954389880}">
      <dgm:prSet phldrT="[Text]"/>
      <dgm:spPr/>
      <dgm:t>
        <a:bodyPr/>
        <a:lstStyle/>
        <a:p>
          <a:r>
            <a:rPr lang="en-US" dirty="0"/>
            <a:t>Integrate components to boost performance and eliminate inefficiencies </a:t>
          </a:r>
        </a:p>
      </dgm:t>
    </dgm:pt>
    <dgm:pt modelId="{550BD06D-E7E2-4D3C-B72A-164524932B43}" type="parTrans" cxnId="{DEC1FB5D-053A-4D23-A132-21EA1C4EE4B9}">
      <dgm:prSet/>
      <dgm:spPr/>
      <dgm:t>
        <a:bodyPr/>
        <a:lstStyle/>
        <a:p>
          <a:endParaRPr lang="en-US"/>
        </a:p>
      </dgm:t>
    </dgm:pt>
    <dgm:pt modelId="{A2F87D74-A978-45F9-88FF-E612473ED4BC}" type="sibTrans" cxnId="{DEC1FB5D-053A-4D23-A132-21EA1C4EE4B9}">
      <dgm:prSet/>
      <dgm:spPr/>
      <dgm:t>
        <a:bodyPr/>
        <a:lstStyle/>
        <a:p>
          <a:endParaRPr lang="en-US"/>
        </a:p>
      </dgm:t>
    </dgm:pt>
    <dgm:pt modelId="{EFAC619F-4A1B-40C8-AB33-DED9DAEA6110}">
      <dgm:prSet phldrT="[Text]"/>
      <dgm:spPr/>
      <dgm:t>
        <a:bodyPr/>
        <a:lstStyle/>
        <a:p>
          <a:r>
            <a:rPr lang="en-US" dirty="0"/>
            <a:t>Exploit new levels of parallelism and efficient data movement</a:t>
          </a:r>
        </a:p>
      </dgm:t>
    </dgm:pt>
    <dgm:pt modelId="{D93263ED-0E38-4CD8-B145-D4DE4CF5B9BA}" type="parTrans" cxnId="{FF4AC889-1546-4126-B5B3-D7A124CF66E3}">
      <dgm:prSet/>
      <dgm:spPr/>
      <dgm:t>
        <a:bodyPr/>
        <a:lstStyle/>
        <a:p>
          <a:endParaRPr lang="en-US"/>
        </a:p>
      </dgm:t>
    </dgm:pt>
    <dgm:pt modelId="{FD4446CD-ACDB-415E-9B35-7ED94A24EE3D}" type="sibTrans" cxnId="{FF4AC889-1546-4126-B5B3-D7A124CF66E3}">
      <dgm:prSet/>
      <dgm:spPr/>
      <dgm:t>
        <a:bodyPr/>
        <a:lstStyle/>
        <a:p>
          <a:endParaRPr lang="en-US"/>
        </a:p>
      </dgm:t>
    </dgm:pt>
    <dgm:pt modelId="{220B099A-C532-40A6-B2E7-45EC46189D5E}">
      <dgm:prSet phldrT="[Text]"/>
      <dgm:spPr/>
      <dgm:t>
        <a:bodyPr/>
        <a:lstStyle/>
        <a:p>
          <a:r>
            <a:rPr lang="en-US" dirty="0"/>
            <a:t>Workload specific </a:t>
          </a:r>
          <a:r>
            <a:rPr lang="en-US" dirty="0" err="1"/>
            <a:t>memory+storage</a:t>
          </a:r>
          <a:r>
            <a:rPr lang="en-US" dirty="0"/>
            <a:t> system design</a:t>
          </a:r>
        </a:p>
      </dgm:t>
    </dgm:pt>
    <dgm:pt modelId="{3C4ED3AB-FE88-4353-ABA5-E171B48720DB}" type="parTrans" cxnId="{FA3F0FEA-994A-4F55-A188-9997806CE941}">
      <dgm:prSet/>
      <dgm:spPr/>
      <dgm:t>
        <a:bodyPr/>
        <a:lstStyle/>
        <a:p>
          <a:endParaRPr lang="en-US"/>
        </a:p>
      </dgm:t>
    </dgm:pt>
    <dgm:pt modelId="{69201827-A4E8-467A-824E-C1076464F57D}" type="sibTrans" cxnId="{FA3F0FEA-994A-4F55-A188-9997806CE941}">
      <dgm:prSet/>
      <dgm:spPr/>
      <dgm:t>
        <a:bodyPr/>
        <a:lstStyle/>
        <a:p>
          <a:endParaRPr lang="en-US"/>
        </a:p>
      </dgm:t>
    </dgm:pt>
    <dgm:pt modelId="{676E108B-0435-481C-9DE0-F432882E6641}" type="pres">
      <dgm:prSet presAssocID="{5C2366DC-D629-4F18-AA17-177007AE4B3D}" presName="Name0" presStyleCnt="0">
        <dgm:presLayoutVars>
          <dgm:dir/>
          <dgm:animLvl val="lvl"/>
          <dgm:resizeHandles val="exact"/>
        </dgm:presLayoutVars>
      </dgm:prSet>
      <dgm:spPr/>
    </dgm:pt>
    <dgm:pt modelId="{D9DC3BC5-D464-4FBF-97B3-3782D68F1529}" type="pres">
      <dgm:prSet presAssocID="{007A3E62-E3A7-42A9-A2FD-5EFA89E58281}" presName="composite" presStyleCnt="0"/>
      <dgm:spPr/>
    </dgm:pt>
    <dgm:pt modelId="{27A12BD4-2051-4287-9575-A72A3BE46909}" type="pres">
      <dgm:prSet presAssocID="{007A3E62-E3A7-42A9-A2FD-5EFA89E58281}" presName="parTx" presStyleLbl="alignNode1" presStyleIdx="0" presStyleCnt="3">
        <dgm:presLayoutVars>
          <dgm:chMax val="0"/>
          <dgm:chPref val="0"/>
          <dgm:bulletEnabled val="1"/>
        </dgm:presLayoutVars>
      </dgm:prSet>
      <dgm:spPr/>
    </dgm:pt>
    <dgm:pt modelId="{80879C48-7E14-45CD-9F37-348C33DEA63B}" type="pres">
      <dgm:prSet presAssocID="{007A3E62-E3A7-42A9-A2FD-5EFA89E58281}" presName="desTx" presStyleLbl="alignAccFollowNode1" presStyleIdx="0" presStyleCnt="3">
        <dgm:presLayoutVars>
          <dgm:bulletEnabled val="1"/>
        </dgm:presLayoutVars>
      </dgm:prSet>
      <dgm:spPr/>
    </dgm:pt>
    <dgm:pt modelId="{3F5AF8CF-E077-4627-9B75-EFA6B923E773}" type="pres">
      <dgm:prSet presAssocID="{3AFA9A4B-65E5-4141-9D81-699AD5BC477B}" presName="space" presStyleCnt="0"/>
      <dgm:spPr/>
    </dgm:pt>
    <dgm:pt modelId="{BF8581A0-F418-4CCD-A08D-3961E1A7D400}" type="pres">
      <dgm:prSet presAssocID="{62B6C9FE-7EEA-434F-BD72-9382748318A7}" presName="composite" presStyleCnt="0"/>
      <dgm:spPr/>
    </dgm:pt>
    <dgm:pt modelId="{00BC75D8-3DCF-4CB9-8138-F0FE1C441559}" type="pres">
      <dgm:prSet presAssocID="{62B6C9FE-7EEA-434F-BD72-9382748318A7}" presName="parTx" presStyleLbl="alignNode1" presStyleIdx="1" presStyleCnt="3">
        <dgm:presLayoutVars>
          <dgm:chMax val="0"/>
          <dgm:chPref val="0"/>
          <dgm:bulletEnabled val="1"/>
        </dgm:presLayoutVars>
      </dgm:prSet>
      <dgm:spPr/>
    </dgm:pt>
    <dgm:pt modelId="{BF884130-09FD-4BC0-A110-2F3D430FEE92}" type="pres">
      <dgm:prSet presAssocID="{62B6C9FE-7EEA-434F-BD72-9382748318A7}" presName="desTx" presStyleLbl="alignAccFollowNode1" presStyleIdx="1" presStyleCnt="3">
        <dgm:presLayoutVars>
          <dgm:bulletEnabled val="1"/>
        </dgm:presLayoutVars>
      </dgm:prSet>
      <dgm:spPr/>
    </dgm:pt>
    <dgm:pt modelId="{17E71B92-A79A-49DB-902F-133A59267F3D}" type="pres">
      <dgm:prSet presAssocID="{BD1E0585-BBC5-47C4-B24F-B73D1DD5FB43}" presName="space" presStyleCnt="0"/>
      <dgm:spPr/>
    </dgm:pt>
    <dgm:pt modelId="{73CA65EB-CF91-4B93-900A-B1580056C9A9}" type="pres">
      <dgm:prSet presAssocID="{04EB59B9-5F9E-41C5-AE55-167BE6890711}" presName="composite" presStyleCnt="0"/>
      <dgm:spPr/>
    </dgm:pt>
    <dgm:pt modelId="{DC76D7C6-3BB4-4507-9419-E8D315539BD6}" type="pres">
      <dgm:prSet presAssocID="{04EB59B9-5F9E-41C5-AE55-167BE6890711}" presName="parTx" presStyleLbl="alignNode1" presStyleIdx="2" presStyleCnt="3">
        <dgm:presLayoutVars>
          <dgm:chMax val="0"/>
          <dgm:chPref val="0"/>
          <dgm:bulletEnabled val="1"/>
        </dgm:presLayoutVars>
      </dgm:prSet>
      <dgm:spPr/>
    </dgm:pt>
    <dgm:pt modelId="{72E13FBE-AEBE-43EB-8350-2DF17CC57F5D}" type="pres">
      <dgm:prSet presAssocID="{04EB59B9-5F9E-41C5-AE55-167BE6890711}" presName="desTx" presStyleLbl="alignAccFollowNode1" presStyleIdx="2" presStyleCnt="3">
        <dgm:presLayoutVars>
          <dgm:bulletEnabled val="1"/>
        </dgm:presLayoutVars>
      </dgm:prSet>
      <dgm:spPr/>
    </dgm:pt>
  </dgm:ptLst>
  <dgm:cxnLst>
    <dgm:cxn modelId="{9D107512-9402-4D3A-B0C9-E94A88E98C9D}" srcId="{04EB59B9-5F9E-41C5-AE55-167BE6890711}" destId="{8F536C31-3594-483C-B5E2-5AB2BD2C6780}" srcOrd="0" destOrd="0" parTransId="{2679DEC5-80FA-4D1C-9374-D2B5A6248D6D}" sibTransId="{2E7DAA7E-7F69-4B2C-AE21-FA53C3A1F7EB}"/>
    <dgm:cxn modelId="{EFDE781F-30BB-4A17-A941-9D88969A8559}" srcId="{5C2366DC-D629-4F18-AA17-177007AE4B3D}" destId="{62B6C9FE-7EEA-434F-BD72-9382748318A7}" srcOrd="1" destOrd="0" parTransId="{ACD3F5CD-3BEF-4558-B750-F5D0975C9225}" sibTransId="{BD1E0585-BBC5-47C4-B24F-B73D1DD5FB43}"/>
    <dgm:cxn modelId="{24605F5B-BAD8-4CA5-975C-83B3542A91EB}" srcId="{8F536C31-3594-483C-B5E2-5AB2BD2C6780}" destId="{2D6A646C-29F6-44E5-8016-AEFAC10E1059}" srcOrd="3" destOrd="0" parTransId="{56A9847A-CCA9-4FE4-A5E0-CE5DF06C8C6D}" sibTransId="{CFD22DA6-E232-42B2-BAC0-9E8F41A61203}"/>
    <dgm:cxn modelId="{DEC1FB5D-053A-4D23-A132-21EA1C4EE4B9}" srcId="{62B6C9FE-7EEA-434F-BD72-9382748318A7}" destId="{6345AFEC-172F-475E-A1B2-D65954389880}" srcOrd="1" destOrd="0" parTransId="{550BD06D-E7E2-4D3C-B72A-164524932B43}" sibTransId="{A2F87D74-A978-45F9-88FF-E612473ED4BC}"/>
    <dgm:cxn modelId="{97A9224A-9A33-450F-A80D-CCE0EFCD1110}" srcId="{5C2366DC-D629-4F18-AA17-177007AE4B3D}" destId="{007A3E62-E3A7-42A9-A2FD-5EFA89E58281}" srcOrd="0" destOrd="0" parTransId="{2B0240C8-B2ED-41C6-9BCA-9F10CBC8EA2A}" sibTransId="{3AFA9A4B-65E5-4141-9D81-699AD5BC477B}"/>
    <dgm:cxn modelId="{8CAA976C-A011-4AC0-9A08-99BE663BB766}" srcId="{8F536C31-3594-483C-B5E2-5AB2BD2C6780}" destId="{82E228E0-250C-4ACA-96B1-82B5775F75E9}" srcOrd="1" destOrd="0" parTransId="{6A7B860F-041F-4DDB-B247-AFA3E0BD5692}" sibTransId="{B6D8DBD0-9B15-45E1-AD8C-4F7A7B814F7E}"/>
    <dgm:cxn modelId="{F657754F-3E9C-4E18-82BD-8405CA9A9DAC}" type="presOf" srcId="{8F536C31-3594-483C-B5E2-5AB2BD2C6780}" destId="{72E13FBE-AEBE-43EB-8350-2DF17CC57F5D}" srcOrd="0" destOrd="0" presId="urn:microsoft.com/office/officeart/2005/8/layout/hList1"/>
    <dgm:cxn modelId="{AC8D0053-10D1-46E7-9525-5FDA1F450F0E}" type="presOf" srcId="{04EB59B9-5F9E-41C5-AE55-167BE6890711}" destId="{DC76D7C6-3BB4-4507-9419-E8D315539BD6}" srcOrd="0" destOrd="0" presId="urn:microsoft.com/office/officeart/2005/8/layout/hList1"/>
    <dgm:cxn modelId="{FCB04275-CE4F-4A50-8FBC-9E5D20F3ACE8}" type="presOf" srcId="{540EBAD2-682F-4612-8FEA-E569BFD2EEB0}" destId="{BF884130-09FD-4BC0-A110-2F3D430FEE92}" srcOrd="0" destOrd="0" presId="urn:microsoft.com/office/officeart/2005/8/layout/hList1"/>
    <dgm:cxn modelId="{5D4A1477-D25C-43C2-BD2B-EA37223E8B69}" type="presOf" srcId="{2D6A646C-29F6-44E5-8016-AEFAC10E1059}" destId="{72E13FBE-AEBE-43EB-8350-2DF17CC57F5D}" srcOrd="0" destOrd="4" presId="urn:microsoft.com/office/officeart/2005/8/layout/hList1"/>
    <dgm:cxn modelId="{03B61779-D58C-4791-9FB7-54CE44ACC29C}" srcId="{8F536C31-3594-483C-B5E2-5AB2BD2C6780}" destId="{09B1B230-2753-4841-AD3B-BD0D4C3B1200}" srcOrd="2" destOrd="0" parTransId="{84FBF9D8-0AF5-4EB8-92A4-ADED6B873D57}" sibTransId="{E75206E0-8DEA-46E1-AB68-A1DE2B319A4E}"/>
    <dgm:cxn modelId="{45A85279-35BA-446F-B84F-43FA931C792E}" type="presOf" srcId="{A1206C61-CC12-42DA-A9CA-9A5E83A8130A}" destId="{80879C48-7E14-45CD-9F37-348C33DEA63B}" srcOrd="0" destOrd="0" presId="urn:microsoft.com/office/officeart/2005/8/layout/hList1"/>
    <dgm:cxn modelId="{FF4AC889-1546-4126-B5B3-D7A124CF66E3}" srcId="{007A3E62-E3A7-42A9-A2FD-5EFA89E58281}" destId="{EFAC619F-4A1B-40C8-AB33-DED9DAEA6110}" srcOrd="1" destOrd="0" parTransId="{D93263ED-0E38-4CD8-B145-D4DE4CF5B9BA}" sibTransId="{FD4446CD-ACDB-415E-9B35-7ED94A24EE3D}"/>
    <dgm:cxn modelId="{39000C8F-BCCC-4074-AF1B-1C35F653F3FC}" srcId="{007A3E62-E3A7-42A9-A2FD-5EFA89E58281}" destId="{A1206C61-CC12-42DA-A9CA-9A5E83A8130A}" srcOrd="0" destOrd="0" parTransId="{D7829910-2366-4D8F-AA8A-F7733AF959A7}" sibTransId="{8211851C-F797-4B5F-A566-A720B1BFB2C7}"/>
    <dgm:cxn modelId="{D0112093-A535-4A06-A0FE-F2C6C1885311}" srcId="{8F536C31-3594-483C-B5E2-5AB2BD2C6780}" destId="{FA2FC1E9-2AFD-4F7E-B4BF-1C457F122B37}" srcOrd="0" destOrd="0" parTransId="{0314AD4D-BEA0-4282-8960-15A43F0104AD}" sibTransId="{7ACEBF3C-8A43-41F3-8AF6-7B494D52E378}"/>
    <dgm:cxn modelId="{30F8B8AF-EC9D-4045-B31A-2312A16DFEFB}" type="presOf" srcId="{62B6C9FE-7EEA-434F-BD72-9382748318A7}" destId="{00BC75D8-3DCF-4CB9-8138-F0FE1C441559}" srcOrd="0" destOrd="0" presId="urn:microsoft.com/office/officeart/2005/8/layout/hList1"/>
    <dgm:cxn modelId="{4DE14CB0-B007-455B-9AF2-F65E72C6F590}" type="presOf" srcId="{634CB0F2-C3FE-4731-9B46-97CAC706CF2E}" destId="{72E13FBE-AEBE-43EB-8350-2DF17CC57F5D}" srcOrd="0" destOrd="5" presId="urn:microsoft.com/office/officeart/2005/8/layout/hList1"/>
    <dgm:cxn modelId="{4CCC36B2-C17E-47AE-9160-C5A080AF94F7}" type="presOf" srcId="{EFAC619F-4A1B-40C8-AB33-DED9DAEA6110}" destId="{80879C48-7E14-45CD-9F37-348C33DEA63B}" srcOrd="0" destOrd="1" presId="urn:microsoft.com/office/officeart/2005/8/layout/hList1"/>
    <dgm:cxn modelId="{7CE7EEB2-1382-4D41-BEDD-8A777B9316CC}" type="presOf" srcId="{FA2FC1E9-2AFD-4F7E-B4BF-1C457F122B37}" destId="{72E13FBE-AEBE-43EB-8350-2DF17CC57F5D}" srcOrd="0" destOrd="1" presId="urn:microsoft.com/office/officeart/2005/8/layout/hList1"/>
    <dgm:cxn modelId="{2759A5B4-1108-4F50-BC11-EF1A76B85487}" srcId="{5C2366DC-D629-4F18-AA17-177007AE4B3D}" destId="{04EB59B9-5F9E-41C5-AE55-167BE6890711}" srcOrd="2" destOrd="0" parTransId="{614C4629-8134-482F-B101-6D6570C34EFF}" sibTransId="{76CE8C1A-6C3D-4936-952E-B91D73A9DD3D}"/>
    <dgm:cxn modelId="{0E1AB1B6-CD05-4F1D-BEF6-66BEEF29D8B1}" type="presOf" srcId="{82E228E0-250C-4ACA-96B1-82B5775F75E9}" destId="{72E13FBE-AEBE-43EB-8350-2DF17CC57F5D}" srcOrd="0" destOrd="2" presId="urn:microsoft.com/office/officeart/2005/8/layout/hList1"/>
    <dgm:cxn modelId="{8A53B9BA-4E57-499D-B1E4-B025181F0B2E}" srcId="{8F536C31-3594-483C-B5E2-5AB2BD2C6780}" destId="{634CB0F2-C3FE-4731-9B46-97CAC706CF2E}" srcOrd="4" destOrd="0" parTransId="{F4690B83-6E0C-42A4-8D51-FC0D8E02F2F4}" sibTransId="{4B4CE3DC-3856-43C2-98D5-8EC2A2140576}"/>
    <dgm:cxn modelId="{E06519BC-1068-485A-A642-A604B8DE7077}" type="presOf" srcId="{220B099A-C532-40A6-B2E7-45EC46189D5E}" destId="{BF884130-09FD-4BC0-A110-2F3D430FEE92}" srcOrd="0" destOrd="2" presId="urn:microsoft.com/office/officeart/2005/8/layout/hList1"/>
    <dgm:cxn modelId="{7B9D39BD-A758-4569-9DEC-32687286F5D4}" type="presOf" srcId="{007A3E62-E3A7-42A9-A2FD-5EFA89E58281}" destId="{27A12BD4-2051-4287-9575-A72A3BE46909}" srcOrd="0" destOrd="0" presId="urn:microsoft.com/office/officeart/2005/8/layout/hList1"/>
    <dgm:cxn modelId="{F3835ADB-8928-427B-9B6A-35E9E6AE29E2}" type="presOf" srcId="{6345AFEC-172F-475E-A1B2-D65954389880}" destId="{BF884130-09FD-4BC0-A110-2F3D430FEE92}" srcOrd="0" destOrd="1" presId="urn:microsoft.com/office/officeart/2005/8/layout/hList1"/>
    <dgm:cxn modelId="{0CB654DF-F500-4B75-9629-4BA45A94CD07}" type="presOf" srcId="{09B1B230-2753-4841-AD3B-BD0D4C3B1200}" destId="{72E13FBE-AEBE-43EB-8350-2DF17CC57F5D}" srcOrd="0" destOrd="3" presId="urn:microsoft.com/office/officeart/2005/8/layout/hList1"/>
    <dgm:cxn modelId="{FA3F0FEA-994A-4F55-A188-9997806CE941}" srcId="{62B6C9FE-7EEA-434F-BD72-9382748318A7}" destId="{220B099A-C532-40A6-B2E7-45EC46189D5E}" srcOrd="2" destOrd="0" parTransId="{3C4ED3AB-FE88-4353-ABA5-E171B48720DB}" sibTransId="{69201827-A4E8-467A-824E-C1076464F57D}"/>
    <dgm:cxn modelId="{283200F9-0EFA-4EDD-BE4A-98834378AB35}" type="presOf" srcId="{5C2366DC-D629-4F18-AA17-177007AE4B3D}" destId="{676E108B-0435-481C-9DE0-F432882E6641}" srcOrd="0" destOrd="0" presId="urn:microsoft.com/office/officeart/2005/8/layout/hList1"/>
    <dgm:cxn modelId="{BAE4DAFD-CEBE-410F-95BE-0DF4BAA5F9D4}" srcId="{62B6C9FE-7EEA-434F-BD72-9382748318A7}" destId="{540EBAD2-682F-4612-8FEA-E569BFD2EEB0}" srcOrd="0" destOrd="0" parTransId="{EECBC2C3-82E7-4112-8007-2CF4514CEA57}" sibTransId="{41052303-4C23-4AFE-8499-BEC0601E70C3}"/>
    <dgm:cxn modelId="{871EE90F-7C3B-463C-8D75-0C68FEE71BB3}" type="presParOf" srcId="{676E108B-0435-481C-9DE0-F432882E6641}" destId="{D9DC3BC5-D464-4FBF-97B3-3782D68F1529}" srcOrd="0" destOrd="0" presId="urn:microsoft.com/office/officeart/2005/8/layout/hList1"/>
    <dgm:cxn modelId="{A58DC6E1-8274-4D50-BB7F-0BF4CC00B84E}" type="presParOf" srcId="{D9DC3BC5-D464-4FBF-97B3-3782D68F1529}" destId="{27A12BD4-2051-4287-9575-A72A3BE46909}" srcOrd="0" destOrd="0" presId="urn:microsoft.com/office/officeart/2005/8/layout/hList1"/>
    <dgm:cxn modelId="{0BEA0816-6E7A-4BD2-BBA2-A568EBDB2B86}" type="presParOf" srcId="{D9DC3BC5-D464-4FBF-97B3-3782D68F1529}" destId="{80879C48-7E14-45CD-9F37-348C33DEA63B}" srcOrd="1" destOrd="0" presId="urn:microsoft.com/office/officeart/2005/8/layout/hList1"/>
    <dgm:cxn modelId="{F160481F-27AE-417A-A955-8124F531B373}" type="presParOf" srcId="{676E108B-0435-481C-9DE0-F432882E6641}" destId="{3F5AF8CF-E077-4627-9B75-EFA6B923E773}" srcOrd="1" destOrd="0" presId="urn:microsoft.com/office/officeart/2005/8/layout/hList1"/>
    <dgm:cxn modelId="{CF050DBE-5F70-47A3-947C-31A9214AEE96}" type="presParOf" srcId="{676E108B-0435-481C-9DE0-F432882E6641}" destId="{BF8581A0-F418-4CCD-A08D-3961E1A7D400}" srcOrd="2" destOrd="0" presId="urn:microsoft.com/office/officeart/2005/8/layout/hList1"/>
    <dgm:cxn modelId="{1A91AC4A-7B12-4182-BF41-77CA1B013F88}" type="presParOf" srcId="{BF8581A0-F418-4CCD-A08D-3961E1A7D400}" destId="{00BC75D8-3DCF-4CB9-8138-F0FE1C441559}" srcOrd="0" destOrd="0" presId="urn:microsoft.com/office/officeart/2005/8/layout/hList1"/>
    <dgm:cxn modelId="{37CC2523-CE61-4D3C-8CE0-7638FCB12A09}" type="presParOf" srcId="{BF8581A0-F418-4CCD-A08D-3961E1A7D400}" destId="{BF884130-09FD-4BC0-A110-2F3D430FEE92}" srcOrd="1" destOrd="0" presId="urn:microsoft.com/office/officeart/2005/8/layout/hList1"/>
    <dgm:cxn modelId="{D8676CCD-D136-4273-8DB8-A0BDCC39E04E}" type="presParOf" srcId="{676E108B-0435-481C-9DE0-F432882E6641}" destId="{17E71B92-A79A-49DB-902F-133A59267F3D}" srcOrd="3" destOrd="0" presId="urn:microsoft.com/office/officeart/2005/8/layout/hList1"/>
    <dgm:cxn modelId="{E9FA3EA4-1BAE-4718-8B93-30916A6C7A5B}" type="presParOf" srcId="{676E108B-0435-481C-9DE0-F432882E6641}" destId="{73CA65EB-CF91-4B93-900A-B1580056C9A9}" srcOrd="4" destOrd="0" presId="urn:microsoft.com/office/officeart/2005/8/layout/hList1"/>
    <dgm:cxn modelId="{F65F14EF-ECBB-46C6-8D1D-15A679C5B594}" type="presParOf" srcId="{73CA65EB-CF91-4B93-900A-B1580056C9A9}" destId="{DC76D7C6-3BB4-4507-9419-E8D315539BD6}" srcOrd="0" destOrd="0" presId="urn:microsoft.com/office/officeart/2005/8/layout/hList1"/>
    <dgm:cxn modelId="{5B870C77-8208-4A47-874D-04F8ABF8D487}" type="presParOf" srcId="{73CA65EB-CF91-4B93-900A-B1580056C9A9}" destId="{72E13FBE-AEBE-43EB-8350-2DF17CC57F5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F5C148-4ED2-014A-AF20-896D1B4C100B}" type="doc">
      <dgm:prSet loTypeId="urn:microsoft.com/office/officeart/2005/8/layout/chevron1" loCatId="" qsTypeId="urn:microsoft.com/office/officeart/2005/8/quickstyle/simple1" qsCatId="simple" csTypeId="urn:microsoft.com/office/officeart/2005/8/colors/accent1_2" csCatId="accent1" phldr="1"/>
      <dgm:spPr/>
    </dgm:pt>
    <dgm:pt modelId="{C5074CC8-BE2A-CA43-B17B-2374CF8D14BB}">
      <dgm:prSet phldrT="[Text]" custT="1"/>
      <dgm:spPr/>
      <dgm:t>
        <a:bodyPr/>
        <a:lstStyle/>
        <a:p>
          <a:r>
            <a:rPr lang="en-US" sz="1600" dirty="0">
              <a:solidFill>
                <a:schemeClr val="bg1"/>
              </a:solidFill>
            </a:rPr>
            <a:t>Ontology</a:t>
          </a:r>
        </a:p>
      </dgm:t>
    </dgm:pt>
    <dgm:pt modelId="{7DA0E7C3-1D76-3249-AB0F-CEEB76E3AC7E}" type="parTrans" cxnId="{9DEFEE18-6DA3-C94F-AC1E-0C86A4091AA3}">
      <dgm:prSet/>
      <dgm:spPr/>
      <dgm:t>
        <a:bodyPr/>
        <a:lstStyle/>
        <a:p>
          <a:endParaRPr lang="en-US" sz="1000"/>
        </a:p>
      </dgm:t>
    </dgm:pt>
    <dgm:pt modelId="{8CEEF853-C9A2-4646-8395-594D777790FB}" type="sibTrans" cxnId="{9DEFEE18-6DA3-C94F-AC1E-0C86A4091AA3}">
      <dgm:prSet/>
      <dgm:spPr/>
      <dgm:t>
        <a:bodyPr/>
        <a:lstStyle/>
        <a:p>
          <a:endParaRPr lang="en-US" sz="1000"/>
        </a:p>
      </dgm:t>
    </dgm:pt>
    <dgm:pt modelId="{A5055733-5AE2-0249-978A-CA1C197CA44C}">
      <dgm:prSet phldrT="[Text]" custT="1"/>
      <dgm:spPr/>
      <dgm:t>
        <a:bodyPr/>
        <a:lstStyle/>
        <a:p>
          <a:r>
            <a:rPr lang="en-US" sz="1400" dirty="0">
              <a:solidFill>
                <a:schemeClr val="tx1"/>
              </a:solidFill>
            </a:rPr>
            <a:t>Use automated static and dynamic analysis tools to identify target GNR workflows suitable for acceleration</a:t>
          </a:r>
          <a:endParaRPr lang="en-US" sz="1400" dirty="0"/>
        </a:p>
      </dgm:t>
    </dgm:pt>
    <dgm:pt modelId="{03815B80-2931-6F4E-82DE-4F4F572DB7A1}" type="parTrans" cxnId="{41DF9B18-17B4-4E46-899A-D79BDCEC9330}">
      <dgm:prSet/>
      <dgm:spPr/>
      <dgm:t>
        <a:bodyPr/>
        <a:lstStyle/>
        <a:p>
          <a:endParaRPr lang="en-US" sz="1000"/>
        </a:p>
      </dgm:t>
    </dgm:pt>
    <dgm:pt modelId="{98ADF127-093B-444F-91B2-3DEC68783593}" type="sibTrans" cxnId="{41DF9B18-17B4-4E46-899A-D79BDCEC9330}">
      <dgm:prSet/>
      <dgm:spPr/>
      <dgm:t>
        <a:bodyPr/>
        <a:lstStyle/>
        <a:p>
          <a:endParaRPr lang="en-US" sz="1000"/>
        </a:p>
      </dgm:t>
    </dgm:pt>
    <dgm:pt modelId="{90453E89-EE87-3B48-BFB2-6651E19E7C74}">
      <dgm:prSet phldrT="[Text]" custT="1"/>
      <dgm:spPr/>
      <dgm:t>
        <a:bodyPr/>
        <a:lstStyle/>
        <a:p>
          <a:r>
            <a:rPr lang="en-US" sz="1400" dirty="0">
              <a:solidFill>
                <a:schemeClr val="bg1"/>
              </a:solidFill>
            </a:rPr>
            <a:t>Programming Systems</a:t>
          </a:r>
        </a:p>
      </dgm:t>
    </dgm:pt>
    <dgm:pt modelId="{F0012AD0-3941-B24B-BEF7-C74A2AB75AAA}" type="parTrans" cxnId="{1E160AB8-3751-9C42-953D-D0FF983A3BD4}">
      <dgm:prSet/>
      <dgm:spPr/>
      <dgm:t>
        <a:bodyPr/>
        <a:lstStyle/>
        <a:p>
          <a:endParaRPr lang="en-US" sz="1000"/>
        </a:p>
      </dgm:t>
    </dgm:pt>
    <dgm:pt modelId="{8DE6380D-A1C8-EF4D-8D18-064E6B517E04}" type="sibTrans" cxnId="{1E160AB8-3751-9C42-953D-D0FF983A3BD4}">
      <dgm:prSet/>
      <dgm:spPr/>
      <dgm:t>
        <a:bodyPr/>
        <a:lstStyle/>
        <a:p>
          <a:endParaRPr lang="en-US" sz="1000"/>
        </a:p>
      </dgm:t>
    </dgm:pt>
    <dgm:pt modelId="{58799BD3-D186-594C-87CB-728312822770}">
      <dgm:prSet phldrT="[Text]" custT="1"/>
      <dgm:spPr/>
      <dgm:t>
        <a:bodyPr/>
        <a:lstStyle/>
        <a:p>
          <a:r>
            <a:rPr lang="en-US" sz="1400" dirty="0">
              <a:solidFill>
                <a:schemeClr val="tx1"/>
              </a:solidFill>
            </a:rPr>
            <a:t>Auto-compile identified applications to support accelerated execution</a:t>
          </a:r>
          <a:endParaRPr lang="en-US" sz="1400" dirty="0"/>
        </a:p>
      </dgm:t>
    </dgm:pt>
    <dgm:pt modelId="{D28FC37F-BB4E-DB48-B9A2-6916DB3FF9D4}" type="parTrans" cxnId="{DA39E845-5522-0F4C-B338-42B6E344A24C}">
      <dgm:prSet/>
      <dgm:spPr/>
      <dgm:t>
        <a:bodyPr/>
        <a:lstStyle/>
        <a:p>
          <a:endParaRPr lang="en-US" sz="1400"/>
        </a:p>
      </dgm:t>
    </dgm:pt>
    <dgm:pt modelId="{6D67371F-1B73-974D-BD7F-14D47FE5414B}" type="sibTrans" cxnId="{DA39E845-5522-0F4C-B338-42B6E344A24C}">
      <dgm:prSet/>
      <dgm:spPr/>
      <dgm:t>
        <a:bodyPr/>
        <a:lstStyle/>
        <a:p>
          <a:endParaRPr lang="en-US" sz="1400"/>
        </a:p>
      </dgm:t>
    </dgm:pt>
    <dgm:pt modelId="{B1AB701E-8B23-8E45-B4FD-5C340938072E}">
      <dgm:prSet phldrT="[Text]" custT="1"/>
      <dgm:spPr/>
      <dgm:t>
        <a:bodyPr/>
        <a:lstStyle/>
        <a:p>
          <a:r>
            <a:rPr lang="en-US" sz="1400" dirty="0">
              <a:solidFill>
                <a:schemeClr val="bg1"/>
              </a:solidFill>
            </a:rPr>
            <a:t>Intelligent Scheduling</a:t>
          </a:r>
          <a:endParaRPr lang="en-US" sz="1600" dirty="0">
            <a:solidFill>
              <a:schemeClr val="bg1"/>
            </a:solidFill>
          </a:endParaRPr>
        </a:p>
      </dgm:t>
    </dgm:pt>
    <dgm:pt modelId="{0F19F27C-646C-2A44-970F-B4BCFDBA11DE}" type="parTrans" cxnId="{9F567B33-23C4-474C-9628-36753ABA766A}">
      <dgm:prSet/>
      <dgm:spPr/>
      <dgm:t>
        <a:bodyPr/>
        <a:lstStyle/>
        <a:p>
          <a:endParaRPr lang="en-US" sz="1400"/>
        </a:p>
      </dgm:t>
    </dgm:pt>
    <dgm:pt modelId="{DBAF1CFA-0D37-4743-915E-5A0DA9274A9C}" type="sibTrans" cxnId="{9F567B33-23C4-474C-9628-36753ABA766A}">
      <dgm:prSet/>
      <dgm:spPr/>
      <dgm:t>
        <a:bodyPr/>
        <a:lstStyle/>
        <a:p>
          <a:endParaRPr lang="en-US" sz="1400"/>
        </a:p>
      </dgm:t>
    </dgm:pt>
    <dgm:pt modelId="{C8DF2D3B-0D39-1947-A0AB-62523F6B086D}">
      <dgm:prSet phldrT="[Text]" custT="1"/>
      <dgm:spPr/>
      <dgm:t>
        <a:bodyPr/>
        <a:lstStyle/>
        <a:p>
          <a:r>
            <a:rPr lang="en-US" sz="1400" dirty="0">
              <a:solidFill>
                <a:schemeClr val="tx1"/>
              </a:solidFill>
            </a:rPr>
            <a:t>Perform runtime resource management of the practical GNR-workflows</a:t>
          </a:r>
          <a:endParaRPr lang="en-US" sz="1600" dirty="0"/>
        </a:p>
      </dgm:t>
    </dgm:pt>
    <dgm:pt modelId="{4DF61FED-5FA9-BC4C-997F-88EF4FBC0D18}" type="parTrans" cxnId="{661BC389-1079-8E43-B2AE-E118977F0407}">
      <dgm:prSet/>
      <dgm:spPr/>
      <dgm:t>
        <a:bodyPr/>
        <a:lstStyle/>
        <a:p>
          <a:endParaRPr lang="en-US" sz="1400"/>
        </a:p>
      </dgm:t>
    </dgm:pt>
    <dgm:pt modelId="{12D8EA74-A5ED-AE42-BECA-99C948D5C713}" type="sibTrans" cxnId="{661BC389-1079-8E43-B2AE-E118977F0407}">
      <dgm:prSet/>
      <dgm:spPr/>
      <dgm:t>
        <a:bodyPr/>
        <a:lstStyle/>
        <a:p>
          <a:endParaRPr lang="en-US" sz="1400"/>
        </a:p>
      </dgm:t>
    </dgm:pt>
    <dgm:pt modelId="{10B8F718-B089-314B-9B42-B6D29AAB7BC0}">
      <dgm:prSet phldrT="[Text]" custT="1"/>
      <dgm:spPr/>
      <dgm:t>
        <a:bodyPr/>
        <a:lstStyle/>
        <a:p>
          <a:r>
            <a:rPr lang="en-US" sz="1400" dirty="0">
              <a:solidFill>
                <a:schemeClr val="bg1"/>
              </a:solidFill>
            </a:rPr>
            <a:t>Hardware</a:t>
          </a:r>
          <a:endParaRPr lang="en-US" sz="1600" dirty="0">
            <a:solidFill>
              <a:schemeClr val="bg1"/>
            </a:solidFill>
          </a:endParaRPr>
        </a:p>
      </dgm:t>
    </dgm:pt>
    <dgm:pt modelId="{0A97B35B-1F7D-B34A-B9F3-18B8CBFE99AD}" type="parTrans" cxnId="{A6C59ADA-91D5-3A49-9A20-0FCBA054EFA4}">
      <dgm:prSet/>
      <dgm:spPr/>
      <dgm:t>
        <a:bodyPr/>
        <a:lstStyle/>
        <a:p>
          <a:endParaRPr lang="en-US" sz="1400"/>
        </a:p>
      </dgm:t>
    </dgm:pt>
    <dgm:pt modelId="{311206BA-4FF4-0047-978E-A15C32274C7F}" type="sibTrans" cxnId="{A6C59ADA-91D5-3A49-9A20-0FCBA054EFA4}">
      <dgm:prSet/>
      <dgm:spPr/>
      <dgm:t>
        <a:bodyPr/>
        <a:lstStyle/>
        <a:p>
          <a:endParaRPr lang="en-US" sz="1400"/>
        </a:p>
      </dgm:t>
    </dgm:pt>
    <dgm:pt modelId="{AE7200A0-70EB-6E4B-8AE1-D8590ACE9920}">
      <dgm:prSet phldrT="[Text]" custT="1"/>
      <dgm:spPr/>
      <dgm:t>
        <a:bodyPr/>
        <a:lstStyle/>
        <a:p>
          <a:r>
            <a:rPr lang="en-US" sz="1400" dirty="0">
              <a:solidFill>
                <a:schemeClr val="tx1"/>
              </a:solidFill>
            </a:rPr>
            <a:t>Run the resources on the selected SoC with attached signal processing equipment</a:t>
          </a:r>
          <a:endParaRPr lang="en-US" sz="1600" dirty="0">
            <a:solidFill>
              <a:schemeClr val="tx1"/>
            </a:solidFill>
          </a:endParaRPr>
        </a:p>
      </dgm:t>
    </dgm:pt>
    <dgm:pt modelId="{842259D9-3E97-DC42-AEE0-C1C656F164B0}" type="parTrans" cxnId="{8EF799D0-3A6E-244E-AAD7-622668207BAB}">
      <dgm:prSet/>
      <dgm:spPr/>
      <dgm:t>
        <a:bodyPr/>
        <a:lstStyle/>
        <a:p>
          <a:endParaRPr lang="en-US" sz="1400"/>
        </a:p>
      </dgm:t>
    </dgm:pt>
    <dgm:pt modelId="{37228E7D-DB3B-E44A-A546-0F0AAB5B5416}" type="sibTrans" cxnId="{8EF799D0-3A6E-244E-AAD7-622668207BAB}">
      <dgm:prSet/>
      <dgm:spPr/>
      <dgm:t>
        <a:bodyPr/>
        <a:lstStyle/>
        <a:p>
          <a:endParaRPr lang="en-US" sz="1400"/>
        </a:p>
      </dgm:t>
    </dgm:pt>
    <dgm:pt modelId="{E3A17643-C47D-264C-AA93-0DCEB5E604AF}">
      <dgm:prSet phldrT="[Text]" custT="1"/>
      <dgm:spPr/>
      <dgm:t>
        <a:bodyPr/>
        <a:lstStyle/>
        <a:p>
          <a:r>
            <a:rPr lang="en-US" sz="1400" dirty="0">
              <a:solidFill>
                <a:schemeClr val="bg1"/>
              </a:solidFill>
            </a:rPr>
            <a:t>Applications</a:t>
          </a:r>
        </a:p>
      </dgm:t>
    </dgm:pt>
    <dgm:pt modelId="{4CA24615-2E95-6E41-A763-7508B4717ABB}" type="parTrans" cxnId="{333F35BA-1A13-2C49-9CB3-5312AEF72A28}">
      <dgm:prSet/>
      <dgm:spPr/>
      <dgm:t>
        <a:bodyPr/>
        <a:lstStyle/>
        <a:p>
          <a:endParaRPr lang="en-US"/>
        </a:p>
      </dgm:t>
    </dgm:pt>
    <dgm:pt modelId="{84D0DF27-E024-0D40-8227-65E93F00314A}" type="sibTrans" cxnId="{333F35BA-1A13-2C49-9CB3-5312AEF72A28}">
      <dgm:prSet/>
      <dgm:spPr/>
      <dgm:t>
        <a:bodyPr/>
        <a:lstStyle/>
        <a:p>
          <a:endParaRPr lang="en-US"/>
        </a:p>
      </dgm:t>
    </dgm:pt>
    <dgm:pt modelId="{59AE5C28-CB49-B74B-BE35-27416F6C5276}">
      <dgm:prSet phldrT="[Text]" custT="1"/>
      <dgm:spPr/>
      <dgm:t>
        <a:bodyPr/>
        <a:lstStyle/>
        <a:p>
          <a:r>
            <a:rPr lang="en-US" sz="1400" dirty="0">
              <a:solidFill>
                <a:schemeClr val="tx1"/>
              </a:solidFill>
            </a:rPr>
            <a:t>Create an end-to-end application scenarios that utilizes multiple processes in a pipeline</a:t>
          </a:r>
          <a:br>
            <a:rPr lang="en-US" sz="1400" dirty="0">
              <a:solidFill>
                <a:schemeClr val="tx1"/>
              </a:solidFill>
            </a:rPr>
          </a:br>
          <a:endParaRPr lang="en-US" sz="1400" dirty="0"/>
        </a:p>
      </dgm:t>
    </dgm:pt>
    <dgm:pt modelId="{D8952D70-794D-A74F-AED4-57B362437A9F}" type="parTrans" cxnId="{E782EC37-6D33-D847-A13C-5F9326BF5F5D}">
      <dgm:prSet/>
      <dgm:spPr/>
      <dgm:t>
        <a:bodyPr/>
        <a:lstStyle/>
        <a:p>
          <a:endParaRPr lang="en-US"/>
        </a:p>
      </dgm:t>
    </dgm:pt>
    <dgm:pt modelId="{0713B37A-1764-F843-82F9-F8C2C5E84DA3}" type="sibTrans" cxnId="{E782EC37-6D33-D847-A13C-5F9326BF5F5D}">
      <dgm:prSet/>
      <dgm:spPr/>
      <dgm:t>
        <a:bodyPr/>
        <a:lstStyle/>
        <a:p>
          <a:endParaRPr lang="en-US"/>
        </a:p>
      </dgm:t>
    </dgm:pt>
    <dgm:pt modelId="{9FB3F6AF-BA1D-354B-969B-65053874ECE6}" type="pres">
      <dgm:prSet presAssocID="{82F5C148-4ED2-014A-AF20-896D1B4C100B}" presName="Name0" presStyleCnt="0">
        <dgm:presLayoutVars>
          <dgm:dir/>
          <dgm:animLvl val="lvl"/>
          <dgm:resizeHandles val="exact"/>
        </dgm:presLayoutVars>
      </dgm:prSet>
      <dgm:spPr/>
    </dgm:pt>
    <dgm:pt modelId="{579F69F7-942F-E040-9334-586DCA5B9E19}" type="pres">
      <dgm:prSet presAssocID="{C5074CC8-BE2A-CA43-B17B-2374CF8D14BB}" presName="composite" presStyleCnt="0"/>
      <dgm:spPr/>
    </dgm:pt>
    <dgm:pt modelId="{5F8119E1-6D7C-C24E-974C-9C1599BF57BA}" type="pres">
      <dgm:prSet presAssocID="{C5074CC8-BE2A-CA43-B17B-2374CF8D14BB}" presName="parTx" presStyleLbl="node1" presStyleIdx="0" presStyleCnt="5">
        <dgm:presLayoutVars>
          <dgm:chMax val="0"/>
          <dgm:chPref val="0"/>
          <dgm:bulletEnabled val="1"/>
        </dgm:presLayoutVars>
      </dgm:prSet>
      <dgm:spPr/>
    </dgm:pt>
    <dgm:pt modelId="{F8414725-5BA5-AC4B-A68A-FDE0A42AB77F}" type="pres">
      <dgm:prSet presAssocID="{C5074CC8-BE2A-CA43-B17B-2374CF8D14BB}" presName="desTx" presStyleLbl="revTx" presStyleIdx="0" presStyleCnt="5">
        <dgm:presLayoutVars>
          <dgm:bulletEnabled val="1"/>
        </dgm:presLayoutVars>
      </dgm:prSet>
      <dgm:spPr/>
    </dgm:pt>
    <dgm:pt modelId="{AFB1BC76-0CFF-514C-A198-7F6EE58763BC}" type="pres">
      <dgm:prSet presAssocID="{8CEEF853-C9A2-4646-8395-594D777790FB}" presName="space" presStyleCnt="0"/>
      <dgm:spPr/>
    </dgm:pt>
    <dgm:pt modelId="{BC6B29CB-E150-EE40-A058-389049D5D816}" type="pres">
      <dgm:prSet presAssocID="{E3A17643-C47D-264C-AA93-0DCEB5E604AF}" presName="composite" presStyleCnt="0"/>
      <dgm:spPr/>
    </dgm:pt>
    <dgm:pt modelId="{2E49E0BF-2B33-EC45-8596-37B0C2797B66}" type="pres">
      <dgm:prSet presAssocID="{E3A17643-C47D-264C-AA93-0DCEB5E604AF}" presName="parTx" presStyleLbl="node1" presStyleIdx="1" presStyleCnt="5">
        <dgm:presLayoutVars>
          <dgm:chMax val="0"/>
          <dgm:chPref val="0"/>
          <dgm:bulletEnabled val="1"/>
        </dgm:presLayoutVars>
      </dgm:prSet>
      <dgm:spPr/>
    </dgm:pt>
    <dgm:pt modelId="{0D52A5FA-456A-0D48-8EB5-A5BF43E95D41}" type="pres">
      <dgm:prSet presAssocID="{E3A17643-C47D-264C-AA93-0DCEB5E604AF}" presName="desTx" presStyleLbl="revTx" presStyleIdx="1" presStyleCnt="5">
        <dgm:presLayoutVars>
          <dgm:bulletEnabled val="1"/>
        </dgm:presLayoutVars>
      </dgm:prSet>
      <dgm:spPr/>
    </dgm:pt>
    <dgm:pt modelId="{91001D69-6967-BB4D-AFE0-40333E9414C1}" type="pres">
      <dgm:prSet presAssocID="{84D0DF27-E024-0D40-8227-65E93F00314A}" presName="space" presStyleCnt="0"/>
      <dgm:spPr/>
    </dgm:pt>
    <dgm:pt modelId="{EEC12B9D-A0B5-904E-AFB7-1F0165DAA16C}" type="pres">
      <dgm:prSet presAssocID="{90453E89-EE87-3B48-BFB2-6651E19E7C74}" presName="composite" presStyleCnt="0"/>
      <dgm:spPr/>
    </dgm:pt>
    <dgm:pt modelId="{9849EC8A-0791-484B-A52A-0CB3F7BCACBE}" type="pres">
      <dgm:prSet presAssocID="{90453E89-EE87-3B48-BFB2-6651E19E7C74}" presName="parTx" presStyleLbl="node1" presStyleIdx="2" presStyleCnt="5">
        <dgm:presLayoutVars>
          <dgm:chMax val="0"/>
          <dgm:chPref val="0"/>
          <dgm:bulletEnabled val="1"/>
        </dgm:presLayoutVars>
      </dgm:prSet>
      <dgm:spPr/>
    </dgm:pt>
    <dgm:pt modelId="{23FED9CE-35DF-C34A-9038-A0D02A3180DC}" type="pres">
      <dgm:prSet presAssocID="{90453E89-EE87-3B48-BFB2-6651E19E7C74}" presName="desTx" presStyleLbl="revTx" presStyleIdx="2" presStyleCnt="5">
        <dgm:presLayoutVars>
          <dgm:bulletEnabled val="1"/>
        </dgm:presLayoutVars>
      </dgm:prSet>
      <dgm:spPr/>
    </dgm:pt>
    <dgm:pt modelId="{59F065A4-7AFE-9F49-81FA-F7EE1E0C49BD}" type="pres">
      <dgm:prSet presAssocID="{8DE6380D-A1C8-EF4D-8D18-064E6B517E04}" presName="space" presStyleCnt="0"/>
      <dgm:spPr/>
    </dgm:pt>
    <dgm:pt modelId="{FF26B076-CC16-0C4F-8DCE-2EDA2F6BBE6B}" type="pres">
      <dgm:prSet presAssocID="{B1AB701E-8B23-8E45-B4FD-5C340938072E}" presName="composite" presStyleCnt="0"/>
      <dgm:spPr/>
    </dgm:pt>
    <dgm:pt modelId="{FD99FF59-8595-EA44-8B51-55D9985517E5}" type="pres">
      <dgm:prSet presAssocID="{B1AB701E-8B23-8E45-B4FD-5C340938072E}" presName="parTx" presStyleLbl="node1" presStyleIdx="3" presStyleCnt="5">
        <dgm:presLayoutVars>
          <dgm:chMax val="0"/>
          <dgm:chPref val="0"/>
          <dgm:bulletEnabled val="1"/>
        </dgm:presLayoutVars>
      </dgm:prSet>
      <dgm:spPr/>
    </dgm:pt>
    <dgm:pt modelId="{F3FA1C12-CD48-3D4C-B699-1B0B7DFB4011}" type="pres">
      <dgm:prSet presAssocID="{B1AB701E-8B23-8E45-B4FD-5C340938072E}" presName="desTx" presStyleLbl="revTx" presStyleIdx="3" presStyleCnt="5">
        <dgm:presLayoutVars>
          <dgm:bulletEnabled val="1"/>
        </dgm:presLayoutVars>
      </dgm:prSet>
      <dgm:spPr/>
    </dgm:pt>
    <dgm:pt modelId="{B94604AD-8F23-A24E-A2A4-3671BC079A01}" type="pres">
      <dgm:prSet presAssocID="{DBAF1CFA-0D37-4743-915E-5A0DA9274A9C}" presName="space" presStyleCnt="0"/>
      <dgm:spPr/>
    </dgm:pt>
    <dgm:pt modelId="{F6CC3AFB-BC50-DF44-812E-20F0C5855707}" type="pres">
      <dgm:prSet presAssocID="{10B8F718-B089-314B-9B42-B6D29AAB7BC0}" presName="composite" presStyleCnt="0"/>
      <dgm:spPr/>
    </dgm:pt>
    <dgm:pt modelId="{7CF381BB-402A-1E4B-B34F-2EC1B953DE41}" type="pres">
      <dgm:prSet presAssocID="{10B8F718-B089-314B-9B42-B6D29AAB7BC0}" presName="parTx" presStyleLbl="node1" presStyleIdx="4" presStyleCnt="5">
        <dgm:presLayoutVars>
          <dgm:chMax val="0"/>
          <dgm:chPref val="0"/>
          <dgm:bulletEnabled val="1"/>
        </dgm:presLayoutVars>
      </dgm:prSet>
      <dgm:spPr/>
    </dgm:pt>
    <dgm:pt modelId="{BB3630E2-FB48-BE4B-814C-7C28BF12F2E7}" type="pres">
      <dgm:prSet presAssocID="{10B8F718-B089-314B-9B42-B6D29AAB7BC0}" presName="desTx" presStyleLbl="revTx" presStyleIdx="4" presStyleCnt="5">
        <dgm:presLayoutVars>
          <dgm:bulletEnabled val="1"/>
        </dgm:presLayoutVars>
      </dgm:prSet>
      <dgm:spPr/>
    </dgm:pt>
  </dgm:ptLst>
  <dgm:cxnLst>
    <dgm:cxn modelId="{0CE52603-5873-1645-BC56-DC137B470B92}" type="presOf" srcId="{58799BD3-D186-594C-87CB-728312822770}" destId="{23FED9CE-35DF-C34A-9038-A0D02A3180DC}" srcOrd="0" destOrd="0" presId="urn:microsoft.com/office/officeart/2005/8/layout/chevron1"/>
    <dgm:cxn modelId="{837D9E0B-9A55-BA43-B9B3-B2BC4334FBC6}" type="presOf" srcId="{E3A17643-C47D-264C-AA93-0DCEB5E604AF}" destId="{2E49E0BF-2B33-EC45-8596-37B0C2797B66}" srcOrd="0" destOrd="0" presId="urn:microsoft.com/office/officeart/2005/8/layout/chevron1"/>
    <dgm:cxn modelId="{41DF9B18-17B4-4E46-899A-D79BDCEC9330}" srcId="{C5074CC8-BE2A-CA43-B17B-2374CF8D14BB}" destId="{A5055733-5AE2-0249-978A-CA1C197CA44C}" srcOrd="0" destOrd="0" parTransId="{03815B80-2931-6F4E-82DE-4F4F572DB7A1}" sibTransId="{98ADF127-093B-444F-91B2-3DEC68783593}"/>
    <dgm:cxn modelId="{9DEFEE18-6DA3-C94F-AC1E-0C86A4091AA3}" srcId="{82F5C148-4ED2-014A-AF20-896D1B4C100B}" destId="{C5074CC8-BE2A-CA43-B17B-2374CF8D14BB}" srcOrd="0" destOrd="0" parTransId="{7DA0E7C3-1D76-3249-AB0F-CEEB76E3AC7E}" sibTransId="{8CEEF853-C9A2-4646-8395-594D777790FB}"/>
    <dgm:cxn modelId="{9F567B33-23C4-474C-9628-36753ABA766A}" srcId="{82F5C148-4ED2-014A-AF20-896D1B4C100B}" destId="{B1AB701E-8B23-8E45-B4FD-5C340938072E}" srcOrd="3" destOrd="0" parTransId="{0F19F27C-646C-2A44-970F-B4BCFDBA11DE}" sibTransId="{DBAF1CFA-0D37-4743-915E-5A0DA9274A9C}"/>
    <dgm:cxn modelId="{E782EC37-6D33-D847-A13C-5F9326BF5F5D}" srcId="{E3A17643-C47D-264C-AA93-0DCEB5E604AF}" destId="{59AE5C28-CB49-B74B-BE35-27416F6C5276}" srcOrd="0" destOrd="0" parTransId="{D8952D70-794D-A74F-AED4-57B362437A9F}" sibTransId="{0713B37A-1764-F843-82F9-F8C2C5E84DA3}"/>
    <dgm:cxn modelId="{72477E3E-2C4B-8546-AAED-9FCE47467E48}" type="presOf" srcId="{82F5C148-4ED2-014A-AF20-896D1B4C100B}" destId="{9FB3F6AF-BA1D-354B-969B-65053874ECE6}" srcOrd="0" destOrd="0" presId="urn:microsoft.com/office/officeart/2005/8/layout/chevron1"/>
    <dgm:cxn modelId="{5E1EB065-FC8D-7548-9798-A069A22DBC5F}" type="presOf" srcId="{90453E89-EE87-3B48-BFB2-6651E19E7C74}" destId="{9849EC8A-0791-484B-A52A-0CB3F7BCACBE}" srcOrd="0" destOrd="0" presId="urn:microsoft.com/office/officeart/2005/8/layout/chevron1"/>
    <dgm:cxn modelId="{DA39E845-5522-0F4C-B338-42B6E344A24C}" srcId="{90453E89-EE87-3B48-BFB2-6651E19E7C74}" destId="{58799BD3-D186-594C-87CB-728312822770}" srcOrd="0" destOrd="0" parTransId="{D28FC37F-BB4E-DB48-B9A2-6916DB3FF9D4}" sibTransId="{6D67371F-1B73-974D-BD7F-14D47FE5414B}"/>
    <dgm:cxn modelId="{3A722751-EA29-724D-93EE-3FCCDA24AC32}" type="presOf" srcId="{B1AB701E-8B23-8E45-B4FD-5C340938072E}" destId="{FD99FF59-8595-EA44-8B51-55D9985517E5}" srcOrd="0" destOrd="0" presId="urn:microsoft.com/office/officeart/2005/8/layout/chevron1"/>
    <dgm:cxn modelId="{2D0A0979-0D46-3B46-8995-3A84AFD2F02C}" type="presOf" srcId="{C5074CC8-BE2A-CA43-B17B-2374CF8D14BB}" destId="{5F8119E1-6D7C-C24E-974C-9C1599BF57BA}" srcOrd="0" destOrd="0" presId="urn:microsoft.com/office/officeart/2005/8/layout/chevron1"/>
    <dgm:cxn modelId="{661BC389-1079-8E43-B2AE-E118977F0407}" srcId="{B1AB701E-8B23-8E45-B4FD-5C340938072E}" destId="{C8DF2D3B-0D39-1947-A0AB-62523F6B086D}" srcOrd="0" destOrd="0" parTransId="{4DF61FED-5FA9-BC4C-997F-88EF4FBC0D18}" sibTransId="{12D8EA74-A5ED-AE42-BECA-99C948D5C713}"/>
    <dgm:cxn modelId="{7A88268A-F231-114E-B415-EA772660F44B}" type="presOf" srcId="{A5055733-5AE2-0249-978A-CA1C197CA44C}" destId="{F8414725-5BA5-AC4B-A68A-FDE0A42AB77F}" srcOrd="0" destOrd="0" presId="urn:microsoft.com/office/officeart/2005/8/layout/chevron1"/>
    <dgm:cxn modelId="{38A33196-9AB5-E740-A243-71F77722593F}" type="presOf" srcId="{AE7200A0-70EB-6E4B-8AE1-D8590ACE9920}" destId="{BB3630E2-FB48-BE4B-814C-7C28BF12F2E7}" srcOrd="0" destOrd="0" presId="urn:microsoft.com/office/officeart/2005/8/layout/chevron1"/>
    <dgm:cxn modelId="{D730E599-9802-5045-A978-693D7515EE32}" type="presOf" srcId="{10B8F718-B089-314B-9B42-B6D29AAB7BC0}" destId="{7CF381BB-402A-1E4B-B34F-2EC1B953DE41}" srcOrd="0" destOrd="0" presId="urn:microsoft.com/office/officeart/2005/8/layout/chevron1"/>
    <dgm:cxn modelId="{1E160AB8-3751-9C42-953D-D0FF983A3BD4}" srcId="{82F5C148-4ED2-014A-AF20-896D1B4C100B}" destId="{90453E89-EE87-3B48-BFB2-6651E19E7C74}" srcOrd="2" destOrd="0" parTransId="{F0012AD0-3941-B24B-BEF7-C74A2AB75AAA}" sibTransId="{8DE6380D-A1C8-EF4D-8D18-064E6B517E04}"/>
    <dgm:cxn modelId="{333F35BA-1A13-2C49-9CB3-5312AEF72A28}" srcId="{82F5C148-4ED2-014A-AF20-896D1B4C100B}" destId="{E3A17643-C47D-264C-AA93-0DCEB5E604AF}" srcOrd="1" destOrd="0" parTransId="{4CA24615-2E95-6E41-A763-7508B4717ABB}" sibTransId="{84D0DF27-E024-0D40-8227-65E93F00314A}"/>
    <dgm:cxn modelId="{B68920C2-1A98-A943-A3C2-BA5A17CBCC42}" type="presOf" srcId="{C8DF2D3B-0D39-1947-A0AB-62523F6B086D}" destId="{F3FA1C12-CD48-3D4C-B699-1B0B7DFB4011}" srcOrd="0" destOrd="0" presId="urn:microsoft.com/office/officeart/2005/8/layout/chevron1"/>
    <dgm:cxn modelId="{8EF799D0-3A6E-244E-AAD7-622668207BAB}" srcId="{10B8F718-B089-314B-9B42-B6D29AAB7BC0}" destId="{AE7200A0-70EB-6E4B-8AE1-D8590ACE9920}" srcOrd="0" destOrd="0" parTransId="{842259D9-3E97-DC42-AEE0-C1C656F164B0}" sibTransId="{37228E7D-DB3B-E44A-A546-0F0AAB5B5416}"/>
    <dgm:cxn modelId="{A6C59ADA-91D5-3A49-9A20-0FCBA054EFA4}" srcId="{82F5C148-4ED2-014A-AF20-896D1B4C100B}" destId="{10B8F718-B089-314B-9B42-B6D29AAB7BC0}" srcOrd="4" destOrd="0" parTransId="{0A97B35B-1F7D-B34A-B9F3-18B8CBFE99AD}" sibTransId="{311206BA-4FF4-0047-978E-A15C32274C7F}"/>
    <dgm:cxn modelId="{3A1013E3-701F-EC43-9B10-9E4503AF0861}" type="presOf" srcId="{59AE5C28-CB49-B74B-BE35-27416F6C5276}" destId="{0D52A5FA-456A-0D48-8EB5-A5BF43E95D41}" srcOrd="0" destOrd="0" presId="urn:microsoft.com/office/officeart/2005/8/layout/chevron1"/>
    <dgm:cxn modelId="{148511E5-A266-294B-B5E4-7DBDE6D385DB}" type="presParOf" srcId="{9FB3F6AF-BA1D-354B-969B-65053874ECE6}" destId="{579F69F7-942F-E040-9334-586DCA5B9E19}" srcOrd="0" destOrd="0" presId="urn:microsoft.com/office/officeart/2005/8/layout/chevron1"/>
    <dgm:cxn modelId="{56F808CC-692E-F44C-AFA4-E7CC777FFA34}" type="presParOf" srcId="{579F69F7-942F-E040-9334-586DCA5B9E19}" destId="{5F8119E1-6D7C-C24E-974C-9C1599BF57BA}" srcOrd="0" destOrd="0" presId="urn:microsoft.com/office/officeart/2005/8/layout/chevron1"/>
    <dgm:cxn modelId="{77E15056-E786-B64D-8331-6C2D247F7287}" type="presParOf" srcId="{579F69F7-942F-E040-9334-586DCA5B9E19}" destId="{F8414725-5BA5-AC4B-A68A-FDE0A42AB77F}" srcOrd="1" destOrd="0" presId="urn:microsoft.com/office/officeart/2005/8/layout/chevron1"/>
    <dgm:cxn modelId="{56A90F36-750A-4B4D-A734-9263C67E8660}" type="presParOf" srcId="{9FB3F6AF-BA1D-354B-969B-65053874ECE6}" destId="{AFB1BC76-0CFF-514C-A198-7F6EE58763BC}" srcOrd="1" destOrd="0" presId="urn:microsoft.com/office/officeart/2005/8/layout/chevron1"/>
    <dgm:cxn modelId="{5F032235-5E16-2243-A2F9-E8D7D4F57F9C}" type="presParOf" srcId="{9FB3F6AF-BA1D-354B-969B-65053874ECE6}" destId="{BC6B29CB-E150-EE40-A058-389049D5D816}" srcOrd="2" destOrd="0" presId="urn:microsoft.com/office/officeart/2005/8/layout/chevron1"/>
    <dgm:cxn modelId="{5935CF57-E570-4041-BEFC-5040DB56B239}" type="presParOf" srcId="{BC6B29CB-E150-EE40-A058-389049D5D816}" destId="{2E49E0BF-2B33-EC45-8596-37B0C2797B66}" srcOrd="0" destOrd="0" presId="urn:microsoft.com/office/officeart/2005/8/layout/chevron1"/>
    <dgm:cxn modelId="{72F67B2D-44DC-9244-91DC-5322D5729950}" type="presParOf" srcId="{BC6B29CB-E150-EE40-A058-389049D5D816}" destId="{0D52A5FA-456A-0D48-8EB5-A5BF43E95D41}" srcOrd="1" destOrd="0" presId="urn:microsoft.com/office/officeart/2005/8/layout/chevron1"/>
    <dgm:cxn modelId="{67924C83-6983-7048-B52D-09EED731E772}" type="presParOf" srcId="{9FB3F6AF-BA1D-354B-969B-65053874ECE6}" destId="{91001D69-6967-BB4D-AFE0-40333E9414C1}" srcOrd="3" destOrd="0" presId="urn:microsoft.com/office/officeart/2005/8/layout/chevron1"/>
    <dgm:cxn modelId="{7283A826-353E-5A44-AA02-244314618BA4}" type="presParOf" srcId="{9FB3F6AF-BA1D-354B-969B-65053874ECE6}" destId="{EEC12B9D-A0B5-904E-AFB7-1F0165DAA16C}" srcOrd="4" destOrd="0" presId="urn:microsoft.com/office/officeart/2005/8/layout/chevron1"/>
    <dgm:cxn modelId="{7F5B971B-3B74-3D42-892A-05CC3CCD7613}" type="presParOf" srcId="{EEC12B9D-A0B5-904E-AFB7-1F0165DAA16C}" destId="{9849EC8A-0791-484B-A52A-0CB3F7BCACBE}" srcOrd="0" destOrd="0" presId="urn:microsoft.com/office/officeart/2005/8/layout/chevron1"/>
    <dgm:cxn modelId="{ED05BFA6-8C8B-4042-BBAF-F3946DA0F1C7}" type="presParOf" srcId="{EEC12B9D-A0B5-904E-AFB7-1F0165DAA16C}" destId="{23FED9CE-35DF-C34A-9038-A0D02A3180DC}" srcOrd="1" destOrd="0" presId="urn:microsoft.com/office/officeart/2005/8/layout/chevron1"/>
    <dgm:cxn modelId="{87894AC3-70AB-F242-A532-F1D4BA1C56EF}" type="presParOf" srcId="{9FB3F6AF-BA1D-354B-969B-65053874ECE6}" destId="{59F065A4-7AFE-9F49-81FA-F7EE1E0C49BD}" srcOrd="5" destOrd="0" presId="urn:microsoft.com/office/officeart/2005/8/layout/chevron1"/>
    <dgm:cxn modelId="{F3BEDE3D-826E-BD49-B781-8B36FD5C7986}" type="presParOf" srcId="{9FB3F6AF-BA1D-354B-969B-65053874ECE6}" destId="{FF26B076-CC16-0C4F-8DCE-2EDA2F6BBE6B}" srcOrd="6" destOrd="0" presId="urn:microsoft.com/office/officeart/2005/8/layout/chevron1"/>
    <dgm:cxn modelId="{4D0068B2-35B7-C047-BBB6-BB493A5E8C89}" type="presParOf" srcId="{FF26B076-CC16-0C4F-8DCE-2EDA2F6BBE6B}" destId="{FD99FF59-8595-EA44-8B51-55D9985517E5}" srcOrd="0" destOrd="0" presId="urn:microsoft.com/office/officeart/2005/8/layout/chevron1"/>
    <dgm:cxn modelId="{76F6953C-44F2-4B4A-98B4-E8BA240CA29D}" type="presParOf" srcId="{FF26B076-CC16-0C4F-8DCE-2EDA2F6BBE6B}" destId="{F3FA1C12-CD48-3D4C-B699-1B0B7DFB4011}" srcOrd="1" destOrd="0" presId="urn:microsoft.com/office/officeart/2005/8/layout/chevron1"/>
    <dgm:cxn modelId="{C493C6F4-9413-7144-B1EE-8D6C596D006A}" type="presParOf" srcId="{9FB3F6AF-BA1D-354B-969B-65053874ECE6}" destId="{B94604AD-8F23-A24E-A2A4-3671BC079A01}" srcOrd="7" destOrd="0" presId="urn:microsoft.com/office/officeart/2005/8/layout/chevron1"/>
    <dgm:cxn modelId="{A1C7D226-A04A-0144-B230-B9F694338AF8}" type="presParOf" srcId="{9FB3F6AF-BA1D-354B-969B-65053874ECE6}" destId="{F6CC3AFB-BC50-DF44-812E-20F0C5855707}" srcOrd="8" destOrd="0" presId="urn:microsoft.com/office/officeart/2005/8/layout/chevron1"/>
    <dgm:cxn modelId="{68567B4A-4922-3240-95A7-1B2D9A30843E}" type="presParOf" srcId="{F6CC3AFB-BC50-DF44-812E-20F0C5855707}" destId="{7CF381BB-402A-1E4B-B34F-2EC1B953DE41}" srcOrd="0" destOrd="0" presId="urn:microsoft.com/office/officeart/2005/8/layout/chevron1"/>
    <dgm:cxn modelId="{764857DC-7821-824D-9AC1-4D5DA79335D9}" type="presParOf" srcId="{F6CC3AFB-BC50-DF44-812E-20F0C5855707}" destId="{BB3630E2-FB48-BE4B-814C-7C28BF12F2E7}"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88C84E5-33D5-2D44-85A0-DDD1AC2FDB4F}"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53CC4C3B-44B5-014A-A453-6EA363D1CFE2}">
      <dgm:prSet phldrT="[Text]"/>
      <dgm:spPr/>
      <dgm:t>
        <a:bodyPr/>
        <a:lstStyle/>
        <a:p>
          <a:r>
            <a:rPr lang="en-US" dirty="0"/>
            <a:t>Key Technical Areas</a:t>
          </a:r>
        </a:p>
      </dgm:t>
    </dgm:pt>
    <dgm:pt modelId="{CDB513C7-CCB2-DE41-A63F-4DBA1BC68751}" type="parTrans" cxnId="{8A50DEAD-CB19-9446-867A-7A501990D90A}">
      <dgm:prSet/>
      <dgm:spPr/>
      <dgm:t>
        <a:bodyPr/>
        <a:lstStyle/>
        <a:p>
          <a:endParaRPr lang="en-US"/>
        </a:p>
      </dgm:t>
    </dgm:pt>
    <dgm:pt modelId="{10D72740-78DD-694F-AAE2-16084B7CD354}" type="sibTrans" cxnId="{8A50DEAD-CB19-9446-867A-7A501990D90A}">
      <dgm:prSet/>
      <dgm:spPr/>
      <dgm:t>
        <a:bodyPr/>
        <a:lstStyle/>
        <a:p>
          <a:endParaRPr lang="en-US"/>
        </a:p>
      </dgm:t>
    </dgm:pt>
    <dgm:pt modelId="{49BAB538-2B42-2440-A336-414F34CAC2B3}">
      <dgm:prSet phldrT="[Text]"/>
      <dgm:spPr/>
      <dgm:t>
        <a:bodyPr/>
        <a:lstStyle/>
        <a:p>
          <a:r>
            <a:rPr lang="en-US" dirty="0"/>
            <a:t>Heterogeneous architectures</a:t>
          </a:r>
        </a:p>
      </dgm:t>
    </dgm:pt>
    <dgm:pt modelId="{F44D255C-9AE2-9D4C-BFA4-0D064D2FD47E}" type="parTrans" cxnId="{F0A396FC-EC12-4D45-910A-344EB2D100D9}">
      <dgm:prSet/>
      <dgm:spPr/>
      <dgm:t>
        <a:bodyPr/>
        <a:lstStyle/>
        <a:p>
          <a:endParaRPr lang="en-US"/>
        </a:p>
      </dgm:t>
    </dgm:pt>
    <dgm:pt modelId="{C598D523-B672-2A4D-B7C4-2D24CEE9E5A8}" type="sibTrans" cxnId="{F0A396FC-EC12-4D45-910A-344EB2D100D9}">
      <dgm:prSet/>
      <dgm:spPr/>
      <dgm:t>
        <a:bodyPr/>
        <a:lstStyle/>
        <a:p>
          <a:endParaRPr lang="en-US"/>
        </a:p>
      </dgm:t>
    </dgm:pt>
    <dgm:pt modelId="{A020DDA2-4E09-064C-92AC-EC4C64B6EBF8}">
      <dgm:prSet phldrT="[Text]"/>
      <dgm:spPr/>
      <dgm:t>
        <a:bodyPr/>
        <a:lstStyle/>
        <a:p>
          <a:r>
            <a:rPr lang="en-US" dirty="0"/>
            <a:t>Publications in SC, ICS, HPDC, TPDS, DATE, PLDI, IPDPS, Trans VLSI, etc.</a:t>
          </a:r>
        </a:p>
      </dgm:t>
    </dgm:pt>
    <dgm:pt modelId="{D169C5CE-CBA5-3C4D-8003-42AC250AE33A}" type="parTrans" cxnId="{1DDB6B89-39A2-3045-9898-34BB1B6F25D4}">
      <dgm:prSet/>
      <dgm:spPr/>
      <dgm:t>
        <a:bodyPr/>
        <a:lstStyle/>
        <a:p>
          <a:endParaRPr lang="en-US"/>
        </a:p>
      </dgm:t>
    </dgm:pt>
    <dgm:pt modelId="{16295769-91F8-CE49-BA3C-1C1B7AD44D5D}" type="sibTrans" cxnId="{1DDB6B89-39A2-3045-9898-34BB1B6F25D4}">
      <dgm:prSet/>
      <dgm:spPr/>
      <dgm:t>
        <a:bodyPr/>
        <a:lstStyle/>
        <a:p>
          <a:endParaRPr lang="en-US"/>
        </a:p>
      </dgm:t>
    </dgm:pt>
    <dgm:pt modelId="{3BD9A5A1-19FE-F149-BF78-10AFBB577CB7}">
      <dgm:prSet phldrT="[Text]"/>
      <dgm:spPr/>
      <dgm:t>
        <a:bodyPr/>
        <a:lstStyle/>
        <a:p>
          <a:r>
            <a:rPr lang="en-US" dirty="0"/>
            <a:t>Impact</a:t>
          </a:r>
        </a:p>
      </dgm:t>
    </dgm:pt>
    <dgm:pt modelId="{E54DF3AF-3C3E-DF42-9A5A-31471F6C89D6}" type="parTrans" cxnId="{9D7D67B5-9892-F142-9FF9-CC576344B07F}">
      <dgm:prSet/>
      <dgm:spPr/>
      <dgm:t>
        <a:bodyPr/>
        <a:lstStyle/>
        <a:p>
          <a:endParaRPr lang="en-US"/>
        </a:p>
      </dgm:t>
    </dgm:pt>
    <dgm:pt modelId="{4D24D648-0032-AB42-B899-77D28A27328A}" type="sibTrans" cxnId="{9D7D67B5-9892-F142-9FF9-CC576344B07F}">
      <dgm:prSet/>
      <dgm:spPr/>
      <dgm:t>
        <a:bodyPr/>
        <a:lstStyle/>
        <a:p>
          <a:endParaRPr lang="en-US"/>
        </a:p>
      </dgm:t>
    </dgm:pt>
    <dgm:pt modelId="{121910BD-E581-4295-829C-786F91F6ABD8}">
      <dgm:prSet/>
      <dgm:spPr/>
      <dgm:t>
        <a:bodyPr/>
        <a:lstStyle/>
        <a:p>
          <a:r>
            <a:rPr lang="en-US" dirty="0"/>
            <a:t>Programming systems to address emerging architectures</a:t>
          </a:r>
        </a:p>
      </dgm:t>
    </dgm:pt>
    <dgm:pt modelId="{1529BC4B-0B37-4F5F-BC79-69D01192B6D7}" type="parTrans" cxnId="{6BDBC171-C13A-4B5F-8E39-200BD12138ED}">
      <dgm:prSet/>
      <dgm:spPr/>
      <dgm:t>
        <a:bodyPr/>
        <a:lstStyle/>
        <a:p>
          <a:endParaRPr lang="en-US"/>
        </a:p>
      </dgm:t>
    </dgm:pt>
    <dgm:pt modelId="{D7510E28-6542-429A-9FC6-2B1BB666D2C5}" type="sibTrans" cxnId="{6BDBC171-C13A-4B5F-8E39-200BD12138ED}">
      <dgm:prSet/>
      <dgm:spPr/>
      <dgm:t>
        <a:bodyPr/>
        <a:lstStyle/>
        <a:p>
          <a:endParaRPr lang="en-US"/>
        </a:p>
      </dgm:t>
    </dgm:pt>
    <dgm:pt modelId="{41F683E2-06C8-4C8B-9583-EC38C2A1A761}">
      <dgm:prSet phldrT="[Text]"/>
      <dgm:spPr/>
      <dgm:t>
        <a:bodyPr/>
        <a:lstStyle/>
        <a:p>
          <a:r>
            <a:rPr lang="en-US" dirty="0"/>
            <a:t>Deep memory hierarchies including non-volatile memory</a:t>
          </a:r>
        </a:p>
      </dgm:t>
    </dgm:pt>
    <dgm:pt modelId="{3B213E61-D0CD-47A5-B4B4-9ED9FD1F90E9}" type="parTrans" cxnId="{7D6F6640-36DF-428B-8A83-064F2D67B649}">
      <dgm:prSet/>
      <dgm:spPr/>
      <dgm:t>
        <a:bodyPr/>
        <a:lstStyle/>
        <a:p>
          <a:endParaRPr lang="en-US"/>
        </a:p>
      </dgm:t>
    </dgm:pt>
    <dgm:pt modelId="{EC99F962-9FA4-4AB9-8523-84AE3F4C327B}" type="sibTrans" cxnId="{7D6F6640-36DF-428B-8A83-064F2D67B649}">
      <dgm:prSet/>
      <dgm:spPr/>
      <dgm:t>
        <a:bodyPr/>
        <a:lstStyle/>
        <a:p>
          <a:endParaRPr lang="en-US"/>
        </a:p>
      </dgm:t>
    </dgm:pt>
    <dgm:pt modelId="{F32DF607-C146-459F-964F-7690A674E354}">
      <dgm:prSet phldrT="[Text]"/>
      <dgm:spPr/>
      <dgm:t>
        <a:bodyPr/>
        <a:lstStyle/>
        <a:p>
          <a:r>
            <a:rPr lang="en-US" dirty="0"/>
            <a:t>Performance measurement, analysis, simulation, and modeling of emerging architectures.</a:t>
          </a:r>
        </a:p>
      </dgm:t>
    </dgm:pt>
    <dgm:pt modelId="{56483F57-9AA7-4CFB-AA47-3A72026E5B3E}" type="parTrans" cxnId="{2CB2B3F6-EF7F-463D-B022-CCC2A1A6FFE0}">
      <dgm:prSet/>
      <dgm:spPr/>
      <dgm:t>
        <a:bodyPr/>
        <a:lstStyle/>
        <a:p>
          <a:endParaRPr lang="en-US"/>
        </a:p>
      </dgm:t>
    </dgm:pt>
    <dgm:pt modelId="{7182F1E5-4C79-4C33-9E44-E21B9A79CE36}" type="sibTrans" cxnId="{2CB2B3F6-EF7F-463D-B022-CCC2A1A6FFE0}">
      <dgm:prSet/>
      <dgm:spPr/>
      <dgm:t>
        <a:bodyPr/>
        <a:lstStyle/>
        <a:p>
          <a:endParaRPr lang="en-US"/>
        </a:p>
      </dgm:t>
    </dgm:pt>
    <dgm:pt modelId="{CD51C98C-934B-4442-B9BA-4B0C3DABDDBE}">
      <dgm:prSet phldrT="[Text]"/>
      <dgm:spPr/>
      <dgm:t>
        <a:bodyPr/>
        <a:lstStyle/>
        <a:p>
          <a:r>
            <a:rPr lang="en-US" dirty="0"/>
            <a:t>Software Artifacts</a:t>
          </a:r>
        </a:p>
      </dgm:t>
    </dgm:pt>
    <dgm:pt modelId="{6F991D7E-9780-1640-A971-38434D734EF8}" type="sibTrans" cxnId="{434B9087-4B47-FB4C-BFE8-0EDCD6172ED7}">
      <dgm:prSet/>
      <dgm:spPr/>
      <dgm:t>
        <a:bodyPr/>
        <a:lstStyle/>
        <a:p>
          <a:endParaRPr lang="en-US"/>
        </a:p>
      </dgm:t>
    </dgm:pt>
    <dgm:pt modelId="{BA8ABF91-259D-1E4E-AEA4-B6D1AEDD5EA7}" type="parTrans" cxnId="{434B9087-4B47-FB4C-BFE8-0EDCD6172ED7}">
      <dgm:prSet/>
      <dgm:spPr/>
      <dgm:t>
        <a:bodyPr/>
        <a:lstStyle/>
        <a:p>
          <a:endParaRPr lang="en-US"/>
        </a:p>
      </dgm:t>
    </dgm:pt>
    <dgm:pt modelId="{7380CD96-C4EF-4437-82CC-503FE8B6547B}">
      <dgm:prSet/>
      <dgm:spPr/>
      <dgm:t>
        <a:bodyPr/>
        <a:lstStyle/>
        <a:p>
          <a:r>
            <a:rPr lang="en-US" dirty="0"/>
            <a:t>Beyond Moore's Computing</a:t>
          </a:r>
        </a:p>
      </dgm:t>
    </dgm:pt>
    <dgm:pt modelId="{B68479F1-D8C3-41D0-BE92-99CE365FE779}" type="parTrans" cxnId="{A54B4F13-DFC5-4A4E-8B7D-35410D5CE424}">
      <dgm:prSet/>
      <dgm:spPr/>
      <dgm:t>
        <a:bodyPr/>
        <a:lstStyle/>
        <a:p>
          <a:endParaRPr lang="en-US"/>
        </a:p>
      </dgm:t>
    </dgm:pt>
    <dgm:pt modelId="{928DF473-2BF4-4E5F-9937-412CE5F59AB0}" type="sibTrans" cxnId="{A54B4F13-DFC5-4A4E-8B7D-35410D5CE424}">
      <dgm:prSet/>
      <dgm:spPr/>
      <dgm:t>
        <a:bodyPr/>
        <a:lstStyle/>
        <a:p>
          <a:endParaRPr lang="en-US"/>
        </a:p>
      </dgm:t>
    </dgm:pt>
    <dgm:pt modelId="{2626BEEC-377A-4C1C-BEB5-49E8B203DE53}">
      <dgm:prSet phldrT="[Text]"/>
      <dgm:spPr/>
      <dgm:t>
        <a:bodyPr/>
        <a:lstStyle/>
        <a:p>
          <a:r>
            <a:rPr lang="en-US" dirty="0"/>
            <a:t>Scalable Heterogeneous Computing Benchmarks (SHOC)</a:t>
          </a:r>
        </a:p>
      </dgm:t>
    </dgm:pt>
    <dgm:pt modelId="{96815789-E7AE-4CF2-A176-C945DD72C0A4}" type="parTrans" cxnId="{84E1823A-A002-49AF-8E2E-DE62B9E5DD93}">
      <dgm:prSet/>
      <dgm:spPr/>
      <dgm:t>
        <a:bodyPr/>
        <a:lstStyle/>
        <a:p>
          <a:endParaRPr lang="en-US"/>
        </a:p>
      </dgm:t>
    </dgm:pt>
    <dgm:pt modelId="{D8CCF238-6025-4437-A471-657F1CB8A3BA}" type="sibTrans" cxnId="{84E1823A-A002-49AF-8E2E-DE62B9E5DD93}">
      <dgm:prSet/>
      <dgm:spPr/>
      <dgm:t>
        <a:bodyPr/>
        <a:lstStyle/>
        <a:p>
          <a:endParaRPr lang="en-US"/>
        </a:p>
      </dgm:t>
    </dgm:pt>
    <dgm:pt modelId="{7CC4C6BC-971F-421B-A3D0-84D1B3EEB23A}">
      <dgm:prSet phldrT="[Text]"/>
      <dgm:spPr/>
      <dgm:t>
        <a:bodyPr/>
        <a:lstStyle/>
        <a:p>
          <a:r>
            <a:rPr lang="en-US" dirty="0" err="1"/>
            <a:t>mpiP</a:t>
          </a:r>
          <a:endParaRPr lang="en-US" dirty="0"/>
        </a:p>
      </dgm:t>
    </dgm:pt>
    <dgm:pt modelId="{62E308DB-C50F-47C8-8928-949DF341BB53}" type="parTrans" cxnId="{60EA35CD-BB1A-4B92-B60B-38983B06E14B}">
      <dgm:prSet/>
      <dgm:spPr/>
      <dgm:t>
        <a:bodyPr/>
        <a:lstStyle/>
        <a:p>
          <a:endParaRPr lang="en-US"/>
        </a:p>
      </dgm:t>
    </dgm:pt>
    <dgm:pt modelId="{6F1771CE-49A4-440E-A331-919CE0B5FEA9}" type="sibTrans" cxnId="{60EA35CD-BB1A-4B92-B60B-38983B06E14B}">
      <dgm:prSet/>
      <dgm:spPr/>
      <dgm:t>
        <a:bodyPr/>
        <a:lstStyle/>
        <a:p>
          <a:endParaRPr lang="en-US"/>
        </a:p>
      </dgm:t>
    </dgm:pt>
    <dgm:pt modelId="{DDCF9DD5-9601-422B-A6F2-339DC0322F23}">
      <dgm:prSet phldrT="[Text]"/>
      <dgm:spPr/>
      <dgm:t>
        <a:bodyPr/>
        <a:lstStyle/>
        <a:p>
          <a:r>
            <a:rPr lang="en-US" dirty="0"/>
            <a:t>DESTINY</a:t>
          </a:r>
        </a:p>
      </dgm:t>
    </dgm:pt>
    <dgm:pt modelId="{FD662B52-D1C1-49CF-B9F3-83626349AD54}" type="parTrans" cxnId="{E48AA28F-3D42-4369-BA56-263090430E17}">
      <dgm:prSet/>
      <dgm:spPr/>
      <dgm:t>
        <a:bodyPr/>
        <a:lstStyle/>
        <a:p>
          <a:endParaRPr lang="en-US"/>
        </a:p>
      </dgm:t>
    </dgm:pt>
    <dgm:pt modelId="{8E2F9A73-1A06-49BA-84EB-7EE68463DFB8}" type="sibTrans" cxnId="{E48AA28F-3D42-4369-BA56-263090430E17}">
      <dgm:prSet/>
      <dgm:spPr/>
      <dgm:t>
        <a:bodyPr/>
        <a:lstStyle/>
        <a:p>
          <a:endParaRPr lang="en-US"/>
        </a:p>
      </dgm:t>
    </dgm:pt>
    <dgm:pt modelId="{560093C4-0EC5-42D2-B531-6C53804D99D6}">
      <dgm:prSet phldrT="[Text]"/>
      <dgm:spPr/>
      <dgm:t>
        <a:bodyPr/>
        <a:lstStyle/>
        <a:p>
          <a:r>
            <a:rPr lang="en-US" dirty="0"/>
            <a:t>Aspen</a:t>
          </a:r>
        </a:p>
      </dgm:t>
    </dgm:pt>
    <dgm:pt modelId="{A13A531E-4265-4E23-94CB-B4E475E5885D}" type="parTrans" cxnId="{E64460E7-F5DE-452D-8F18-E57A27630A30}">
      <dgm:prSet/>
      <dgm:spPr/>
      <dgm:t>
        <a:bodyPr/>
        <a:lstStyle/>
        <a:p>
          <a:endParaRPr lang="en-US"/>
        </a:p>
      </dgm:t>
    </dgm:pt>
    <dgm:pt modelId="{C781E538-BEA5-4840-8472-46DD20499E94}" type="sibTrans" cxnId="{E64460E7-F5DE-452D-8F18-E57A27630A30}">
      <dgm:prSet/>
      <dgm:spPr/>
      <dgm:t>
        <a:bodyPr/>
        <a:lstStyle/>
        <a:p>
          <a:endParaRPr lang="en-US"/>
        </a:p>
      </dgm:t>
    </dgm:pt>
    <dgm:pt modelId="{D616BD91-B638-4897-ADA6-6B5D96F7CD93}">
      <dgm:prSet phldrT="[Text]"/>
      <dgm:spPr/>
      <dgm:t>
        <a:bodyPr/>
        <a:lstStyle/>
        <a:p>
          <a:r>
            <a:rPr lang="en-US" dirty="0"/>
            <a:t>OpenARC</a:t>
          </a:r>
        </a:p>
      </dgm:t>
    </dgm:pt>
    <dgm:pt modelId="{244AF05A-2378-42BB-8DF2-8352E7E7E661}" type="parTrans" cxnId="{D9160E98-F72B-4A05-9D2E-040902FF8550}">
      <dgm:prSet/>
      <dgm:spPr/>
      <dgm:t>
        <a:bodyPr/>
        <a:lstStyle/>
        <a:p>
          <a:endParaRPr lang="en-US"/>
        </a:p>
      </dgm:t>
    </dgm:pt>
    <dgm:pt modelId="{0A94C679-D3E0-4445-AE9D-431900259A69}" type="sibTrans" cxnId="{D9160E98-F72B-4A05-9D2E-040902FF8550}">
      <dgm:prSet/>
      <dgm:spPr/>
      <dgm:t>
        <a:bodyPr/>
        <a:lstStyle/>
        <a:p>
          <a:endParaRPr lang="en-US"/>
        </a:p>
      </dgm:t>
    </dgm:pt>
    <dgm:pt modelId="{0A30121E-729C-4561-9361-A76267ED8E5D}">
      <dgm:prSet phldrT="[Text]"/>
      <dgm:spPr/>
      <dgm:t>
        <a:bodyPr/>
        <a:lstStyle/>
        <a:p>
          <a:r>
            <a:rPr lang="en-US" dirty="0"/>
            <a:t>Papyrus</a:t>
          </a:r>
        </a:p>
      </dgm:t>
    </dgm:pt>
    <dgm:pt modelId="{79A5E3EB-8850-4110-BFD2-4DC6CA810FE7}" type="parTrans" cxnId="{8281CA8D-727D-4F87-AF75-490C88EA9298}">
      <dgm:prSet/>
      <dgm:spPr/>
      <dgm:t>
        <a:bodyPr/>
        <a:lstStyle/>
        <a:p>
          <a:endParaRPr lang="en-US"/>
        </a:p>
      </dgm:t>
    </dgm:pt>
    <dgm:pt modelId="{1AB3C085-003F-4FF2-BB2F-90F92657D6EF}" type="sibTrans" cxnId="{8281CA8D-727D-4F87-AF75-490C88EA9298}">
      <dgm:prSet/>
      <dgm:spPr/>
      <dgm:t>
        <a:bodyPr/>
        <a:lstStyle/>
        <a:p>
          <a:endParaRPr lang="en-US"/>
        </a:p>
      </dgm:t>
    </dgm:pt>
    <dgm:pt modelId="{71DDCEDA-148B-4308-85B6-4D2896850E8C}">
      <dgm:prSet phldrT="[Text]"/>
      <dgm:spPr/>
      <dgm:t>
        <a:bodyPr/>
        <a:lstStyle/>
        <a:p>
          <a:r>
            <a:rPr lang="en-US" dirty="0"/>
            <a:t>NVL-C</a:t>
          </a:r>
        </a:p>
      </dgm:t>
    </dgm:pt>
    <dgm:pt modelId="{27AA7B4D-BF49-4243-8C3B-172C76EB3D08}" type="parTrans" cxnId="{98934F79-F13A-4037-A6ED-47E8DA78ADD7}">
      <dgm:prSet/>
      <dgm:spPr/>
      <dgm:t>
        <a:bodyPr/>
        <a:lstStyle/>
        <a:p>
          <a:endParaRPr lang="en-US"/>
        </a:p>
      </dgm:t>
    </dgm:pt>
    <dgm:pt modelId="{E9327BD9-EE54-4778-AFFE-E9260A04BF7D}" type="sibTrans" cxnId="{98934F79-F13A-4037-A6ED-47E8DA78ADD7}">
      <dgm:prSet/>
      <dgm:spPr/>
      <dgm:t>
        <a:bodyPr/>
        <a:lstStyle/>
        <a:p>
          <a:endParaRPr lang="en-US"/>
        </a:p>
      </dgm:t>
    </dgm:pt>
    <dgm:pt modelId="{93D615E0-EFAA-4209-8019-5D5AA6CB0F70}">
      <dgm:prSet phldrT="[Text]"/>
      <dgm:spPr/>
      <dgm:t>
        <a:bodyPr/>
        <a:lstStyle/>
        <a:p>
          <a:r>
            <a:rPr lang="en-US" dirty="0"/>
            <a:t>Oxbow</a:t>
          </a:r>
        </a:p>
      </dgm:t>
    </dgm:pt>
    <dgm:pt modelId="{229FEBFB-F670-4FA5-BA43-E7E08097908C}" type="parTrans" cxnId="{83730E2A-EDA5-43D4-A819-F8E36CBF914B}">
      <dgm:prSet/>
      <dgm:spPr/>
      <dgm:t>
        <a:bodyPr/>
        <a:lstStyle/>
        <a:p>
          <a:endParaRPr lang="en-US"/>
        </a:p>
      </dgm:t>
    </dgm:pt>
    <dgm:pt modelId="{F423C217-9E27-4C98-BF3A-7EC9B53A424B}" type="sibTrans" cxnId="{83730E2A-EDA5-43D4-A819-F8E36CBF914B}">
      <dgm:prSet/>
      <dgm:spPr/>
      <dgm:t>
        <a:bodyPr/>
        <a:lstStyle/>
        <a:p>
          <a:endParaRPr lang="en-US"/>
        </a:p>
      </dgm:t>
    </dgm:pt>
    <dgm:pt modelId="{079F3DEF-03E9-4B4E-8332-4EF0440E3BF4}">
      <dgm:prSet phldrT="[Text]"/>
      <dgm:spPr/>
      <dgm:t>
        <a:bodyPr/>
        <a:lstStyle/>
        <a:p>
          <a:r>
            <a:rPr lang="en-US" dirty="0"/>
            <a:t>LLVM </a:t>
          </a:r>
          <a:r>
            <a:rPr lang="en-US" dirty="0" err="1"/>
            <a:t>Clacc</a:t>
          </a:r>
          <a:r>
            <a:rPr lang="en-US" dirty="0"/>
            <a:t> and Parallel IR</a:t>
          </a:r>
        </a:p>
      </dgm:t>
    </dgm:pt>
    <dgm:pt modelId="{C46501E6-E3C9-401F-9E52-E8D9E5CEF249}" type="parTrans" cxnId="{F8CE5327-8FFA-4E56-B7F9-8690A3E373CE}">
      <dgm:prSet/>
      <dgm:spPr/>
      <dgm:t>
        <a:bodyPr/>
        <a:lstStyle/>
        <a:p>
          <a:endParaRPr lang="en-US"/>
        </a:p>
      </dgm:t>
    </dgm:pt>
    <dgm:pt modelId="{6EBA991C-E4E0-4E75-8E76-5ACC0BD8ECF1}" type="sibTrans" cxnId="{F8CE5327-8FFA-4E56-B7F9-8690A3E373CE}">
      <dgm:prSet/>
      <dgm:spPr/>
      <dgm:t>
        <a:bodyPr/>
        <a:lstStyle/>
        <a:p>
          <a:endParaRPr lang="en-US"/>
        </a:p>
      </dgm:t>
    </dgm:pt>
    <dgm:pt modelId="{78C08B79-3C4F-4AAE-99C5-A8D53BC5DF8F}">
      <dgm:prSet phldrT="[Text]"/>
      <dgm:spPr/>
      <dgm:t>
        <a:bodyPr/>
        <a:lstStyle/>
        <a:p>
          <a:r>
            <a:rPr lang="en-US" dirty="0"/>
            <a:t>Two Gordon Bell awards</a:t>
          </a:r>
        </a:p>
      </dgm:t>
    </dgm:pt>
    <dgm:pt modelId="{C61A46C3-9A29-4927-9924-90924064D754}" type="parTrans" cxnId="{A3550517-107E-4DB1-BDBD-05C5A4AFB922}">
      <dgm:prSet/>
      <dgm:spPr/>
      <dgm:t>
        <a:bodyPr/>
        <a:lstStyle/>
        <a:p>
          <a:endParaRPr lang="en-US"/>
        </a:p>
      </dgm:t>
    </dgm:pt>
    <dgm:pt modelId="{271205AD-BD2B-49DC-AD4F-D909FE9A7212}" type="sibTrans" cxnId="{A3550517-107E-4DB1-BDBD-05C5A4AFB922}">
      <dgm:prSet/>
      <dgm:spPr/>
      <dgm:t>
        <a:bodyPr/>
        <a:lstStyle/>
        <a:p>
          <a:endParaRPr lang="en-US"/>
        </a:p>
      </dgm:t>
    </dgm:pt>
    <dgm:pt modelId="{911568E6-F5FE-482C-BC55-2946C37C13F0}">
      <dgm:prSet phldrT="[Text]"/>
      <dgm:spPr/>
      <dgm:t>
        <a:bodyPr/>
        <a:lstStyle/>
        <a:p>
          <a:r>
            <a:rPr lang="en-US" dirty="0"/>
            <a:t>NSF Keeneland</a:t>
          </a:r>
        </a:p>
      </dgm:t>
    </dgm:pt>
    <dgm:pt modelId="{64E64A13-EEC5-4DDD-A9EB-8F1B84D6F494}" type="parTrans" cxnId="{11605E37-AFE7-462A-A696-CD6F4341026E}">
      <dgm:prSet/>
      <dgm:spPr/>
      <dgm:t>
        <a:bodyPr/>
        <a:lstStyle/>
        <a:p>
          <a:endParaRPr lang="en-US"/>
        </a:p>
      </dgm:t>
    </dgm:pt>
    <dgm:pt modelId="{E8C67AAF-73B2-4A41-B5EC-A4C0609231DC}" type="sibTrans" cxnId="{11605E37-AFE7-462A-A696-CD6F4341026E}">
      <dgm:prSet/>
      <dgm:spPr/>
      <dgm:t>
        <a:bodyPr/>
        <a:lstStyle/>
        <a:p>
          <a:endParaRPr lang="en-US"/>
        </a:p>
      </dgm:t>
    </dgm:pt>
    <dgm:pt modelId="{57057275-2113-4856-BF67-1D63DC4C016B}">
      <dgm:prSet phldrT="[Text]"/>
      <dgm:spPr/>
      <dgm:t>
        <a:bodyPr/>
        <a:lstStyle/>
        <a:p>
          <a:r>
            <a:rPr lang="en-US" dirty="0"/>
            <a:t>IEEE Fellows</a:t>
          </a:r>
        </a:p>
      </dgm:t>
    </dgm:pt>
    <dgm:pt modelId="{64A7E68D-ACC1-4429-A360-F000685C6C6C}" type="parTrans" cxnId="{264CCBA4-EF40-47A4-A3A8-2C9A93E092BB}">
      <dgm:prSet/>
      <dgm:spPr/>
      <dgm:t>
        <a:bodyPr/>
        <a:lstStyle/>
        <a:p>
          <a:endParaRPr lang="en-US"/>
        </a:p>
      </dgm:t>
    </dgm:pt>
    <dgm:pt modelId="{32373D78-854A-43A6-ACE9-F4ABB2C8317E}" type="sibTrans" cxnId="{264CCBA4-EF40-47A4-A3A8-2C9A93E092BB}">
      <dgm:prSet/>
      <dgm:spPr/>
      <dgm:t>
        <a:bodyPr/>
        <a:lstStyle/>
        <a:p>
          <a:endParaRPr lang="en-US"/>
        </a:p>
      </dgm:t>
    </dgm:pt>
    <dgm:pt modelId="{FBEFB284-BC9E-4D4F-A230-ECC2A974A677}">
      <dgm:prSet phldrT="[Text]"/>
      <dgm:spPr/>
      <dgm:t>
        <a:bodyPr/>
        <a:lstStyle/>
        <a:p>
          <a:r>
            <a:rPr lang="en-US" dirty="0"/>
            <a:t>DOE Titan</a:t>
          </a:r>
        </a:p>
      </dgm:t>
    </dgm:pt>
    <dgm:pt modelId="{BD9D4FBF-26A7-4BEB-901E-E9FDB3629057}" type="parTrans" cxnId="{CEA2C843-85C6-4665-8892-0B499CEF37FA}">
      <dgm:prSet/>
      <dgm:spPr/>
      <dgm:t>
        <a:bodyPr/>
        <a:lstStyle/>
        <a:p>
          <a:endParaRPr lang="en-US"/>
        </a:p>
      </dgm:t>
    </dgm:pt>
    <dgm:pt modelId="{DA978FCE-8CA0-4C17-88A6-75133A1FE366}" type="sibTrans" cxnId="{CEA2C843-85C6-4665-8892-0B499CEF37FA}">
      <dgm:prSet/>
      <dgm:spPr/>
      <dgm:t>
        <a:bodyPr/>
        <a:lstStyle/>
        <a:p>
          <a:endParaRPr lang="en-US"/>
        </a:p>
      </dgm:t>
    </dgm:pt>
    <dgm:pt modelId="{BE1FB9E5-9F54-422E-A51A-6D119F596FAC}">
      <dgm:prSet phldrT="[Text]"/>
      <dgm:spPr/>
      <dgm:t>
        <a:bodyPr/>
        <a:lstStyle/>
        <a:p>
          <a:r>
            <a:rPr lang="en-US" dirty="0"/>
            <a:t>IEEE TCHPC Early Career</a:t>
          </a:r>
        </a:p>
      </dgm:t>
    </dgm:pt>
    <dgm:pt modelId="{FF9646A6-7076-47CA-A974-0D6C3391C0D3}" type="parTrans" cxnId="{5E708D7A-2152-406A-9512-A1D2730863A1}">
      <dgm:prSet/>
      <dgm:spPr/>
      <dgm:t>
        <a:bodyPr/>
        <a:lstStyle/>
        <a:p>
          <a:endParaRPr lang="en-US"/>
        </a:p>
      </dgm:t>
    </dgm:pt>
    <dgm:pt modelId="{66BA4107-ADF0-498E-AB70-5D75DF2B7BB0}" type="sibTrans" cxnId="{5E708D7A-2152-406A-9512-A1D2730863A1}">
      <dgm:prSet/>
      <dgm:spPr/>
      <dgm:t>
        <a:bodyPr/>
        <a:lstStyle/>
        <a:p>
          <a:endParaRPr lang="en-US"/>
        </a:p>
      </dgm:t>
    </dgm:pt>
    <dgm:pt modelId="{668475DD-3F2F-44DE-8B5B-F8F46D613957}">
      <dgm:prSet phldrT="[Text]"/>
      <dgm:spPr/>
      <dgm:t>
        <a:bodyPr/>
        <a:lstStyle/>
        <a:p>
          <a:r>
            <a:rPr lang="en-US" dirty="0"/>
            <a:t>~100 interns</a:t>
          </a:r>
        </a:p>
      </dgm:t>
    </dgm:pt>
    <dgm:pt modelId="{05ABB11F-B463-43AB-9396-7348EB9CEC89}" type="parTrans" cxnId="{84E69B76-5EEA-4A79-B065-CE5741EE84FF}">
      <dgm:prSet/>
      <dgm:spPr/>
      <dgm:t>
        <a:bodyPr/>
        <a:lstStyle/>
        <a:p>
          <a:endParaRPr lang="en-US"/>
        </a:p>
      </dgm:t>
    </dgm:pt>
    <dgm:pt modelId="{AA8584DF-D930-4AC2-9A3C-A0D4D2AC17D9}" type="sibTrans" cxnId="{84E69B76-5EEA-4A79-B065-CE5741EE84FF}">
      <dgm:prSet/>
      <dgm:spPr/>
      <dgm:t>
        <a:bodyPr/>
        <a:lstStyle/>
        <a:p>
          <a:endParaRPr lang="en-US"/>
        </a:p>
      </dgm:t>
    </dgm:pt>
    <dgm:pt modelId="{3FE52BD4-D47E-4FCC-AB4F-9007D2A4197B}">
      <dgm:prSet phldrT="[Text]"/>
      <dgm:spPr/>
      <dgm:t>
        <a:bodyPr/>
        <a:lstStyle/>
        <a:p>
          <a:r>
            <a:rPr lang="en-US" dirty="0"/>
            <a:t>~130 FTG seminars</a:t>
          </a:r>
        </a:p>
      </dgm:t>
    </dgm:pt>
    <dgm:pt modelId="{A4B77BC6-C405-45CE-B3F2-3A27021D7B45}" type="parTrans" cxnId="{CF818FB0-8C69-4F9E-A326-53017608F7D4}">
      <dgm:prSet/>
      <dgm:spPr/>
      <dgm:t>
        <a:bodyPr/>
        <a:lstStyle/>
        <a:p>
          <a:endParaRPr lang="en-US"/>
        </a:p>
      </dgm:t>
    </dgm:pt>
    <dgm:pt modelId="{FD77CF0F-34A8-4439-B338-0BE287C7F579}" type="sibTrans" cxnId="{CF818FB0-8C69-4F9E-A326-53017608F7D4}">
      <dgm:prSet/>
      <dgm:spPr/>
      <dgm:t>
        <a:bodyPr/>
        <a:lstStyle/>
        <a:p>
          <a:endParaRPr lang="en-US"/>
        </a:p>
      </dgm:t>
    </dgm:pt>
    <dgm:pt modelId="{78FF167B-C7CD-43E0-90F8-37D5E941DBE7}">
      <dgm:prSet phldrT="[Text]"/>
      <dgm:spPr/>
      <dgm:t>
        <a:bodyPr/>
        <a:lstStyle/>
        <a:p>
          <a:r>
            <a:rPr lang="en-US" dirty="0"/>
            <a:t>DRAGON</a:t>
          </a:r>
        </a:p>
      </dgm:t>
    </dgm:pt>
    <dgm:pt modelId="{06BCEB8B-7F65-4B0D-BD14-1FDC475F024E}" type="parTrans" cxnId="{76BBF680-91A9-4AF0-AA35-D11B36D57D1B}">
      <dgm:prSet/>
      <dgm:spPr/>
      <dgm:t>
        <a:bodyPr/>
        <a:lstStyle/>
        <a:p>
          <a:endParaRPr lang="en-US"/>
        </a:p>
      </dgm:t>
    </dgm:pt>
    <dgm:pt modelId="{7B8B5F62-063B-4168-A10E-F65BFC3C27C2}" type="sibTrans" cxnId="{76BBF680-91A9-4AF0-AA35-D11B36D57D1B}">
      <dgm:prSet/>
      <dgm:spPr/>
      <dgm:t>
        <a:bodyPr/>
        <a:lstStyle/>
        <a:p>
          <a:endParaRPr lang="en-US"/>
        </a:p>
      </dgm:t>
    </dgm:pt>
    <dgm:pt modelId="{7B524B9E-BC3B-4B53-A72A-FA371AA7FBB5}">
      <dgm:prSet phldrT="[Text]"/>
      <dgm:spPr/>
      <dgm:t>
        <a:bodyPr/>
        <a:lstStyle/>
        <a:p>
          <a:r>
            <a:rPr lang="en-US" dirty="0"/>
            <a:t>RISC-V Extensions</a:t>
          </a:r>
        </a:p>
      </dgm:t>
    </dgm:pt>
    <dgm:pt modelId="{77AF14B7-8395-44F6-AA07-ABFDBA08F998}" type="parTrans" cxnId="{115459AA-B26A-49E3-B6E6-8644E337141F}">
      <dgm:prSet/>
      <dgm:spPr/>
      <dgm:t>
        <a:bodyPr/>
        <a:lstStyle/>
        <a:p>
          <a:endParaRPr lang="en-US"/>
        </a:p>
      </dgm:t>
    </dgm:pt>
    <dgm:pt modelId="{11EB176F-BDC3-44F0-883C-F87EDBF65860}" type="sibTrans" cxnId="{115459AA-B26A-49E3-B6E6-8644E337141F}">
      <dgm:prSet/>
      <dgm:spPr/>
      <dgm:t>
        <a:bodyPr/>
        <a:lstStyle/>
        <a:p>
          <a:endParaRPr lang="en-US"/>
        </a:p>
      </dgm:t>
    </dgm:pt>
    <dgm:pt modelId="{37951BA3-108B-4C24-BAA7-BCAF9DC03B86}">
      <dgm:prSet phldrT="[Text]"/>
      <dgm:spPr/>
      <dgm:t>
        <a:bodyPr/>
        <a:lstStyle/>
        <a:p>
          <a:r>
            <a:rPr lang="en-US" dirty="0"/>
            <a:t>Sponsors</a:t>
          </a:r>
        </a:p>
      </dgm:t>
    </dgm:pt>
    <dgm:pt modelId="{42822504-7166-469F-A241-69AB6864FA40}" type="parTrans" cxnId="{6518BD59-4E37-4B14-A6CE-369DC52EDDE0}">
      <dgm:prSet/>
      <dgm:spPr/>
      <dgm:t>
        <a:bodyPr/>
        <a:lstStyle/>
        <a:p>
          <a:endParaRPr lang="en-US"/>
        </a:p>
      </dgm:t>
    </dgm:pt>
    <dgm:pt modelId="{45E6A923-A212-4BED-9037-784E7F29C347}" type="sibTrans" cxnId="{6518BD59-4E37-4B14-A6CE-369DC52EDDE0}">
      <dgm:prSet/>
      <dgm:spPr/>
      <dgm:t>
        <a:bodyPr/>
        <a:lstStyle/>
        <a:p>
          <a:endParaRPr lang="en-US"/>
        </a:p>
      </dgm:t>
    </dgm:pt>
    <dgm:pt modelId="{3B8F3FD2-143C-44A7-8DC1-09775243C534}">
      <dgm:prSet phldrT="[Text]"/>
      <dgm:spPr/>
      <dgm:t>
        <a:bodyPr/>
        <a:lstStyle/>
        <a:p>
          <a:r>
            <a:rPr lang="en-US" dirty="0"/>
            <a:t>DOE ASCR, BER</a:t>
          </a:r>
        </a:p>
      </dgm:t>
    </dgm:pt>
    <dgm:pt modelId="{5849DFD0-BDDB-42FD-BE3F-E193767CBA7A}" type="parTrans" cxnId="{F06C9843-F2FC-4E9E-BC3F-73772025DA7B}">
      <dgm:prSet/>
      <dgm:spPr/>
      <dgm:t>
        <a:bodyPr/>
        <a:lstStyle/>
        <a:p>
          <a:endParaRPr lang="en-US"/>
        </a:p>
      </dgm:t>
    </dgm:pt>
    <dgm:pt modelId="{0A5FC7D5-40B6-4830-97F2-08FA2699C0F4}" type="sibTrans" cxnId="{F06C9843-F2FC-4E9E-BC3F-73772025DA7B}">
      <dgm:prSet/>
      <dgm:spPr/>
      <dgm:t>
        <a:bodyPr/>
        <a:lstStyle/>
        <a:p>
          <a:endParaRPr lang="en-US"/>
        </a:p>
      </dgm:t>
    </dgm:pt>
    <dgm:pt modelId="{55B304CF-F6E3-4867-8DF4-21A0F57EC667}">
      <dgm:prSet phldrT="[Text]"/>
      <dgm:spPr/>
      <dgm:t>
        <a:bodyPr/>
        <a:lstStyle/>
        <a:p>
          <a:r>
            <a:rPr lang="en-US" dirty="0"/>
            <a:t>DOE </a:t>
          </a:r>
          <a:r>
            <a:rPr lang="en-US" dirty="0" err="1"/>
            <a:t>Exascale</a:t>
          </a:r>
          <a:r>
            <a:rPr lang="en-US" dirty="0"/>
            <a:t> Computing Project</a:t>
          </a:r>
        </a:p>
      </dgm:t>
    </dgm:pt>
    <dgm:pt modelId="{E63B7C96-C90D-4EB3-A2EF-4A005A15F46C}" type="parTrans" cxnId="{D5FC1DEB-F960-49E0-BF5E-787B5CDE7571}">
      <dgm:prSet/>
      <dgm:spPr/>
      <dgm:t>
        <a:bodyPr/>
        <a:lstStyle/>
        <a:p>
          <a:endParaRPr lang="en-US"/>
        </a:p>
      </dgm:t>
    </dgm:pt>
    <dgm:pt modelId="{5C7591F9-66B2-4158-B653-7C0CEEEED62A}" type="sibTrans" cxnId="{D5FC1DEB-F960-49E0-BF5E-787B5CDE7571}">
      <dgm:prSet/>
      <dgm:spPr/>
      <dgm:t>
        <a:bodyPr/>
        <a:lstStyle/>
        <a:p>
          <a:endParaRPr lang="en-US"/>
        </a:p>
      </dgm:t>
    </dgm:pt>
    <dgm:pt modelId="{840D1A56-DCF4-47DC-BD85-77B05E2720BB}">
      <dgm:prSet phldrT="[Text]"/>
      <dgm:spPr/>
      <dgm:t>
        <a:bodyPr/>
        <a:lstStyle/>
        <a:p>
          <a:r>
            <a:rPr lang="en-US" dirty="0"/>
            <a:t>DARPA</a:t>
          </a:r>
        </a:p>
      </dgm:t>
    </dgm:pt>
    <dgm:pt modelId="{427C185B-E299-4CFC-B84A-FE6CD86AE630}" type="parTrans" cxnId="{F4B0788C-525D-4216-9D0D-D6CDFD77B634}">
      <dgm:prSet/>
      <dgm:spPr/>
      <dgm:t>
        <a:bodyPr/>
        <a:lstStyle/>
        <a:p>
          <a:endParaRPr lang="en-US"/>
        </a:p>
      </dgm:t>
    </dgm:pt>
    <dgm:pt modelId="{0C884E66-2AD7-4616-A6DC-DD9509E18D34}" type="sibTrans" cxnId="{F4B0788C-525D-4216-9D0D-D6CDFD77B634}">
      <dgm:prSet/>
      <dgm:spPr/>
      <dgm:t>
        <a:bodyPr/>
        <a:lstStyle/>
        <a:p>
          <a:endParaRPr lang="en-US"/>
        </a:p>
      </dgm:t>
    </dgm:pt>
    <dgm:pt modelId="{6FDE7539-600E-408E-9039-AA22B1D1F152}">
      <dgm:prSet phldrT="[Text]"/>
      <dgm:spPr/>
      <dgm:t>
        <a:bodyPr/>
        <a:lstStyle/>
        <a:p>
          <a:r>
            <a:rPr lang="en-US" dirty="0"/>
            <a:t>ORNL LDRD</a:t>
          </a:r>
        </a:p>
      </dgm:t>
    </dgm:pt>
    <dgm:pt modelId="{57EE8AD1-5CA2-4029-8AAF-4E1CE78D9AB9}" type="parTrans" cxnId="{C91DD2A7-BE4D-4E1B-85D5-C892A07B1F11}">
      <dgm:prSet/>
      <dgm:spPr/>
      <dgm:t>
        <a:bodyPr/>
        <a:lstStyle/>
        <a:p>
          <a:endParaRPr lang="en-US"/>
        </a:p>
      </dgm:t>
    </dgm:pt>
    <dgm:pt modelId="{F798E80E-D897-42A9-9BE2-ED7D1D22E635}" type="sibTrans" cxnId="{C91DD2A7-BE4D-4E1B-85D5-C892A07B1F11}">
      <dgm:prSet/>
      <dgm:spPr/>
      <dgm:t>
        <a:bodyPr/>
        <a:lstStyle/>
        <a:p>
          <a:endParaRPr lang="en-US"/>
        </a:p>
      </dgm:t>
    </dgm:pt>
    <dgm:pt modelId="{D9313FBB-89A6-457D-BB70-EF22FE4B8600}">
      <dgm:prSet phldrT="[Text]"/>
      <dgm:spPr/>
      <dgm:t>
        <a:bodyPr/>
        <a:lstStyle/>
        <a:p>
          <a:r>
            <a:rPr lang="en-US" dirty="0"/>
            <a:t>National Science Foundation</a:t>
          </a:r>
        </a:p>
      </dgm:t>
    </dgm:pt>
    <dgm:pt modelId="{521F6B0C-4E1E-40E2-80B3-86D3BD1A665E}" type="parTrans" cxnId="{68FD7ED7-F828-4C7E-8D19-ECB7D9C718DE}">
      <dgm:prSet/>
      <dgm:spPr/>
      <dgm:t>
        <a:bodyPr/>
        <a:lstStyle/>
        <a:p>
          <a:endParaRPr lang="en-US"/>
        </a:p>
      </dgm:t>
    </dgm:pt>
    <dgm:pt modelId="{D3FD935E-5356-4199-B915-392E72D25009}" type="sibTrans" cxnId="{68FD7ED7-F828-4C7E-8D19-ECB7D9C718DE}">
      <dgm:prSet/>
      <dgm:spPr/>
      <dgm:t>
        <a:bodyPr/>
        <a:lstStyle/>
        <a:p>
          <a:endParaRPr lang="en-US"/>
        </a:p>
      </dgm:t>
    </dgm:pt>
    <dgm:pt modelId="{572CAE55-5CBA-42AF-8555-114872372A42}">
      <dgm:prSet phldrT="[Text]"/>
      <dgm:spPr/>
      <dgm:t>
        <a:bodyPr/>
        <a:lstStyle/>
        <a:p>
          <a:r>
            <a:rPr lang="en-US" dirty="0"/>
            <a:t>NIH</a:t>
          </a:r>
        </a:p>
      </dgm:t>
    </dgm:pt>
    <dgm:pt modelId="{23BEC5AE-8BD8-4763-9EF7-A9C8EE9F42E3}" type="parTrans" cxnId="{C322ACF6-CC87-4539-B632-0B4D083CDB3B}">
      <dgm:prSet/>
      <dgm:spPr/>
      <dgm:t>
        <a:bodyPr/>
        <a:lstStyle/>
        <a:p>
          <a:endParaRPr lang="en-US"/>
        </a:p>
      </dgm:t>
    </dgm:pt>
    <dgm:pt modelId="{6844D716-F0BF-4D66-AB31-061DF81160AC}" type="sibTrans" cxnId="{C322ACF6-CC87-4539-B632-0B4D083CDB3B}">
      <dgm:prSet/>
      <dgm:spPr/>
      <dgm:t>
        <a:bodyPr/>
        <a:lstStyle/>
        <a:p>
          <a:endParaRPr lang="en-US"/>
        </a:p>
      </dgm:t>
    </dgm:pt>
    <dgm:pt modelId="{E2D5C297-75BE-4723-AE4B-57214617D75D}">
      <dgm:prSet phldrT="[Text]"/>
      <dgm:spPr/>
      <dgm:t>
        <a:bodyPr/>
        <a:lstStyle/>
        <a:p>
          <a:r>
            <a:rPr lang="en-US" dirty="0"/>
            <a:t>DOE </a:t>
          </a:r>
          <a:r>
            <a:rPr lang="en-US" dirty="0" err="1"/>
            <a:t>SciDAC</a:t>
          </a:r>
          <a:endParaRPr lang="en-US" dirty="0"/>
        </a:p>
      </dgm:t>
    </dgm:pt>
    <dgm:pt modelId="{A932C75F-1FA8-4AC8-BBDB-68EFDEE763B1}" type="parTrans" cxnId="{A7C8E458-C720-4F41-A2AB-EF5440371C8B}">
      <dgm:prSet/>
      <dgm:spPr/>
      <dgm:t>
        <a:bodyPr/>
        <a:lstStyle/>
        <a:p>
          <a:endParaRPr lang="en-US"/>
        </a:p>
      </dgm:t>
    </dgm:pt>
    <dgm:pt modelId="{2EB47FB3-B3FB-4C41-967C-21AAA499AEC8}" type="sibTrans" cxnId="{A7C8E458-C720-4F41-A2AB-EF5440371C8B}">
      <dgm:prSet/>
      <dgm:spPr/>
      <dgm:t>
        <a:bodyPr/>
        <a:lstStyle/>
        <a:p>
          <a:endParaRPr lang="en-US"/>
        </a:p>
      </dgm:t>
    </dgm:pt>
    <dgm:pt modelId="{EDBEBAAF-0480-4D0C-928E-ED4309B63D61}">
      <dgm:prSet phldrT="[Text]"/>
      <dgm:spPr/>
      <dgm:t>
        <a:bodyPr/>
        <a:lstStyle/>
        <a:p>
          <a:endParaRPr lang="en-US" dirty="0"/>
        </a:p>
      </dgm:t>
    </dgm:pt>
    <dgm:pt modelId="{B9EF4951-D6E0-4E07-890C-D60415422B04}" type="parTrans" cxnId="{7C5F8DAF-157D-4D37-BFEF-DB279F754147}">
      <dgm:prSet/>
      <dgm:spPr/>
      <dgm:t>
        <a:bodyPr/>
        <a:lstStyle/>
        <a:p>
          <a:endParaRPr lang="en-US"/>
        </a:p>
      </dgm:t>
    </dgm:pt>
    <dgm:pt modelId="{91A9DCC2-8596-489B-8F0A-7B9DB72B56FF}" type="sibTrans" cxnId="{7C5F8DAF-157D-4D37-BFEF-DB279F754147}">
      <dgm:prSet/>
      <dgm:spPr/>
      <dgm:t>
        <a:bodyPr/>
        <a:lstStyle/>
        <a:p>
          <a:endParaRPr lang="en-US"/>
        </a:p>
      </dgm:t>
    </dgm:pt>
    <dgm:pt modelId="{9EDE6222-D708-4228-B6CF-2337B5FF2F75}">
      <dgm:prSet phldrT="[Text]"/>
      <dgm:spPr/>
      <dgm:t>
        <a:bodyPr/>
        <a:lstStyle/>
        <a:p>
          <a:r>
            <a:rPr lang="en-US" dirty="0"/>
            <a:t>Department of Defense</a:t>
          </a:r>
        </a:p>
      </dgm:t>
    </dgm:pt>
    <dgm:pt modelId="{16058F4B-FD2E-440E-9453-3A50796D40BB}" type="parTrans" cxnId="{CC363D0F-8DA2-4DE0-BC6B-FCE314912293}">
      <dgm:prSet/>
      <dgm:spPr/>
      <dgm:t>
        <a:bodyPr/>
        <a:lstStyle/>
        <a:p>
          <a:endParaRPr lang="en-US"/>
        </a:p>
      </dgm:t>
    </dgm:pt>
    <dgm:pt modelId="{B24490BA-CA2B-4A9E-A57B-F8B19C5923A2}" type="sibTrans" cxnId="{CC363D0F-8DA2-4DE0-BC6B-FCE314912293}">
      <dgm:prSet/>
      <dgm:spPr/>
      <dgm:t>
        <a:bodyPr/>
        <a:lstStyle/>
        <a:p>
          <a:endParaRPr lang="en-US"/>
        </a:p>
      </dgm:t>
    </dgm:pt>
    <dgm:pt modelId="{CAB5FB84-A21E-5643-9ED9-051D63A3DA94}" type="pres">
      <dgm:prSet presAssocID="{088C84E5-33D5-2D44-85A0-DDD1AC2FDB4F}" presName="Name0" presStyleCnt="0">
        <dgm:presLayoutVars>
          <dgm:dir/>
          <dgm:animLvl val="lvl"/>
          <dgm:resizeHandles val="exact"/>
        </dgm:presLayoutVars>
      </dgm:prSet>
      <dgm:spPr/>
    </dgm:pt>
    <dgm:pt modelId="{48DFFBBC-3584-A34C-BB1D-591F77C19CBA}" type="pres">
      <dgm:prSet presAssocID="{53CC4C3B-44B5-014A-A453-6EA363D1CFE2}" presName="composite" presStyleCnt="0"/>
      <dgm:spPr/>
    </dgm:pt>
    <dgm:pt modelId="{326F38FF-A064-C645-9D0C-BC23C44AFE09}" type="pres">
      <dgm:prSet presAssocID="{53CC4C3B-44B5-014A-A453-6EA363D1CFE2}" presName="parTx" presStyleLbl="alignNode1" presStyleIdx="0" presStyleCnt="4">
        <dgm:presLayoutVars>
          <dgm:chMax val="0"/>
          <dgm:chPref val="0"/>
          <dgm:bulletEnabled val="1"/>
        </dgm:presLayoutVars>
      </dgm:prSet>
      <dgm:spPr/>
    </dgm:pt>
    <dgm:pt modelId="{7263D27B-676C-3A4A-A646-41E895F64792}" type="pres">
      <dgm:prSet presAssocID="{53CC4C3B-44B5-014A-A453-6EA363D1CFE2}" presName="desTx" presStyleLbl="alignAccFollowNode1" presStyleIdx="0" presStyleCnt="4">
        <dgm:presLayoutVars>
          <dgm:bulletEnabled val="1"/>
        </dgm:presLayoutVars>
      </dgm:prSet>
      <dgm:spPr/>
    </dgm:pt>
    <dgm:pt modelId="{05E74A7C-BA0D-7B45-81BE-693141F4AFD8}" type="pres">
      <dgm:prSet presAssocID="{10D72740-78DD-694F-AAE2-16084B7CD354}" presName="space" presStyleCnt="0"/>
      <dgm:spPr/>
    </dgm:pt>
    <dgm:pt modelId="{BFBA0F6A-4A7C-864E-8E76-A2E43728E83A}" type="pres">
      <dgm:prSet presAssocID="{CD51C98C-934B-4442-B9BA-4B0C3DABDDBE}" presName="composite" presStyleCnt="0"/>
      <dgm:spPr/>
    </dgm:pt>
    <dgm:pt modelId="{62B030D4-D34F-C042-BCA1-0CBC9B6CC686}" type="pres">
      <dgm:prSet presAssocID="{CD51C98C-934B-4442-B9BA-4B0C3DABDDBE}" presName="parTx" presStyleLbl="alignNode1" presStyleIdx="1" presStyleCnt="4">
        <dgm:presLayoutVars>
          <dgm:chMax val="0"/>
          <dgm:chPref val="0"/>
          <dgm:bulletEnabled val="1"/>
        </dgm:presLayoutVars>
      </dgm:prSet>
      <dgm:spPr/>
    </dgm:pt>
    <dgm:pt modelId="{73936739-F7CB-C645-9D49-EE17E4D7B726}" type="pres">
      <dgm:prSet presAssocID="{CD51C98C-934B-4442-B9BA-4B0C3DABDDBE}" presName="desTx" presStyleLbl="alignAccFollowNode1" presStyleIdx="1" presStyleCnt="4">
        <dgm:presLayoutVars>
          <dgm:bulletEnabled val="1"/>
        </dgm:presLayoutVars>
      </dgm:prSet>
      <dgm:spPr/>
    </dgm:pt>
    <dgm:pt modelId="{7C6E3BC1-9585-7B49-BB73-245193825735}" type="pres">
      <dgm:prSet presAssocID="{6F991D7E-9780-1640-A971-38434D734EF8}" presName="space" presStyleCnt="0"/>
      <dgm:spPr/>
    </dgm:pt>
    <dgm:pt modelId="{A99BDCD9-7FE5-486D-BFC1-47139465F90A}" type="pres">
      <dgm:prSet presAssocID="{37951BA3-108B-4C24-BAA7-BCAF9DC03B86}" presName="composite" presStyleCnt="0"/>
      <dgm:spPr/>
    </dgm:pt>
    <dgm:pt modelId="{5684BCA6-A6B2-4B74-A6E2-B401A5C807E2}" type="pres">
      <dgm:prSet presAssocID="{37951BA3-108B-4C24-BAA7-BCAF9DC03B86}" presName="parTx" presStyleLbl="alignNode1" presStyleIdx="2" presStyleCnt="4">
        <dgm:presLayoutVars>
          <dgm:chMax val="0"/>
          <dgm:chPref val="0"/>
          <dgm:bulletEnabled val="1"/>
        </dgm:presLayoutVars>
      </dgm:prSet>
      <dgm:spPr/>
    </dgm:pt>
    <dgm:pt modelId="{B38B1361-F332-443F-A1B6-30ECF91A5C85}" type="pres">
      <dgm:prSet presAssocID="{37951BA3-108B-4C24-BAA7-BCAF9DC03B86}" presName="desTx" presStyleLbl="alignAccFollowNode1" presStyleIdx="2" presStyleCnt="4">
        <dgm:presLayoutVars>
          <dgm:bulletEnabled val="1"/>
        </dgm:presLayoutVars>
      </dgm:prSet>
      <dgm:spPr/>
    </dgm:pt>
    <dgm:pt modelId="{F98D3117-8719-4AEB-9813-0F04BADF2C9C}" type="pres">
      <dgm:prSet presAssocID="{45E6A923-A212-4BED-9037-784E7F29C347}" presName="space" presStyleCnt="0"/>
      <dgm:spPr/>
    </dgm:pt>
    <dgm:pt modelId="{EF23AD73-4D82-471F-9210-EB3E23727431}" type="pres">
      <dgm:prSet presAssocID="{3BD9A5A1-19FE-F149-BF78-10AFBB577CB7}" presName="composite" presStyleCnt="0"/>
      <dgm:spPr/>
    </dgm:pt>
    <dgm:pt modelId="{F6E158C1-623D-4C1A-9E9C-8CA299F781E6}" type="pres">
      <dgm:prSet presAssocID="{3BD9A5A1-19FE-F149-BF78-10AFBB577CB7}" presName="parTx" presStyleLbl="alignNode1" presStyleIdx="3" presStyleCnt="4">
        <dgm:presLayoutVars>
          <dgm:chMax val="0"/>
          <dgm:chPref val="0"/>
          <dgm:bulletEnabled val="1"/>
        </dgm:presLayoutVars>
      </dgm:prSet>
      <dgm:spPr/>
    </dgm:pt>
    <dgm:pt modelId="{81D62C1B-37EC-498B-81FA-6051FC72CAFA}" type="pres">
      <dgm:prSet presAssocID="{3BD9A5A1-19FE-F149-BF78-10AFBB577CB7}" presName="desTx" presStyleLbl="alignAccFollowNode1" presStyleIdx="3" presStyleCnt="4">
        <dgm:presLayoutVars>
          <dgm:bulletEnabled val="1"/>
        </dgm:presLayoutVars>
      </dgm:prSet>
      <dgm:spPr/>
    </dgm:pt>
  </dgm:ptLst>
  <dgm:cxnLst>
    <dgm:cxn modelId="{A50CF201-15B2-470E-9E39-0C102A4363F6}" type="presOf" srcId="{572CAE55-5CBA-42AF-8555-114872372A42}" destId="{B38B1361-F332-443F-A1B6-30ECF91A5C85}" srcOrd="0" destOrd="7" presId="urn:microsoft.com/office/officeart/2005/8/layout/hList1"/>
    <dgm:cxn modelId="{8D9BF308-67A0-414A-B231-4AD2BA0026D7}" type="presOf" srcId="{78FF167B-C7CD-43E0-90F8-37D5E941DBE7}" destId="{73936739-F7CB-C645-9D49-EE17E4D7B726}" srcOrd="0" destOrd="9" presId="urn:microsoft.com/office/officeart/2005/8/layout/hList1"/>
    <dgm:cxn modelId="{728A1A0F-2883-004A-AA2C-5C604A3D543E}" type="presOf" srcId="{7380CD96-C4EF-4437-82CC-503FE8B6547B}" destId="{7263D27B-676C-3A4A-A646-41E895F64792}" srcOrd="0" destOrd="4" presId="urn:microsoft.com/office/officeart/2005/8/layout/hList1"/>
    <dgm:cxn modelId="{CC363D0F-8DA2-4DE0-BC6B-FCE314912293}" srcId="{37951BA3-108B-4C24-BAA7-BCAF9DC03B86}" destId="{9EDE6222-D708-4228-B6CF-2337B5FF2F75}" srcOrd="6" destOrd="0" parTransId="{16058F4B-FD2E-440E-9453-3A50796D40BB}" sibTransId="{B24490BA-CA2B-4A9E-A57B-F8B19C5923A2}"/>
    <dgm:cxn modelId="{5AD71C11-8E3E-374E-B5FC-734C8465B080}" type="presOf" srcId="{2626BEEC-377A-4C1C-BEB5-49E8B203DE53}" destId="{73936739-F7CB-C645-9D49-EE17E4D7B726}" srcOrd="0" destOrd="0" presId="urn:microsoft.com/office/officeart/2005/8/layout/hList1"/>
    <dgm:cxn modelId="{A54B4F13-DFC5-4A4E-8B7D-35410D5CE424}" srcId="{53CC4C3B-44B5-014A-A453-6EA363D1CFE2}" destId="{7380CD96-C4EF-4437-82CC-503FE8B6547B}" srcOrd="4" destOrd="0" parTransId="{B68479F1-D8C3-41D0-BE92-99CE365FE779}" sibTransId="{928DF473-2BF4-4E5F-9937-412CE5F59AB0}"/>
    <dgm:cxn modelId="{EFDA4014-81EA-4EB7-8958-887DAF61F054}" type="presOf" srcId="{3B8F3FD2-143C-44A7-8DC1-09775243C534}" destId="{B38B1361-F332-443F-A1B6-30ECF91A5C85}" srcOrd="0" destOrd="0" presId="urn:microsoft.com/office/officeart/2005/8/layout/hList1"/>
    <dgm:cxn modelId="{A3550517-107E-4DB1-BDBD-05C5A4AFB922}" srcId="{3BD9A5A1-19FE-F149-BF78-10AFBB577CB7}" destId="{78C08B79-3C4F-4AAE-99C5-A8D53BC5DF8F}" srcOrd="1" destOrd="0" parTransId="{C61A46C3-9A29-4927-9924-90924064D754}" sibTransId="{271205AD-BD2B-49DC-AD4F-D909FE9A7212}"/>
    <dgm:cxn modelId="{649C6124-6B3F-5249-8240-FEF889027544}" type="presOf" srcId="{CD51C98C-934B-4442-B9BA-4B0C3DABDDBE}" destId="{62B030D4-D34F-C042-BCA1-0CBC9B6CC686}" srcOrd="0" destOrd="0" presId="urn:microsoft.com/office/officeart/2005/8/layout/hList1"/>
    <dgm:cxn modelId="{F8CE5327-8FFA-4E56-B7F9-8690A3E373CE}" srcId="{CD51C98C-934B-4442-B9BA-4B0C3DABDDBE}" destId="{079F3DEF-03E9-4B4E-8332-4EF0440E3BF4}" srcOrd="8" destOrd="0" parTransId="{C46501E6-E3C9-401F-9E52-E8D9E5CEF249}" sibTransId="{6EBA991C-E4E0-4E75-8E76-5ACC0BD8ECF1}"/>
    <dgm:cxn modelId="{83730E2A-EDA5-43D4-A819-F8E36CBF914B}" srcId="{CD51C98C-934B-4442-B9BA-4B0C3DABDDBE}" destId="{93D615E0-EFAA-4209-8019-5D5AA6CB0F70}" srcOrd="7" destOrd="0" parTransId="{229FEBFB-F670-4FA5-BA43-E7E08097908C}" sibTransId="{F423C217-9E27-4C98-BF3A-7EC9B53A424B}"/>
    <dgm:cxn modelId="{457A202E-44D5-1E41-B769-5FDC1C8CFB8B}" type="presOf" srcId="{57057275-2113-4856-BF67-1D63DC4C016B}" destId="{81D62C1B-37EC-498B-81FA-6051FC72CAFA}" srcOrd="0" destOrd="5" presId="urn:microsoft.com/office/officeart/2005/8/layout/hList1"/>
    <dgm:cxn modelId="{B1138836-5DD6-F249-9649-CBF2D779A21F}" type="presOf" srcId="{668475DD-3F2F-44DE-8B5B-F8F46D613957}" destId="{81D62C1B-37EC-498B-81FA-6051FC72CAFA}" srcOrd="0" destOrd="6" presId="urn:microsoft.com/office/officeart/2005/8/layout/hList1"/>
    <dgm:cxn modelId="{11605E37-AFE7-462A-A696-CD6F4341026E}" srcId="{3BD9A5A1-19FE-F149-BF78-10AFBB577CB7}" destId="{911568E6-F5FE-482C-BC55-2946C37C13F0}" srcOrd="2" destOrd="0" parTransId="{64E64A13-EEC5-4DDD-A9EB-8F1B84D6F494}" sibTransId="{E8C67AAF-73B2-4A41-B5EC-A4C0609231DC}"/>
    <dgm:cxn modelId="{87C08E37-3824-3644-BF7B-95922A1CEBD9}" type="presOf" srcId="{3FE52BD4-D47E-4FCC-AB4F-9007D2A4197B}" destId="{81D62C1B-37EC-498B-81FA-6051FC72CAFA}" srcOrd="0" destOrd="7" presId="urn:microsoft.com/office/officeart/2005/8/layout/hList1"/>
    <dgm:cxn modelId="{7E0B223A-E1D5-F64E-AD08-762CFEAF6E4C}" type="presOf" srcId="{DDCF9DD5-9601-422B-A6F2-339DC0322F23}" destId="{73936739-F7CB-C645-9D49-EE17E4D7B726}" srcOrd="0" destOrd="2" presId="urn:microsoft.com/office/officeart/2005/8/layout/hList1"/>
    <dgm:cxn modelId="{84E1823A-A002-49AF-8E2E-DE62B9E5DD93}" srcId="{CD51C98C-934B-4442-B9BA-4B0C3DABDDBE}" destId="{2626BEEC-377A-4C1C-BEB5-49E8B203DE53}" srcOrd="0" destOrd="0" parTransId="{96815789-E7AE-4CF2-A176-C945DD72C0A4}" sibTransId="{D8CCF238-6025-4437-A471-657F1CB8A3BA}"/>
    <dgm:cxn modelId="{7D6F6640-36DF-428B-8A83-064F2D67B649}" srcId="{53CC4C3B-44B5-014A-A453-6EA363D1CFE2}" destId="{41F683E2-06C8-4C8B-9583-EC38C2A1A761}" srcOrd="1" destOrd="0" parTransId="{3B213E61-D0CD-47A5-B4B4-9ED9FD1F90E9}" sibTransId="{EC99F962-9FA4-4AB9-8523-84AE3F4C327B}"/>
    <dgm:cxn modelId="{DEC94B40-3496-4672-85B2-580B56F64C79}" type="presOf" srcId="{6FDE7539-600E-408E-9039-AA22B1D1F152}" destId="{B38B1361-F332-443F-A1B6-30ECF91A5C85}" srcOrd="0" destOrd="4" presId="urn:microsoft.com/office/officeart/2005/8/layout/hList1"/>
    <dgm:cxn modelId="{FDCB045D-E1DC-3648-AF4B-DD0E119C9DCE}" type="presOf" srcId="{560093C4-0EC5-42D2-B531-6C53804D99D6}" destId="{73936739-F7CB-C645-9D49-EE17E4D7B726}" srcOrd="0" destOrd="3" presId="urn:microsoft.com/office/officeart/2005/8/layout/hList1"/>
    <dgm:cxn modelId="{8FEE5B61-5C69-B74D-AE8D-A9340D3AD00C}" type="presOf" srcId="{A020DDA2-4E09-064C-92AC-EC4C64B6EBF8}" destId="{81D62C1B-37EC-498B-81FA-6051FC72CAFA}" srcOrd="0" destOrd="0" presId="urn:microsoft.com/office/officeart/2005/8/layout/hList1"/>
    <dgm:cxn modelId="{05BBCF62-7B96-2848-AA73-A3F24C8D0872}" type="presOf" srcId="{7CC4C6BC-971F-421B-A3D0-84D1B3EEB23A}" destId="{73936739-F7CB-C645-9D49-EE17E4D7B726}" srcOrd="0" destOrd="1" presId="urn:microsoft.com/office/officeart/2005/8/layout/hList1"/>
    <dgm:cxn modelId="{F06C9843-F2FC-4E9E-BC3F-73772025DA7B}" srcId="{37951BA3-108B-4C24-BAA7-BCAF9DC03B86}" destId="{3B8F3FD2-143C-44A7-8DC1-09775243C534}" srcOrd="0" destOrd="0" parTransId="{5849DFD0-BDDB-42FD-BE3F-E193767CBA7A}" sibTransId="{0A5FC7D5-40B6-4830-97F2-08FA2699C0F4}"/>
    <dgm:cxn modelId="{CEA2C843-85C6-4665-8892-0B499CEF37FA}" srcId="{3BD9A5A1-19FE-F149-BF78-10AFBB577CB7}" destId="{FBEFB284-BC9E-4D4F-A230-ECC2A974A677}" srcOrd="3" destOrd="0" parTransId="{BD9D4FBF-26A7-4BEB-901E-E9FDB3629057}" sibTransId="{DA978FCE-8CA0-4C17-88A6-75133A1FE366}"/>
    <dgm:cxn modelId="{8E579245-5386-D74E-8BF8-6E1EC36DCFE3}" type="presOf" srcId="{FBEFB284-BC9E-4D4F-A230-ECC2A974A677}" destId="{81D62C1B-37EC-498B-81FA-6051FC72CAFA}" srcOrd="0" destOrd="3" presId="urn:microsoft.com/office/officeart/2005/8/layout/hList1"/>
    <dgm:cxn modelId="{CB9BBB4E-0233-4A4F-88F0-B915514B7F82}" type="presOf" srcId="{E2D5C297-75BE-4723-AE4B-57214617D75D}" destId="{B38B1361-F332-443F-A1B6-30ECF91A5C85}" srcOrd="0" destOrd="2" presId="urn:microsoft.com/office/officeart/2005/8/layout/hList1"/>
    <dgm:cxn modelId="{6BDBC171-C13A-4B5F-8E39-200BD12138ED}" srcId="{53CC4C3B-44B5-014A-A453-6EA363D1CFE2}" destId="{121910BD-E581-4295-829C-786F91F6ABD8}" srcOrd="3" destOrd="0" parTransId="{1529BC4B-0B37-4F5F-BC79-69D01192B6D7}" sibTransId="{D7510E28-6542-429A-9FC6-2B1BB666D2C5}"/>
    <dgm:cxn modelId="{797C3955-3C45-2140-8B9C-2311658D9B2C}" type="presOf" srcId="{0A30121E-729C-4561-9361-A76267ED8E5D}" destId="{73936739-F7CB-C645-9D49-EE17E4D7B726}" srcOrd="0" destOrd="5" presId="urn:microsoft.com/office/officeart/2005/8/layout/hList1"/>
    <dgm:cxn modelId="{34083B55-3579-9249-B7B2-91C7E933DB6D}" type="presOf" srcId="{71DDCEDA-148B-4308-85B6-4D2896850E8C}" destId="{73936739-F7CB-C645-9D49-EE17E4D7B726}" srcOrd="0" destOrd="6" presId="urn:microsoft.com/office/officeart/2005/8/layout/hList1"/>
    <dgm:cxn modelId="{920C7F56-FDC0-264B-B287-24C89D24BE62}" type="presOf" srcId="{93D615E0-EFAA-4209-8019-5D5AA6CB0F70}" destId="{73936739-F7CB-C645-9D49-EE17E4D7B726}" srcOrd="0" destOrd="7" presId="urn:microsoft.com/office/officeart/2005/8/layout/hList1"/>
    <dgm:cxn modelId="{84E69B76-5EEA-4A79-B065-CE5741EE84FF}" srcId="{3BD9A5A1-19FE-F149-BF78-10AFBB577CB7}" destId="{668475DD-3F2F-44DE-8B5B-F8F46D613957}" srcOrd="6" destOrd="0" parTransId="{05ABB11F-B463-43AB-9396-7348EB9CEC89}" sibTransId="{AA8584DF-D930-4AC2-9A3C-A0D4D2AC17D9}"/>
    <dgm:cxn modelId="{A7C8E458-C720-4F41-A2AB-EF5440371C8B}" srcId="{37951BA3-108B-4C24-BAA7-BCAF9DC03B86}" destId="{E2D5C297-75BE-4723-AE4B-57214617D75D}" srcOrd="2" destOrd="0" parTransId="{A932C75F-1FA8-4AC8-BBDB-68EFDEE763B1}" sibTransId="{2EB47FB3-B3FB-4C41-967C-21AAA499AEC8}"/>
    <dgm:cxn modelId="{98934F79-F13A-4037-A6ED-47E8DA78ADD7}" srcId="{CD51C98C-934B-4442-B9BA-4B0C3DABDDBE}" destId="{71DDCEDA-148B-4308-85B6-4D2896850E8C}" srcOrd="6" destOrd="0" parTransId="{27AA7B4D-BF49-4243-8C3B-172C76EB3D08}" sibTransId="{E9327BD9-EE54-4778-AFFE-E9260A04BF7D}"/>
    <dgm:cxn modelId="{5B04B359-3A7D-3E43-A23B-50F8F1C1A8ED}" type="presOf" srcId="{079F3DEF-03E9-4B4E-8332-4EF0440E3BF4}" destId="{73936739-F7CB-C645-9D49-EE17E4D7B726}" srcOrd="0" destOrd="8" presId="urn:microsoft.com/office/officeart/2005/8/layout/hList1"/>
    <dgm:cxn modelId="{6518BD59-4E37-4B14-A6CE-369DC52EDDE0}" srcId="{088C84E5-33D5-2D44-85A0-DDD1AC2FDB4F}" destId="{37951BA3-108B-4C24-BAA7-BCAF9DC03B86}" srcOrd="2" destOrd="0" parTransId="{42822504-7166-469F-A241-69AB6864FA40}" sibTransId="{45E6A923-A212-4BED-9037-784E7F29C347}"/>
    <dgm:cxn modelId="{5E708D7A-2152-406A-9512-A1D2730863A1}" srcId="{3BD9A5A1-19FE-F149-BF78-10AFBB577CB7}" destId="{BE1FB9E5-9F54-422E-A51A-6D119F596FAC}" srcOrd="4" destOrd="0" parTransId="{FF9646A6-7076-47CA-A974-0D6C3391C0D3}" sibTransId="{66BA4107-ADF0-498E-AB70-5D75DF2B7BB0}"/>
    <dgm:cxn modelId="{A46EB77F-4CD2-064D-BCB7-892EEDB1BA17}" type="presOf" srcId="{53CC4C3B-44B5-014A-A453-6EA363D1CFE2}" destId="{326F38FF-A064-C645-9D0C-BC23C44AFE09}" srcOrd="0" destOrd="0" presId="urn:microsoft.com/office/officeart/2005/8/layout/hList1"/>
    <dgm:cxn modelId="{76BBF680-91A9-4AF0-AA35-D11B36D57D1B}" srcId="{CD51C98C-934B-4442-B9BA-4B0C3DABDDBE}" destId="{78FF167B-C7CD-43E0-90F8-37D5E941DBE7}" srcOrd="9" destOrd="0" parTransId="{06BCEB8B-7F65-4B0D-BD14-1FDC475F024E}" sibTransId="{7B8B5F62-063B-4168-A10E-F65BFC3C27C2}"/>
    <dgm:cxn modelId="{63A2E584-BBF6-9B4B-8190-D95BEE5CF295}" type="presOf" srcId="{BE1FB9E5-9F54-422E-A51A-6D119F596FAC}" destId="{81D62C1B-37EC-498B-81FA-6051FC72CAFA}" srcOrd="0" destOrd="4" presId="urn:microsoft.com/office/officeart/2005/8/layout/hList1"/>
    <dgm:cxn modelId="{434B9087-4B47-FB4C-BFE8-0EDCD6172ED7}" srcId="{088C84E5-33D5-2D44-85A0-DDD1AC2FDB4F}" destId="{CD51C98C-934B-4442-B9BA-4B0C3DABDDBE}" srcOrd="1" destOrd="0" parTransId="{BA8ABF91-259D-1E4E-AEA4-B6D1AEDD5EA7}" sibTransId="{6F991D7E-9780-1640-A971-38434D734EF8}"/>
    <dgm:cxn modelId="{1DDB6B89-39A2-3045-9898-34BB1B6F25D4}" srcId="{3BD9A5A1-19FE-F149-BF78-10AFBB577CB7}" destId="{A020DDA2-4E09-064C-92AC-EC4C64B6EBF8}" srcOrd="0" destOrd="0" parTransId="{D169C5CE-CBA5-3C4D-8003-42AC250AE33A}" sibTransId="{16295769-91F8-CE49-BA3C-1C1B7AD44D5D}"/>
    <dgm:cxn modelId="{F4B0788C-525D-4216-9D0D-D6CDFD77B634}" srcId="{37951BA3-108B-4C24-BAA7-BCAF9DC03B86}" destId="{840D1A56-DCF4-47DC-BD85-77B05E2720BB}" srcOrd="3" destOrd="0" parTransId="{427C185B-E299-4CFC-B84A-FE6CD86AE630}" sibTransId="{0C884E66-2AD7-4616-A6DC-DD9509E18D34}"/>
    <dgm:cxn modelId="{ABF7B48D-AB3F-4EDF-808B-E5684A2889EA}" type="presOf" srcId="{9EDE6222-D708-4228-B6CF-2337B5FF2F75}" destId="{B38B1361-F332-443F-A1B6-30ECF91A5C85}" srcOrd="0" destOrd="6" presId="urn:microsoft.com/office/officeart/2005/8/layout/hList1"/>
    <dgm:cxn modelId="{8281CA8D-727D-4F87-AF75-490C88EA9298}" srcId="{CD51C98C-934B-4442-B9BA-4B0C3DABDDBE}" destId="{0A30121E-729C-4561-9361-A76267ED8E5D}" srcOrd="5" destOrd="0" parTransId="{79A5E3EB-8850-4110-BFD2-4DC6CA810FE7}" sibTransId="{1AB3C085-003F-4FF2-BB2F-90F92657D6EF}"/>
    <dgm:cxn modelId="{E48AA28F-3D42-4369-BA56-263090430E17}" srcId="{CD51C98C-934B-4442-B9BA-4B0C3DABDDBE}" destId="{DDCF9DD5-9601-422B-A6F2-339DC0322F23}" srcOrd="2" destOrd="0" parTransId="{FD662B52-D1C1-49CF-B9F3-83626349AD54}" sibTransId="{8E2F9A73-1A06-49BA-84EB-7EE68463DFB8}"/>
    <dgm:cxn modelId="{BD4DD38F-6453-41A3-95AB-FF4F46E63523}" type="presOf" srcId="{D9313FBB-89A6-457D-BB70-EF22FE4B8600}" destId="{B38B1361-F332-443F-A1B6-30ECF91A5C85}" srcOrd="0" destOrd="5" presId="urn:microsoft.com/office/officeart/2005/8/layout/hList1"/>
    <dgm:cxn modelId="{D9160E98-F72B-4A05-9D2E-040902FF8550}" srcId="{CD51C98C-934B-4442-B9BA-4B0C3DABDDBE}" destId="{D616BD91-B638-4897-ADA6-6B5D96F7CD93}" srcOrd="4" destOrd="0" parTransId="{244AF05A-2378-42BB-8DF2-8352E7E7E661}" sibTransId="{0A94C679-D3E0-4445-AE9D-431900259A69}"/>
    <dgm:cxn modelId="{1E7D179D-8037-4E0D-8662-9BCB8BDF5688}" type="presOf" srcId="{EDBEBAAF-0480-4D0C-928E-ED4309B63D61}" destId="{B38B1361-F332-443F-A1B6-30ECF91A5C85}" srcOrd="0" destOrd="8" presId="urn:microsoft.com/office/officeart/2005/8/layout/hList1"/>
    <dgm:cxn modelId="{264CCBA4-EF40-47A4-A3A8-2C9A93E092BB}" srcId="{3BD9A5A1-19FE-F149-BF78-10AFBB577CB7}" destId="{57057275-2113-4856-BF67-1D63DC4C016B}" srcOrd="5" destOrd="0" parTransId="{64A7E68D-ACC1-4429-A360-F000685C6C6C}" sibTransId="{32373D78-854A-43A6-ACE9-F4ABB2C8317E}"/>
    <dgm:cxn modelId="{C91DD2A7-BE4D-4E1B-85D5-C892A07B1F11}" srcId="{37951BA3-108B-4C24-BAA7-BCAF9DC03B86}" destId="{6FDE7539-600E-408E-9039-AA22B1D1F152}" srcOrd="4" destOrd="0" parTransId="{57EE8AD1-5CA2-4029-8AAF-4E1CE78D9AB9}" sibTransId="{F798E80E-D897-42A9-9BE2-ED7D1D22E635}"/>
    <dgm:cxn modelId="{115459AA-B26A-49E3-B6E6-8644E337141F}" srcId="{CD51C98C-934B-4442-B9BA-4B0C3DABDDBE}" destId="{7B524B9E-BC3B-4B53-A72A-FA371AA7FBB5}" srcOrd="10" destOrd="0" parTransId="{77AF14B7-8395-44F6-AA07-ABFDBA08F998}" sibTransId="{11EB176F-BDC3-44F0-883C-F87EDBF65860}"/>
    <dgm:cxn modelId="{8A50DEAD-CB19-9446-867A-7A501990D90A}" srcId="{088C84E5-33D5-2D44-85A0-DDD1AC2FDB4F}" destId="{53CC4C3B-44B5-014A-A453-6EA363D1CFE2}" srcOrd="0" destOrd="0" parTransId="{CDB513C7-CCB2-DE41-A63F-4DBA1BC68751}" sibTransId="{10D72740-78DD-694F-AAE2-16084B7CD354}"/>
    <dgm:cxn modelId="{7C5F8DAF-157D-4D37-BFEF-DB279F754147}" srcId="{37951BA3-108B-4C24-BAA7-BCAF9DC03B86}" destId="{EDBEBAAF-0480-4D0C-928E-ED4309B63D61}" srcOrd="8" destOrd="0" parTransId="{B9EF4951-D6E0-4E07-890C-D60415422B04}" sibTransId="{91A9DCC2-8596-489B-8F0A-7B9DB72B56FF}"/>
    <dgm:cxn modelId="{CF818FB0-8C69-4F9E-A326-53017608F7D4}" srcId="{3BD9A5A1-19FE-F149-BF78-10AFBB577CB7}" destId="{3FE52BD4-D47E-4FCC-AB4F-9007D2A4197B}" srcOrd="7" destOrd="0" parTransId="{A4B77BC6-C405-45CE-B3F2-3A27021D7B45}" sibTransId="{FD77CF0F-34A8-4439-B338-0BE287C7F579}"/>
    <dgm:cxn modelId="{18B23AB3-5F47-4B47-8A24-F6A326BCFBDF}" type="presOf" srcId="{7B524B9E-BC3B-4B53-A72A-FA371AA7FBB5}" destId="{73936739-F7CB-C645-9D49-EE17E4D7B726}" srcOrd="0" destOrd="10" presId="urn:microsoft.com/office/officeart/2005/8/layout/hList1"/>
    <dgm:cxn modelId="{6CEA50B3-3EAC-A14B-92FD-FB2480776D2E}" type="presOf" srcId="{121910BD-E581-4295-829C-786F91F6ABD8}" destId="{7263D27B-676C-3A4A-A646-41E895F64792}" srcOrd="0" destOrd="3" presId="urn:microsoft.com/office/officeart/2005/8/layout/hList1"/>
    <dgm:cxn modelId="{DA18F5B4-84E4-9B47-8571-7F18F24CE972}" type="presOf" srcId="{088C84E5-33D5-2D44-85A0-DDD1AC2FDB4F}" destId="{CAB5FB84-A21E-5643-9ED9-051D63A3DA94}" srcOrd="0" destOrd="0" presId="urn:microsoft.com/office/officeart/2005/8/layout/hList1"/>
    <dgm:cxn modelId="{9D7D67B5-9892-F142-9FF9-CC576344B07F}" srcId="{088C84E5-33D5-2D44-85A0-DDD1AC2FDB4F}" destId="{3BD9A5A1-19FE-F149-BF78-10AFBB577CB7}" srcOrd="3" destOrd="0" parTransId="{E54DF3AF-3C3E-DF42-9A5A-31471F6C89D6}" sibTransId="{4D24D648-0032-AB42-B899-77D28A27328A}"/>
    <dgm:cxn modelId="{24635FC1-98D3-BD4F-AB91-DA733E13A367}" type="presOf" srcId="{F32DF607-C146-459F-964F-7690A674E354}" destId="{7263D27B-676C-3A4A-A646-41E895F64792}" srcOrd="0" destOrd="2" presId="urn:microsoft.com/office/officeart/2005/8/layout/hList1"/>
    <dgm:cxn modelId="{7C771EC7-0F98-4929-A3EF-F8F5EB485C97}" type="presOf" srcId="{840D1A56-DCF4-47DC-BD85-77B05E2720BB}" destId="{B38B1361-F332-443F-A1B6-30ECF91A5C85}" srcOrd="0" destOrd="3" presId="urn:microsoft.com/office/officeart/2005/8/layout/hList1"/>
    <dgm:cxn modelId="{C3E267C7-C6DC-4F5D-BF9C-8B98495076E0}" type="presOf" srcId="{55B304CF-F6E3-4867-8DF4-21A0F57EC667}" destId="{B38B1361-F332-443F-A1B6-30ECF91A5C85}" srcOrd="0" destOrd="1" presId="urn:microsoft.com/office/officeart/2005/8/layout/hList1"/>
    <dgm:cxn modelId="{60EA35CD-BB1A-4B92-B60B-38983B06E14B}" srcId="{CD51C98C-934B-4442-B9BA-4B0C3DABDDBE}" destId="{7CC4C6BC-971F-421B-A3D0-84D1B3EEB23A}" srcOrd="1" destOrd="0" parTransId="{62E308DB-C50F-47C8-8928-949DF341BB53}" sibTransId="{6F1771CE-49A4-440E-A331-919CE0B5FEA9}"/>
    <dgm:cxn modelId="{43537FD6-24BB-4F11-A920-1BF37A54D441}" type="presOf" srcId="{37951BA3-108B-4C24-BAA7-BCAF9DC03B86}" destId="{5684BCA6-A6B2-4B74-A6E2-B401A5C807E2}" srcOrd="0" destOrd="0" presId="urn:microsoft.com/office/officeart/2005/8/layout/hList1"/>
    <dgm:cxn modelId="{68FD7ED7-F828-4C7E-8D19-ECB7D9C718DE}" srcId="{37951BA3-108B-4C24-BAA7-BCAF9DC03B86}" destId="{D9313FBB-89A6-457D-BB70-EF22FE4B8600}" srcOrd="5" destOrd="0" parTransId="{521F6B0C-4E1E-40E2-80B3-86D3BD1A665E}" sibTransId="{D3FD935E-5356-4199-B915-392E72D25009}"/>
    <dgm:cxn modelId="{F11A64DB-09C5-1647-AECF-6602D31FDB15}" type="presOf" srcId="{D616BD91-B638-4897-ADA6-6B5D96F7CD93}" destId="{73936739-F7CB-C645-9D49-EE17E4D7B726}" srcOrd="0" destOrd="4" presId="urn:microsoft.com/office/officeart/2005/8/layout/hList1"/>
    <dgm:cxn modelId="{E64460E7-F5DE-452D-8F18-E57A27630A30}" srcId="{CD51C98C-934B-4442-B9BA-4B0C3DABDDBE}" destId="{560093C4-0EC5-42D2-B531-6C53804D99D6}" srcOrd="3" destOrd="0" parTransId="{A13A531E-4265-4E23-94CB-B4E475E5885D}" sibTransId="{C781E538-BEA5-4840-8472-46DD20499E94}"/>
    <dgm:cxn modelId="{D5FC1DEB-F960-49E0-BF5E-787B5CDE7571}" srcId="{37951BA3-108B-4C24-BAA7-BCAF9DC03B86}" destId="{55B304CF-F6E3-4867-8DF4-21A0F57EC667}" srcOrd="1" destOrd="0" parTransId="{E63B7C96-C90D-4EB3-A2EF-4A005A15F46C}" sibTransId="{5C7591F9-66B2-4158-B653-7C0CEEEED62A}"/>
    <dgm:cxn modelId="{3E723BF4-01BC-5B41-89F7-B3C60C155CC6}" type="presOf" srcId="{49BAB538-2B42-2440-A336-414F34CAC2B3}" destId="{7263D27B-676C-3A4A-A646-41E895F64792}" srcOrd="0" destOrd="0" presId="urn:microsoft.com/office/officeart/2005/8/layout/hList1"/>
    <dgm:cxn modelId="{C322ACF6-CC87-4539-B632-0B4D083CDB3B}" srcId="{37951BA3-108B-4C24-BAA7-BCAF9DC03B86}" destId="{572CAE55-5CBA-42AF-8555-114872372A42}" srcOrd="7" destOrd="0" parTransId="{23BEC5AE-8BD8-4763-9EF7-A9C8EE9F42E3}" sibTransId="{6844D716-F0BF-4D66-AB31-061DF81160AC}"/>
    <dgm:cxn modelId="{2CB2B3F6-EF7F-463D-B022-CCC2A1A6FFE0}" srcId="{53CC4C3B-44B5-014A-A453-6EA363D1CFE2}" destId="{F32DF607-C146-459F-964F-7690A674E354}" srcOrd="2" destOrd="0" parTransId="{56483F57-9AA7-4CFB-AA47-3A72026E5B3E}" sibTransId="{7182F1E5-4C79-4C33-9E44-E21B9A79CE36}"/>
    <dgm:cxn modelId="{84F20EFB-C5FF-204C-861C-9FF68E7974A6}" type="presOf" srcId="{41F683E2-06C8-4C8B-9583-EC38C2A1A761}" destId="{7263D27B-676C-3A4A-A646-41E895F64792}" srcOrd="0" destOrd="1" presId="urn:microsoft.com/office/officeart/2005/8/layout/hList1"/>
    <dgm:cxn modelId="{3319E5FB-B1B0-B24A-90C5-E175231AE2DE}" type="presOf" srcId="{78C08B79-3C4F-4AAE-99C5-A8D53BC5DF8F}" destId="{81D62C1B-37EC-498B-81FA-6051FC72CAFA}" srcOrd="0" destOrd="1" presId="urn:microsoft.com/office/officeart/2005/8/layout/hList1"/>
    <dgm:cxn modelId="{1CFDF3FB-F629-DC4C-8E17-F95ECECB3999}" type="presOf" srcId="{911568E6-F5FE-482C-BC55-2946C37C13F0}" destId="{81D62C1B-37EC-498B-81FA-6051FC72CAFA}" srcOrd="0" destOrd="2" presId="urn:microsoft.com/office/officeart/2005/8/layout/hList1"/>
    <dgm:cxn modelId="{F0A396FC-EC12-4D45-910A-344EB2D100D9}" srcId="{53CC4C3B-44B5-014A-A453-6EA363D1CFE2}" destId="{49BAB538-2B42-2440-A336-414F34CAC2B3}" srcOrd="0" destOrd="0" parTransId="{F44D255C-9AE2-9D4C-BFA4-0D064D2FD47E}" sibTransId="{C598D523-B672-2A4D-B7C4-2D24CEE9E5A8}"/>
    <dgm:cxn modelId="{9C7F34FF-3103-B44F-BFE3-7AC6BCACF47F}" type="presOf" srcId="{3BD9A5A1-19FE-F149-BF78-10AFBB577CB7}" destId="{F6E158C1-623D-4C1A-9E9C-8CA299F781E6}" srcOrd="0" destOrd="0" presId="urn:microsoft.com/office/officeart/2005/8/layout/hList1"/>
    <dgm:cxn modelId="{396262B4-A155-2342-AB9C-1042EE0A29B6}" type="presParOf" srcId="{CAB5FB84-A21E-5643-9ED9-051D63A3DA94}" destId="{48DFFBBC-3584-A34C-BB1D-591F77C19CBA}" srcOrd="0" destOrd="0" presId="urn:microsoft.com/office/officeart/2005/8/layout/hList1"/>
    <dgm:cxn modelId="{9397BB10-ED8E-4043-AA12-4143FCECD64F}" type="presParOf" srcId="{48DFFBBC-3584-A34C-BB1D-591F77C19CBA}" destId="{326F38FF-A064-C645-9D0C-BC23C44AFE09}" srcOrd="0" destOrd="0" presId="urn:microsoft.com/office/officeart/2005/8/layout/hList1"/>
    <dgm:cxn modelId="{87CF34EB-BF10-7E4A-A7B0-F06C5FA13040}" type="presParOf" srcId="{48DFFBBC-3584-A34C-BB1D-591F77C19CBA}" destId="{7263D27B-676C-3A4A-A646-41E895F64792}" srcOrd="1" destOrd="0" presId="urn:microsoft.com/office/officeart/2005/8/layout/hList1"/>
    <dgm:cxn modelId="{CE18CE4F-E550-2F45-8E04-22D7B59A40B7}" type="presParOf" srcId="{CAB5FB84-A21E-5643-9ED9-051D63A3DA94}" destId="{05E74A7C-BA0D-7B45-81BE-693141F4AFD8}" srcOrd="1" destOrd="0" presId="urn:microsoft.com/office/officeart/2005/8/layout/hList1"/>
    <dgm:cxn modelId="{2349D1FB-071D-A74E-8C3E-DB922B65D92B}" type="presParOf" srcId="{CAB5FB84-A21E-5643-9ED9-051D63A3DA94}" destId="{BFBA0F6A-4A7C-864E-8E76-A2E43728E83A}" srcOrd="2" destOrd="0" presId="urn:microsoft.com/office/officeart/2005/8/layout/hList1"/>
    <dgm:cxn modelId="{89C6A90B-4411-1746-BC99-C8B65DC2C51A}" type="presParOf" srcId="{BFBA0F6A-4A7C-864E-8E76-A2E43728E83A}" destId="{62B030D4-D34F-C042-BCA1-0CBC9B6CC686}" srcOrd="0" destOrd="0" presId="urn:microsoft.com/office/officeart/2005/8/layout/hList1"/>
    <dgm:cxn modelId="{23894A83-3D90-F149-B369-B050EDF920FB}" type="presParOf" srcId="{BFBA0F6A-4A7C-864E-8E76-A2E43728E83A}" destId="{73936739-F7CB-C645-9D49-EE17E4D7B726}" srcOrd="1" destOrd="0" presId="urn:microsoft.com/office/officeart/2005/8/layout/hList1"/>
    <dgm:cxn modelId="{344957F2-64D6-6946-91B5-54D4E6C2AB0E}" type="presParOf" srcId="{CAB5FB84-A21E-5643-9ED9-051D63A3DA94}" destId="{7C6E3BC1-9585-7B49-BB73-245193825735}" srcOrd="3" destOrd="0" presId="urn:microsoft.com/office/officeart/2005/8/layout/hList1"/>
    <dgm:cxn modelId="{42886787-9771-4BA8-97C9-B4E1544177EE}" type="presParOf" srcId="{CAB5FB84-A21E-5643-9ED9-051D63A3DA94}" destId="{A99BDCD9-7FE5-486D-BFC1-47139465F90A}" srcOrd="4" destOrd="0" presId="urn:microsoft.com/office/officeart/2005/8/layout/hList1"/>
    <dgm:cxn modelId="{EC6782D1-E22B-4819-96B7-BC82391141F3}" type="presParOf" srcId="{A99BDCD9-7FE5-486D-BFC1-47139465F90A}" destId="{5684BCA6-A6B2-4B74-A6E2-B401A5C807E2}" srcOrd="0" destOrd="0" presId="urn:microsoft.com/office/officeart/2005/8/layout/hList1"/>
    <dgm:cxn modelId="{281D7D4E-0DEA-4E28-A57D-F1C96C295FCD}" type="presParOf" srcId="{A99BDCD9-7FE5-486D-BFC1-47139465F90A}" destId="{B38B1361-F332-443F-A1B6-30ECF91A5C85}" srcOrd="1" destOrd="0" presId="urn:microsoft.com/office/officeart/2005/8/layout/hList1"/>
    <dgm:cxn modelId="{EC874D19-DA75-4B1C-9C5C-B5515D8C0C70}" type="presParOf" srcId="{CAB5FB84-A21E-5643-9ED9-051D63A3DA94}" destId="{F98D3117-8719-4AEB-9813-0F04BADF2C9C}" srcOrd="5" destOrd="0" presId="urn:microsoft.com/office/officeart/2005/8/layout/hList1"/>
    <dgm:cxn modelId="{57F911F7-ECB5-CA47-8EFF-CFA47D3FB488}" type="presParOf" srcId="{CAB5FB84-A21E-5643-9ED9-051D63A3DA94}" destId="{EF23AD73-4D82-471F-9210-EB3E23727431}" srcOrd="6" destOrd="0" presId="urn:microsoft.com/office/officeart/2005/8/layout/hList1"/>
    <dgm:cxn modelId="{F5E176C5-C73B-D246-8FBF-AC7B530BC00C}" type="presParOf" srcId="{EF23AD73-4D82-471F-9210-EB3E23727431}" destId="{F6E158C1-623D-4C1A-9E9C-8CA299F781E6}" srcOrd="0" destOrd="0" presId="urn:microsoft.com/office/officeart/2005/8/layout/hList1"/>
    <dgm:cxn modelId="{856EE235-1130-314B-B78E-B75BF3984920}" type="presParOf" srcId="{EF23AD73-4D82-471F-9210-EB3E23727431}" destId="{81D62C1B-37EC-498B-81FA-6051FC72CAFA}" srcOrd="1" destOrd="0" presId="urn:microsoft.com/office/officeart/2005/8/layout/hList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7CC8AFB-C162-4CDE-9AF9-4BA928938B15}" type="doc">
      <dgm:prSet loTypeId="urn:microsoft.com/office/officeart/2005/8/layout/process1" loCatId="" qsTypeId="urn:microsoft.com/office/officeart/2005/8/quickstyle/simple4" qsCatId="simple" csTypeId="urn:microsoft.com/office/officeart/2005/8/colors/accent2_2" csCatId="accent2" phldr="1"/>
      <dgm:spPr/>
      <dgm:t>
        <a:bodyPr/>
        <a:lstStyle/>
        <a:p>
          <a:endParaRPr lang="en-US"/>
        </a:p>
      </dgm:t>
    </dgm:pt>
    <dgm:pt modelId="{8972CBE1-92C6-4407-A563-171D28F5815E}">
      <dgm:prSet phldrT="[Text]" custT="1"/>
      <dgm:spPr/>
      <dgm:t>
        <a:bodyPr/>
        <a:lstStyle/>
        <a:p>
          <a:r>
            <a:rPr lang="en-US" sz="1600" b="1" i="1" dirty="0"/>
            <a:t>TRL 1-3 Basic Concepts</a:t>
          </a:r>
          <a:endParaRPr lang="en-US" sz="1600" b="1" dirty="0"/>
        </a:p>
      </dgm:t>
    </dgm:pt>
    <dgm:pt modelId="{560F9B5A-22FF-4713-8B89-81F791917CD1}" type="parTrans" cxnId="{396B2C8E-76F7-4440-A349-AE42972D541F}">
      <dgm:prSet/>
      <dgm:spPr/>
      <dgm:t>
        <a:bodyPr/>
        <a:lstStyle/>
        <a:p>
          <a:endParaRPr lang="en-US" sz="3200"/>
        </a:p>
      </dgm:t>
    </dgm:pt>
    <dgm:pt modelId="{FB4E9E62-7DA7-43C6-B33D-7128F4545580}" type="sibTrans" cxnId="{396B2C8E-76F7-4440-A349-AE42972D541F}">
      <dgm:prSet/>
      <dgm:spPr/>
      <dgm:t>
        <a:bodyPr/>
        <a:lstStyle/>
        <a:p>
          <a:endParaRPr lang="en-US" sz="3200"/>
        </a:p>
      </dgm:t>
    </dgm:pt>
    <dgm:pt modelId="{84769591-03A9-4DF4-855F-B10318C2395B}">
      <dgm:prSet phldrT="[Text]" custT="1"/>
      <dgm:spPr/>
      <dgm:t>
        <a:bodyPr/>
        <a:lstStyle/>
        <a:p>
          <a:r>
            <a:rPr lang="en-US" sz="1600" b="1" i="1" dirty="0"/>
            <a:t>TRL 7-9 Operational</a:t>
          </a:r>
          <a:endParaRPr lang="en-US" sz="1600" b="1" dirty="0"/>
        </a:p>
      </dgm:t>
    </dgm:pt>
    <dgm:pt modelId="{1CA1DC6D-4AF6-4E87-A6DB-6E196638322F}" type="parTrans" cxnId="{2A26B7B8-39BF-49EE-AD91-ECC9DE1AFC63}">
      <dgm:prSet/>
      <dgm:spPr/>
      <dgm:t>
        <a:bodyPr/>
        <a:lstStyle/>
        <a:p>
          <a:endParaRPr lang="en-US" sz="3200"/>
        </a:p>
      </dgm:t>
    </dgm:pt>
    <dgm:pt modelId="{84300086-4AB2-4A54-80F9-7F34291C997D}" type="sibTrans" cxnId="{2A26B7B8-39BF-49EE-AD91-ECC9DE1AFC63}">
      <dgm:prSet/>
      <dgm:spPr/>
      <dgm:t>
        <a:bodyPr/>
        <a:lstStyle/>
        <a:p>
          <a:endParaRPr lang="en-US" sz="3200"/>
        </a:p>
      </dgm:t>
    </dgm:pt>
    <dgm:pt modelId="{44319E16-1B24-904D-B06F-77565AC83E0F}">
      <dgm:prSet phldrT="[Text]" custT="1"/>
      <dgm:spPr/>
      <dgm:t>
        <a:bodyPr/>
        <a:lstStyle/>
        <a:p>
          <a:r>
            <a:rPr lang="en-US" sz="1600" b="1" i="1" dirty="0"/>
            <a:t>TRL 4-6 Emerging</a:t>
          </a:r>
          <a:endParaRPr lang="en-US" sz="1600" b="1" dirty="0"/>
        </a:p>
      </dgm:t>
    </dgm:pt>
    <dgm:pt modelId="{0FA3F542-7432-9E43-907C-3B2A9E17FAC7}" type="parTrans" cxnId="{07362301-32EA-084F-9DEE-931C997C4026}">
      <dgm:prSet/>
      <dgm:spPr/>
      <dgm:t>
        <a:bodyPr/>
        <a:lstStyle/>
        <a:p>
          <a:endParaRPr lang="en-US"/>
        </a:p>
      </dgm:t>
    </dgm:pt>
    <dgm:pt modelId="{A1CFD0DE-4F9A-9041-ADAE-CBCE95836619}" type="sibTrans" cxnId="{07362301-32EA-084F-9DEE-931C997C4026}">
      <dgm:prSet/>
      <dgm:spPr/>
      <dgm:t>
        <a:bodyPr/>
        <a:lstStyle/>
        <a:p>
          <a:endParaRPr lang="en-US"/>
        </a:p>
      </dgm:t>
    </dgm:pt>
    <dgm:pt modelId="{64173F33-868B-934C-B4AC-87310C553C95}">
      <dgm:prSet phldrT="[Text]" custT="1"/>
      <dgm:spPr/>
      <dgm:t>
        <a:bodyPr/>
        <a:lstStyle/>
        <a:p>
          <a:r>
            <a:rPr lang="en-US" sz="1600" i="1" dirty="0"/>
            <a:t>Examples: carbon-nanotube computing, </a:t>
          </a:r>
          <a:r>
            <a:rPr lang="en-US" sz="1600" i="1" dirty="0" err="1"/>
            <a:t>memristor</a:t>
          </a:r>
          <a:r>
            <a:rPr lang="en-US" sz="1600" i="1" dirty="0"/>
            <a:t>-based neuromorphic computing, chip-level silicon photonics, universal quantum computing</a:t>
          </a:r>
          <a:endParaRPr lang="en-US" sz="1600" dirty="0"/>
        </a:p>
      </dgm:t>
    </dgm:pt>
    <dgm:pt modelId="{0F27E8DA-E62B-2A40-A405-30A6F349ED40}" type="parTrans" cxnId="{9F55910B-156E-E348-BA59-2C227A5159F6}">
      <dgm:prSet/>
      <dgm:spPr/>
      <dgm:t>
        <a:bodyPr/>
        <a:lstStyle/>
        <a:p>
          <a:endParaRPr lang="en-US"/>
        </a:p>
      </dgm:t>
    </dgm:pt>
    <dgm:pt modelId="{BF763E81-6DF2-284C-B1C0-95694B716517}" type="sibTrans" cxnId="{9F55910B-156E-E348-BA59-2C227A5159F6}">
      <dgm:prSet/>
      <dgm:spPr/>
      <dgm:t>
        <a:bodyPr/>
        <a:lstStyle/>
        <a:p>
          <a:endParaRPr lang="en-US"/>
        </a:p>
      </dgm:t>
    </dgm:pt>
    <dgm:pt modelId="{0E6E97CE-E13A-6244-9616-629D1D376931}">
      <dgm:prSet phldrT="[Text]" custT="1"/>
      <dgm:spPr/>
      <dgm:t>
        <a:bodyPr/>
        <a:lstStyle/>
        <a:p>
          <a:r>
            <a:rPr lang="en-US" sz="1600" i="1" dirty="0"/>
            <a:t>Examples: FPGAs in HPC, </a:t>
          </a:r>
          <a:r>
            <a:rPr lang="en-US" sz="1600" i="1" dirty="0" err="1"/>
            <a:t>TrueNorth</a:t>
          </a:r>
          <a:r>
            <a:rPr lang="en-US" sz="1600" i="1" dirty="0"/>
            <a:t>, </a:t>
          </a:r>
          <a:r>
            <a:rPr lang="en-US" sz="1600" i="1" dirty="0" err="1"/>
            <a:t>SpiNNaker</a:t>
          </a:r>
          <a:r>
            <a:rPr lang="en-US" sz="1600" i="1" dirty="0"/>
            <a:t>, D-Wave, Emu, many </a:t>
          </a:r>
          <a:r>
            <a:rPr lang="en-US" sz="1600" i="1" dirty="0" err="1"/>
            <a:t>SoC</a:t>
          </a:r>
          <a:r>
            <a:rPr lang="en-US" sz="1600" i="1" dirty="0"/>
            <a:t>-based systems, TPU, Gen-Z </a:t>
          </a:r>
          <a:r>
            <a:rPr lang="en-US" sz="1600" i="1" dirty="0" err="1"/>
            <a:t>NoCs</a:t>
          </a:r>
          <a:r>
            <a:rPr lang="en-US" sz="1600" i="1" dirty="0"/>
            <a:t>, near-memory computing</a:t>
          </a:r>
          <a:endParaRPr lang="en-US" sz="1600" dirty="0"/>
        </a:p>
      </dgm:t>
    </dgm:pt>
    <dgm:pt modelId="{CD094779-7E27-DF4F-989B-C65DF89796A6}" type="parTrans" cxnId="{923A3EAC-78C0-DB46-B888-F8EB76E22A99}">
      <dgm:prSet/>
      <dgm:spPr/>
      <dgm:t>
        <a:bodyPr/>
        <a:lstStyle/>
        <a:p>
          <a:endParaRPr lang="en-US"/>
        </a:p>
      </dgm:t>
    </dgm:pt>
    <dgm:pt modelId="{EB69CCD7-BD09-1742-B8B8-976D0F3A7A78}" type="sibTrans" cxnId="{923A3EAC-78C0-DB46-B888-F8EB76E22A99}">
      <dgm:prSet/>
      <dgm:spPr/>
      <dgm:t>
        <a:bodyPr/>
        <a:lstStyle/>
        <a:p>
          <a:endParaRPr lang="en-US"/>
        </a:p>
      </dgm:t>
    </dgm:pt>
    <dgm:pt modelId="{FC739568-2960-6D48-B336-E4AABBE2840C}">
      <dgm:prSet phldrT="[Text]" custT="1"/>
      <dgm:spPr/>
      <dgm:t>
        <a:bodyPr/>
        <a:lstStyle/>
        <a:p>
          <a:r>
            <a:rPr lang="en-US" sz="1600" i="1" dirty="0"/>
            <a:t>Examples: Titan, Cori, Mira, Summit, </a:t>
          </a:r>
          <a:r>
            <a:rPr lang="en-US" sz="1600" i="1" dirty="0" err="1"/>
            <a:t>BlueWaters</a:t>
          </a:r>
          <a:r>
            <a:rPr lang="en-US" sz="1600" i="1" dirty="0"/>
            <a:t>, </a:t>
          </a:r>
          <a:r>
            <a:rPr lang="en-US" sz="1600" i="1" dirty="0" err="1"/>
            <a:t>Keeneland</a:t>
          </a:r>
          <a:r>
            <a:rPr lang="en-US" sz="1600" i="1" dirty="0"/>
            <a:t>, Stampede, Tsubame2.5</a:t>
          </a:r>
          <a:endParaRPr lang="en-US" sz="1600" dirty="0"/>
        </a:p>
      </dgm:t>
    </dgm:pt>
    <dgm:pt modelId="{8FFD344E-E18C-C741-BB51-8FD83C70A7E2}" type="parTrans" cxnId="{BE8BE49D-FA9E-C94C-9FB4-DBBA530A83CB}">
      <dgm:prSet/>
      <dgm:spPr/>
      <dgm:t>
        <a:bodyPr/>
        <a:lstStyle/>
        <a:p>
          <a:endParaRPr lang="en-US"/>
        </a:p>
      </dgm:t>
    </dgm:pt>
    <dgm:pt modelId="{89A4E1C5-80E0-684D-B20B-4E1C01688F8F}" type="sibTrans" cxnId="{BE8BE49D-FA9E-C94C-9FB4-DBBA530A83CB}">
      <dgm:prSet/>
      <dgm:spPr/>
      <dgm:t>
        <a:bodyPr/>
        <a:lstStyle/>
        <a:p>
          <a:endParaRPr lang="en-US"/>
        </a:p>
      </dgm:t>
    </dgm:pt>
    <dgm:pt modelId="{8664A723-FC36-7047-AD9E-C6E32EED4998}" type="pres">
      <dgm:prSet presAssocID="{47CC8AFB-C162-4CDE-9AF9-4BA928938B15}" presName="Name0" presStyleCnt="0">
        <dgm:presLayoutVars>
          <dgm:dir/>
          <dgm:resizeHandles val="exact"/>
        </dgm:presLayoutVars>
      </dgm:prSet>
      <dgm:spPr/>
    </dgm:pt>
    <dgm:pt modelId="{990C1BB2-8A3A-9444-A068-3B49ED304156}" type="pres">
      <dgm:prSet presAssocID="{8972CBE1-92C6-4407-A563-171D28F5815E}" presName="node" presStyleLbl="node1" presStyleIdx="0" presStyleCnt="3" custLinFactNeighborX="-2177" custLinFactNeighborY="34764">
        <dgm:presLayoutVars>
          <dgm:bulletEnabled val="1"/>
        </dgm:presLayoutVars>
      </dgm:prSet>
      <dgm:spPr/>
    </dgm:pt>
    <dgm:pt modelId="{65CA5F3F-255C-EA40-BEBA-842CE83A38D5}" type="pres">
      <dgm:prSet presAssocID="{FB4E9E62-7DA7-43C6-B33D-7128F4545580}" presName="sibTrans" presStyleLbl="sibTrans2D1" presStyleIdx="0" presStyleCnt="2"/>
      <dgm:spPr/>
    </dgm:pt>
    <dgm:pt modelId="{FD88A951-958D-7C4A-BEBF-3AA818CA7F4C}" type="pres">
      <dgm:prSet presAssocID="{FB4E9E62-7DA7-43C6-B33D-7128F4545580}" presName="connectorText" presStyleLbl="sibTrans2D1" presStyleIdx="0" presStyleCnt="2"/>
      <dgm:spPr/>
    </dgm:pt>
    <dgm:pt modelId="{3E087442-5F56-FB44-9E8E-4F6852A954B7}" type="pres">
      <dgm:prSet presAssocID="{44319E16-1B24-904D-B06F-77565AC83E0F}" presName="node" presStyleLbl="node1" presStyleIdx="1" presStyleCnt="3" custLinFactNeighborX="-549" custLinFactNeighborY="-9430">
        <dgm:presLayoutVars>
          <dgm:bulletEnabled val="1"/>
        </dgm:presLayoutVars>
      </dgm:prSet>
      <dgm:spPr/>
    </dgm:pt>
    <dgm:pt modelId="{F15398D1-502F-4A44-A77E-E120DBC6E4B4}" type="pres">
      <dgm:prSet presAssocID="{A1CFD0DE-4F9A-9041-ADAE-CBCE95836619}" presName="sibTrans" presStyleLbl="sibTrans2D1" presStyleIdx="1" presStyleCnt="2"/>
      <dgm:spPr/>
    </dgm:pt>
    <dgm:pt modelId="{5D2BD3AD-CF6A-0543-83F8-203A80A0FF04}" type="pres">
      <dgm:prSet presAssocID="{A1CFD0DE-4F9A-9041-ADAE-CBCE95836619}" presName="connectorText" presStyleLbl="sibTrans2D1" presStyleIdx="1" presStyleCnt="2"/>
      <dgm:spPr/>
    </dgm:pt>
    <dgm:pt modelId="{3D6685FF-5D54-564D-AAD2-E903158ECBBA}" type="pres">
      <dgm:prSet presAssocID="{84769591-03A9-4DF4-855F-B10318C2395B}" presName="node" presStyleLbl="node1" presStyleIdx="2" presStyleCnt="3" custLinFactNeighborX="1782" custLinFactNeighborY="-32335">
        <dgm:presLayoutVars>
          <dgm:bulletEnabled val="1"/>
        </dgm:presLayoutVars>
      </dgm:prSet>
      <dgm:spPr/>
    </dgm:pt>
  </dgm:ptLst>
  <dgm:cxnLst>
    <dgm:cxn modelId="{07362301-32EA-084F-9DEE-931C997C4026}" srcId="{47CC8AFB-C162-4CDE-9AF9-4BA928938B15}" destId="{44319E16-1B24-904D-B06F-77565AC83E0F}" srcOrd="1" destOrd="0" parTransId="{0FA3F542-7432-9E43-907C-3B2A9E17FAC7}" sibTransId="{A1CFD0DE-4F9A-9041-ADAE-CBCE95836619}"/>
    <dgm:cxn modelId="{9F55910B-156E-E348-BA59-2C227A5159F6}" srcId="{8972CBE1-92C6-4407-A563-171D28F5815E}" destId="{64173F33-868B-934C-B4AC-87310C553C95}" srcOrd="0" destOrd="0" parTransId="{0F27E8DA-E62B-2A40-A405-30A6F349ED40}" sibTransId="{BF763E81-6DF2-284C-B1C0-95694B716517}"/>
    <dgm:cxn modelId="{359D9953-89FE-8B42-B773-AE7039F95EE0}" type="presOf" srcId="{FB4E9E62-7DA7-43C6-B33D-7128F4545580}" destId="{65CA5F3F-255C-EA40-BEBA-842CE83A38D5}" srcOrd="0" destOrd="0" presId="urn:microsoft.com/office/officeart/2005/8/layout/process1"/>
    <dgm:cxn modelId="{552CA557-6F4C-0B4F-B57E-B88A48737A90}" type="presOf" srcId="{FB4E9E62-7DA7-43C6-B33D-7128F4545580}" destId="{FD88A951-958D-7C4A-BEBF-3AA818CA7F4C}" srcOrd="1" destOrd="0" presId="urn:microsoft.com/office/officeart/2005/8/layout/process1"/>
    <dgm:cxn modelId="{396B2C8E-76F7-4440-A349-AE42972D541F}" srcId="{47CC8AFB-C162-4CDE-9AF9-4BA928938B15}" destId="{8972CBE1-92C6-4407-A563-171D28F5815E}" srcOrd="0" destOrd="0" parTransId="{560F9B5A-22FF-4713-8B89-81F791917CD1}" sibTransId="{FB4E9E62-7DA7-43C6-B33D-7128F4545580}"/>
    <dgm:cxn modelId="{BE8BE49D-FA9E-C94C-9FB4-DBBA530A83CB}" srcId="{84769591-03A9-4DF4-855F-B10318C2395B}" destId="{FC739568-2960-6D48-B336-E4AABBE2840C}" srcOrd="0" destOrd="0" parTransId="{8FFD344E-E18C-C741-BB51-8FD83C70A7E2}" sibTransId="{89A4E1C5-80E0-684D-B20B-4E1C01688F8F}"/>
    <dgm:cxn modelId="{91E811A9-8932-9043-860C-C3B6F2B7BB67}" type="presOf" srcId="{A1CFD0DE-4F9A-9041-ADAE-CBCE95836619}" destId="{5D2BD3AD-CF6A-0543-83F8-203A80A0FF04}" srcOrd="1" destOrd="0" presId="urn:microsoft.com/office/officeart/2005/8/layout/process1"/>
    <dgm:cxn modelId="{923A3EAC-78C0-DB46-B888-F8EB76E22A99}" srcId="{44319E16-1B24-904D-B06F-77565AC83E0F}" destId="{0E6E97CE-E13A-6244-9616-629D1D376931}" srcOrd="0" destOrd="0" parTransId="{CD094779-7E27-DF4F-989B-C65DF89796A6}" sibTransId="{EB69CCD7-BD09-1742-B8B8-976D0F3A7A78}"/>
    <dgm:cxn modelId="{2A26B7B8-39BF-49EE-AD91-ECC9DE1AFC63}" srcId="{47CC8AFB-C162-4CDE-9AF9-4BA928938B15}" destId="{84769591-03A9-4DF4-855F-B10318C2395B}" srcOrd="2" destOrd="0" parTransId="{1CA1DC6D-4AF6-4E87-A6DB-6E196638322F}" sibTransId="{84300086-4AB2-4A54-80F9-7F34291C997D}"/>
    <dgm:cxn modelId="{3891AECD-69E3-724C-A281-2C97A44F15C7}" type="presOf" srcId="{84769591-03A9-4DF4-855F-B10318C2395B}" destId="{3D6685FF-5D54-564D-AAD2-E903158ECBBA}" srcOrd="0" destOrd="0" presId="urn:microsoft.com/office/officeart/2005/8/layout/process1"/>
    <dgm:cxn modelId="{B5004ED8-69C7-3049-9E1A-1B394097F70D}" type="presOf" srcId="{FC739568-2960-6D48-B336-E4AABBE2840C}" destId="{3D6685FF-5D54-564D-AAD2-E903158ECBBA}" srcOrd="0" destOrd="1" presId="urn:microsoft.com/office/officeart/2005/8/layout/process1"/>
    <dgm:cxn modelId="{4419B5DE-4041-6B4A-A619-A64D75885321}" type="presOf" srcId="{44319E16-1B24-904D-B06F-77565AC83E0F}" destId="{3E087442-5F56-FB44-9E8E-4F6852A954B7}" srcOrd="0" destOrd="0" presId="urn:microsoft.com/office/officeart/2005/8/layout/process1"/>
    <dgm:cxn modelId="{315D3CDF-6EBF-6741-94BC-70D790BE82BF}" type="presOf" srcId="{47CC8AFB-C162-4CDE-9AF9-4BA928938B15}" destId="{8664A723-FC36-7047-AD9E-C6E32EED4998}" srcOrd="0" destOrd="0" presId="urn:microsoft.com/office/officeart/2005/8/layout/process1"/>
    <dgm:cxn modelId="{456408EA-4657-F648-9865-FAD0AA3E44F0}" type="presOf" srcId="{0E6E97CE-E13A-6244-9616-629D1D376931}" destId="{3E087442-5F56-FB44-9E8E-4F6852A954B7}" srcOrd="0" destOrd="1" presId="urn:microsoft.com/office/officeart/2005/8/layout/process1"/>
    <dgm:cxn modelId="{E4A77EF2-2E2B-5249-9C16-C1DF648CA41A}" type="presOf" srcId="{8972CBE1-92C6-4407-A563-171D28F5815E}" destId="{990C1BB2-8A3A-9444-A068-3B49ED304156}" srcOrd="0" destOrd="0" presId="urn:microsoft.com/office/officeart/2005/8/layout/process1"/>
    <dgm:cxn modelId="{A35F6AF4-048F-0B46-9DC3-9D5371C9A33F}" type="presOf" srcId="{A1CFD0DE-4F9A-9041-ADAE-CBCE95836619}" destId="{F15398D1-502F-4A44-A77E-E120DBC6E4B4}" srcOrd="0" destOrd="0" presId="urn:microsoft.com/office/officeart/2005/8/layout/process1"/>
    <dgm:cxn modelId="{65E85CFC-7F1F-0949-9881-7396407230DD}" type="presOf" srcId="{64173F33-868B-934C-B4AC-87310C553C95}" destId="{990C1BB2-8A3A-9444-A068-3B49ED304156}" srcOrd="0" destOrd="1" presId="urn:microsoft.com/office/officeart/2005/8/layout/process1"/>
    <dgm:cxn modelId="{4DFD068F-26CB-E647-AE50-B3AE7F26534A}" type="presParOf" srcId="{8664A723-FC36-7047-AD9E-C6E32EED4998}" destId="{990C1BB2-8A3A-9444-A068-3B49ED304156}" srcOrd="0" destOrd="0" presId="urn:microsoft.com/office/officeart/2005/8/layout/process1"/>
    <dgm:cxn modelId="{324CC2B7-618D-2044-AEB1-63CEC9E5B2F6}" type="presParOf" srcId="{8664A723-FC36-7047-AD9E-C6E32EED4998}" destId="{65CA5F3F-255C-EA40-BEBA-842CE83A38D5}" srcOrd="1" destOrd="0" presId="urn:microsoft.com/office/officeart/2005/8/layout/process1"/>
    <dgm:cxn modelId="{95C980D4-C723-5241-A1DC-DCD28AC0CF5C}" type="presParOf" srcId="{65CA5F3F-255C-EA40-BEBA-842CE83A38D5}" destId="{FD88A951-958D-7C4A-BEBF-3AA818CA7F4C}" srcOrd="0" destOrd="0" presId="urn:microsoft.com/office/officeart/2005/8/layout/process1"/>
    <dgm:cxn modelId="{D9BC0F62-055B-B44C-AAC1-356DFCB2F6E3}" type="presParOf" srcId="{8664A723-FC36-7047-AD9E-C6E32EED4998}" destId="{3E087442-5F56-FB44-9E8E-4F6852A954B7}" srcOrd="2" destOrd="0" presId="urn:microsoft.com/office/officeart/2005/8/layout/process1"/>
    <dgm:cxn modelId="{BBE94F67-0D56-4D40-A0C4-1A8D013ED7C3}" type="presParOf" srcId="{8664A723-FC36-7047-AD9E-C6E32EED4998}" destId="{F15398D1-502F-4A44-A77E-E120DBC6E4B4}" srcOrd="3" destOrd="0" presId="urn:microsoft.com/office/officeart/2005/8/layout/process1"/>
    <dgm:cxn modelId="{8C9C9677-2711-314B-9643-38C069885554}" type="presParOf" srcId="{F15398D1-502F-4A44-A77E-E120DBC6E4B4}" destId="{5D2BD3AD-CF6A-0543-83F8-203A80A0FF04}" srcOrd="0" destOrd="0" presId="urn:microsoft.com/office/officeart/2005/8/layout/process1"/>
    <dgm:cxn modelId="{F5728A57-8547-EF47-BF94-8521F7345A78}" type="presParOf" srcId="{8664A723-FC36-7047-AD9E-C6E32EED4998}" destId="{3D6685FF-5D54-564D-AAD2-E903158ECB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B69CAB-AB85-41F7-8770-54092F1559BE}" type="doc">
      <dgm:prSet loTypeId="urn:microsoft.com/office/officeart/2008/layout/PictureStrips" loCatId="list" qsTypeId="urn:microsoft.com/office/officeart/2005/8/quickstyle/simple1" qsCatId="simple" csTypeId="urn:microsoft.com/office/officeart/2005/8/colors/colorful2" csCatId="colorful" phldr="1"/>
      <dgm:spPr/>
      <dgm:t>
        <a:bodyPr/>
        <a:lstStyle/>
        <a:p>
          <a:endParaRPr lang="en-US"/>
        </a:p>
      </dgm:t>
    </dgm:pt>
    <dgm:pt modelId="{6949FD52-8B66-4649-9B34-9A645571CF05}">
      <dgm:prSet phldrT="[Text]"/>
      <dgm:spPr/>
      <dgm:t>
        <a:bodyPr/>
        <a:lstStyle/>
        <a:p>
          <a:r>
            <a:rPr lang="en-US" dirty="0"/>
            <a:t>Project and User management</a:t>
          </a:r>
        </a:p>
      </dgm:t>
    </dgm:pt>
    <dgm:pt modelId="{8DE17C88-9F25-4217-A06F-3EBE2C9F26FD}" type="parTrans" cxnId="{3BD03991-C82D-4BF5-A55D-A745038718F2}">
      <dgm:prSet/>
      <dgm:spPr/>
      <dgm:t>
        <a:bodyPr/>
        <a:lstStyle/>
        <a:p>
          <a:endParaRPr lang="en-US"/>
        </a:p>
      </dgm:t>
    </dgm:pt>
    <dgm:pt modelId="{CFC45368-D330-45B9-9CB1-E4C71C938CCF}" type="sibTrans" cxnId="{3BD03991-C82D-4BF5-A55D-A745038718F2}">
      <dgm:prSet/>
      <dgm:spPr/>
      <dgm:t>
        <a:bodyPr/>
        <a:lstStyle/>
        <a:p>
          <a:endParaRPr lang="en-US"/>
        </a:p>
      </dgm:t>
    </dgm:pt>
    <dgm:pt modelId="{6FCF3F20-E382-4ACD-B905-0213428C1C41}">
      <dgm:prSet phldrT="[Text]"/>
      <dgm:spPr/>
      <dgm:t>
        <a:bodyPr/>
        <a:lstStyle/>
        <a:p>
          <a:r>
            <a:rPr lang="en-US" dirty="0"/>
            <a:t>Workshops</a:t>
          </a:r>
        </a:p>
      </dgm:t>
    </dgm:pt>
    <dgm:pt modelId="{680A97AC-E74B-488B-A9EA-64047F500F62}" type="parTrans" cxnId="{3F92359F-2BB3-4FE7-8C63-A46D5D949E43}">
      <dgm:prSet/>
      <dgm:spPr/>
      <dgm:t>
        <a:bodyPr/>
        <a:lstStyle/>
        <a:p>
          <a:endParaRPr lang="en-US"/>
        </a:p>
      </dgm:t>
    </dgm:pt>
    <dgm:pt modelId="{EE8CFCFE-1B39-4BC1-962F-0829CCD33FA7}" type="sibTrans" cxnId="{3F92359F-2BB3-4FE7-8C63-A46D5D949E43}">
      <dgm:prSet/>
      <dgm:spPr/>
      <dgm:t>
        <a:bodyPr/>
        <a:lstStyle/>
        <a:p>
          <a:endParaRPr lang="en-US"/>
        </a:p>
      </dgm:t>
    </dgm:pt>
    <dgm:pt modelId="{6ECB2AA7-EF44-4893-B366-D5FFF8843B83}">
      <dgm:prSet phldrT="[Text]"/>
      <dgm:spPr/>
      <dgm:t>
        <a:bodyPr/>
        <a:lstStyle/>
        <a:p>
          <a:r>
            <a:rPr lang="en-US" dirty="0"/>
            <a:t>Shared Login and Gateway Nodes</a:t>
          </a:r>
        </a:p>
      </dgm:t>
    </dgm:pt>
    <dgm:pt modelId="{E0A09A17-C85E-438F-877D-F9BD77742B42}" type="parTrans" cxnId="{5BBD678C-9A26-4785-9A1D-1DB36B9F6B3A}">
      <dgm:prSet/>
      <dgm:spPr/>
      <dgm:t>
        <a:bodyPr/>
        <a:lstStyle/>
        <a:p>
          <a:endParaRPr lang="en-US"/>
        </a:p>
      </dgm:t>
    </dgm:pt>
    <dgm:pt modelId="{85DC91A3-334A-4AE0-8178-11E58AF13FF1}" type="sibTrans" cxnId="{5BBD678C-9A26-4785-9A1D-1DB36B9F6B3A}">
      <dgm:prSet/>
      <dgm:spPr/>
      <dgm:t>
        <a:bodyPr/>
        <a:lstStyle/>
        <a:p>
          <a:endParaRPr lang="en-US"/>
        </a:p>
      </dgm:t>
    </dgm:pt>
    <dgm:pt modelId="{87171DEF-1461-4226-AF64-FD9467EE58D4}">
      <dgm:prSet phldrT="[Text]"/>
      <dgm:spPr/>
      <dgm:t>
        <a:bodyPr/>
        <a:lstStyle/>
        <a:p>
          <a:r>
            <a:rPr lang="en-US" dirty="0"/>
            <a:t>Online discussions forums and issues</a:t>
          </a:r>
        </a:p>
      </dgm:t>
    </dgm:pt>
    <dgm:pt modelId="{8E4D403A-1A91-42A9-9B10-D80DA82C726E}" type="parTrans" cxnId="{7D9E8E55-0711-4782-AAF1-41C26397F5E7}">
      <dgm:prSet/>
      <dgm:spPr/>
      <dgm:t>
        <a:bodyPr/>
        <a:lstStyle/>
        <a:p>
          <a:endParaRPr lang="en-US"/>
        </a:p>
      </dgm:t>
    </dgm:pt>
    <dgm:pt modelId="{579C8EC6-51F6-47F9-B961-4EAE00910FB5}" type="sibTrans" cxnId="{7D9E8E55-0711-4782-AAF1-41C26397F5E7}">
      <dgm:prSet/>
      <dgm:spPr/>
      <dgm:t>
        <a:bodyPr/>
        <a:lstStyle/>
        <a:p>
          <a:endParaRPr lang="en-US"/>
        </a:p>
      </dgm:t>
    </dgm:pt>
    <dgm:pt modelId="{216491B3-E1BC-4CAD-B20E-5881E143B849}">
      <dgm:prSet phldrT="[Text]"/>
      <dgm:spPr/>
      <dgm:t>
        <a:bodyPr/>
        <a:lstStyle/>
        <a:p>
          <a:r>
            <a:rPr lang="en-US" dirty="0"/>
            <a:t>News</a:t>
          </a:r>
        </a:p>
      </dgm:t>
    </dgm:pt>
    <dgm:pt modelId="{B9188A9E-DAE3-445D-8EB6-D54AF6D8D175}" type="parTrans" cxnId="{861799D6-82E7-4BA6-BC4B-8164CF671206}">
      <dgm:prSet/>
      <dgm:spPr/>
      <dgm:t>
        <a:bodyPr/>
        <a:lstStyle/>
        <a:p>
          <a:endParaRPr lang="en-US"/>
        </a:p>
      </dgm:t>
    </dgm:pt>
    <dgm:pt modelId="{74435DE4-9164-4FFA-9431-83F4EAD8DD6E}" type="sibTrans" cxnId="{861799D6-82E7-4BA6-BC4B-8164CF671206}">
      <dgm:prSet/>
      <dgm:spPr/>
      <dgm:t>
        <a:bodyPr/>
        <a:lstStyle/>
        <a:p>
          <a:endParaRPr lang="en-US"/>
        </a:p>
      </dgm:t>
    </dgm:pt>
    <dgm:pt modelId="{7EB0E55E-70C2-43E0-8E7D-46DD22E900DC}">
      <dgm:prSet phldrT="[Text]"/>
      <dgm:spPr/>
      <dgm:t>
        <a:bodyPr/>
        <a:lstStyle/>
        <a:p>
          <a:r>
            <a:rPr lang="en-US" dirty="0"/>
            <a:t>Authentication and Authorization</a:t>
          </a:r>
        </a:p>
      </dgm:t>
    </dgm:pt>
    <dgm:pt modelId="{0665A82D-E85B-4297-B10E-E3892B124DDC}" type="parTrans" cxnId="{CDDDD12A-C05E-42C7-AFF7-237AA0E689F6}">
      <dgm:prSet/>
      <dgm:spPr/>
      <dgm:t>
        <a:bodyPr/>
        <a:lstStyle/>
        <a:p>
          <a:endParaRPr lang="en-US"/>
        </a:p>
      </dgm:t>
    </dgm:pt>
    <dgm:pt modelId="{F55E5E12-E4E2-434F-ADA3-C38872698DAE}" type="sibTrans" cxnId="{CDDDD12A-C05E-42C7-AFF7-237AA0E689F6}">
      <dgm:prSet/>
      <dgm:spPr/>
      <dgm:t>
        <a:bodyPr/>
        <a:lstStyle/>
        <a:p>
          <a:endParaRPr lang="en-US"/>
        </a:p>
      </dgm:t>
    </dgm:pt>
    <dgm:pt modelId="{E8D6ABB3-5592-4F7A-85A7-F1E811C6054A}">
      <dgm:prSet phldrT="[Text]"/>
      <dgm:spPr/>
      <dgm:t>
        <a:bodyPr/>
        <a:lstStyle/>
        <a:p>
          <a:r>
            <a:rPr lang="en-US" dirty="0"/>
            <a:t>Shared Filesystems and Databases</a:t>
          </a:r>
        </a:p>
      </dgm:t>
    </dgm:pt>
    <dgm:pt modelId="{D65DAE42-F3A7-4C45-9B30-D406D99B2688}" type="parTrans" cxnId="{B64DAF7E-671F-463D-9E79-ADF62C97C0E4}">
      <dgm:prSet/>
      <dgm:spPr/>
      <dgm:t>
        <a:bodyPr/>
        <a:lstStyle/>
        <a:p>
          <a:endParaRPr lang="en-US"/>
        </a:p>
      </dgm:t>
    </dgm:pt>
    <dgm:pt modelId="{DA07C1BF-060B-4944-AA4A-8B935984B270}" type="sibTrans" cxnId="{B64DAF7E-671F-463D-9E79-ADF62C97C0E4}">
      <dgm:prSet/>
      <dgm:spPr/>
      <dgm:t>
        <a:bodyPr/>
        <a:lstStyle/>
        <a:p>
          <a:endParaRPr lang="en-US"/>
        </a:p>
      </dgm:t>
    </dgm:pt>
    <dgm:pt modelId="{FFA89966-6650-4D92-8B3E-2770C1457CCB}">
      <dgm:prSet phldrT="[Text]"/>
      <dgm:spPr/>
      <dgm:t>
        <a:bodyPr/>
        <a:lstStyle/>
        <a:p>
          <a:r>
            <a:rPr lang="en-US" dirty="0"/>
            <a:t>Monitoring and control systems</a:t>
          </a:r>
        </a:p>
      </dgm:t>
    </dgm:pt>
    <dgm:pt modelId="{D8F8DEB2-15A8-4341-809F-DC62C4548E4D}" type="parTrans" cxnId="{01127D06-8147-4945-BB0F-2A7A5197151E}">
      <dgm:prSet/>
      <dgm:spPr/>
      <dgm:t>
        <a:bodyPr/>
        <a:lstStyle/>
        <a:p>
          <a:endParaRPr lang="en-US"/>
        </a:p>
      </dgm:t>
    </dgm:pt>
    <dgm:pt modelId="{725BDA8E-75D4-44F1-9902-9F1D63DAF8A6}" type="sibTrans" cxnId="{01127D06-8147-4945-BB0F-2A7A5197151E}">
      <dgm:prSet/>
      <dgm:spPr/>
      <dgm:t>
        <a:bodyPr/>
        <a:lstStyle/>
        <a:p>
          <a:endParaRPr lang="en-US"/>
        </a:p>
      </dgm:t>
    </dgm:pt>
    <dgm:pt modelId="{A9BCD466-8EA0-4EE6-B884-8255EC6FD861}">
      <dgm:prSet phldrT="[Text]"/>
      <dgm:spPr/>
      <dgm:t>
        <a:bodyPr/>
        <a:lstStyle/>
        <a:p>
          <a:r>
            <a:rPr lang="en-US" dirty="0"/>
            <a:t>Source Code and Data sets</a:t>
          </a:r>
        </a:p>
      </dgm:t>
    </dgm:pt>
    <dgm:pt modelId="{9B0FBC8E-1DA8-47B2-A97E-3B6A58117D2F}" type="parTrans" cxnId="{4CEB5557-BB57-4E19-BCAF-6943CD090EE5}">
      <dgm:prSet/>
      <dgm:spPr/>
      <dgm:t>
        <a:bodyPr/>
        <a:lstStyle/>
        <a:p>
          <a:endParaRPr lang="en-US"/>
        </a:p>
      </dgm:t>
    </dgm:pt>
    <dgm:pt modelId="{F5AA1D98-FF39-4F69-9B52-3AFD98886F5D}" type="sibTrans" cxnId="{4CEB5557-BB57-4E19-BCAF-6943CD090EE5}">
      <dgm:prSet/>
      <dgm:spPr/>
      <dgm:t>
        <a:bodyPr/>
        <a:lstStyle/>
        <a:p>
          <a:endParaRPr lang="en-US"/>
        </a:p>
      </dgm:t>
    </dgm:pt>
    <dgm:pt modelId="{60AD78B8-8264-4A6B-99AA-24FD8FC36BB4}">
      <dgm:prSet phldrT="[Text]"/>
      <dgm:spPr/>
      <dgm:t>
        <a:bodyPr/>
        <a:lstStyle/>
        <a:p>
          <a:r>
            <a:rPr lang="en-US" dirty="0"/>
            <a:t>Accounts</a:t>
          </a:r>
        </a:p>
      </dgm:t>
    </dgm:pt>
    <dgm:pt modelId="{843E4073-5CCF-4B69-B0CA-B3F8A4C54B00}" type="parTrans" cxnId="{132EB6CD-FD64-4980-9A4C-2C31B8B35041}">
      <dgm:prSet/>
      <dgm:spPr/>
      <dgm:t>
        <a:bodyPr/>
        <a:lstStyle/>
        <a:p>
          <a:endParaRPr lang="en-US"/>
        </a:p>
      </dgm:t>
    </dgm:pt>
    <dgm:pt modelId="{0E0C5A2B-28E5-4481-9EB7-BFE91B09C43F}" type="sibTrans" cxnId="{132EB6CD-FD64-4980-9A4C-2C31B8B35041}">
      <dgm:prSet/>
      <dgm:spPr/>
      <dgm:t>
        <a:bodyPr/>
        <a:lstStyle/>
        <a:p>
          <a:endParaRPr lang="en-US"/>
        </a:p>
      </dgm:t>
    </dgm:pt>
    <dgm:pt modelId="{25DE97A4-F0B9-41A5-8323-E7FB23B99741}">
      <dgm:prSet phldrT="[Text]"/>
      <dgm:spPr/>
      <dgm:t>
        <a:bodyPr/>
        <a:lstStyle/>
        <a:p>
          <a:r>
            <a:rPr lang="en-US" dirty="0"/>
            <a:t>Projects and Proposals</a:t>
          </a:r>
        </a:p>
      </dgm:t>
    </dgm:pt>
    <dgm:pt modelId="{C76BE730-07AB-4F44-BF4C-7689B6C70006}" type="parTrans" cxnId="{CDEF8C58-8318-490A-B9FD-ED462192227F}">
      <dgm:prSet/>
      <dgm:spPr/>
      <dgm:t>
        <a:bodyPr/>
        <a:lstStyle/>
        <a:p>
          <a:endParaRPr lang="en-US"/>
        </a:p>
      </dgm:t>
    </dgm:pt>
    <dgm:pt modelId="{A4800D1E-0F89-43F8-8A62-F3F0FDB53329}" type="sibTrans" cxnId="{CDEF8C58-8318-490A-B9FD-ED462192227F}">
      <dgm:prSet/>
      <dgm:spPr/>
      <dgm:t>
        <a:bodyPr/>
        <a:lstStyle/>
        <a:p>
          <a:endParaRPr lang="en-US"/>
        </a:p>
      </dgm:t>
    </dgm:pt>
    <dgm:pt modelId="{CCB6ED19-3067-4CDF-86F2-B44B48F58800}">
      <dgm:prSet phldrT="[Text]"/>
      <dgm:spPr/>
      <dgm:t>
        <a:bodyPr/>
        <a:lstStyle/>
        <a:p>
          <a:r>
            <a:rPr lang="en-US" dirty="0"/>
            <a:t>Help</a:t>
          </a:r>
        </a:p>
      </dgm:t>
    </dgm:pt>
    <dgm:pt modelId="{92081270-5DF2-45EE-BF75-793AE5BFD73F}" type="parTrans" cxnId="{CC4A5ED0-75A9-494E-B217-33509ECA1A9C}">
      <dgm:prSet/>
      <dgm:spPr/>
      <dgm:t>
        <a:bodyPr/>
        <a:lstStyle/>
        <a:p>
          <a:endParaRPr lang="en-US"/>
        </a:p>
      </dgm:t>
    </dgm:pt>
    <dgm:pt modelId="{685C3742-3CE1-4605-B339-E306A27F5DBB}" type="sibTrans" cxnId="{CC4A5ED0-75A9-494E-B217-33509ECA1A9C}">
      <dgm:prSet/>
      <dgm:spPr/>
      <dgm:t>
        <a:bodyPr/>
        <a:lstStyle/>
        <a:p>
          <a:endParaRPr lang="en-US"/>
        </a:p>
      </dgm:t>
    </dgm:pt>
    <dgm:pt modelId="{AF2DF111-4110-4CB2-B684-75383396F241}">
      <dgm:prSet phldrT="[Text]"/>
      <dgm:spPr/>
      <dgm:t>
        <a:bodyPr/>
        <a:lstStyle/>
        <a:p>
          <a:r>
            <a:rPr lang="en-US" dirty="0"/>
            <a:t>Community</a:t>
          </a:r>
        </a:p>
      </dgm:t>
    </dgm:pt>
    <dgm:pt modelId="{5960461A-F6F2-41B5-86B3-DBAE9A8E8D5A}" type="parTrans" cxnId="{32530734-EA9C-4FB1-8602-B59865316439}">
      <dgm:prSet/>
      <dgm:spPr/>
      <dgm:t>
        <a:bodyPr/>
        <a:lstStyle/>
        <a:p>
          <a:endParaRPr lang="en-US"/>
        </a:p>
      </dgm:t>
    </dgm:pt>
    <dgm:pt modelId="{B18E3C8A-38BF-465F-AA6F-F8BCF6165ABD}" type="sibTrans" cxnId="{32530734-EA9C-4FB1-8602-B59865316439}">
      <dgm:prSet/>
      <dgm:spPr/>
      <dgm:t>
        <a:bodyPr/>
        <a:lstStyle/>
        <a:p>
          <a:endParaRPr lang="en-US"/>
        </a:p>
      </dgm:t>
    </dgm:pt>
    <dgm:pt modelId="{85AE61EA-7371-4904-AEB5-F2D84578DF19}">
      <dgm:prSet/>
      <dgm:spPr/>
      <dgm:t>
        <a:bodyPr/>
        <a:lstStyle/>
        <a:p>
          <a:r>
            <a:rPr lang="en-US" dirty="0"/>
            <a:t>Gateway nodes</a:t>
          </a:r>
        </a:p>
      </dgm:t>
    </dgm:pt>
    <dgm:pt modelId="{F63FDDA9-02F1-4989-8F11-FF15AAFB5516}" type="parTrans" cxnId="{2F6F5EDF-C8F1-4719-B1A2-4716699A0D93}">
      <dgm:prSet/>
      <dgm:spPr/>
      <dgm:t>
        <a:bodyPr/>
        <a:lstStyle/>
        <a:p>
          <a:endParaRPr lang="en-US"/>
        </a:p>
      </dgm:t>
    </dgm:pt>
    <dgm:pt modelId="{EB672D59-1C01-4F4C-BB1B-4755BADC09F9}" type="sibTrans" cxnId="{2F6F5EDF-C8F1-4719-B1A2-4716699A0D93}">
      <dgm:prSet/>
      <dgm:spPr/>
      <dgm:t>
        <a:bodyPr/>
        <a:lstStyle/>
        <a:p>
          <a:endParaRPr lang="en-US"/>
        </a:p>
      </dgm:t>
    </dgm:pt>
    <dgm:pt modelId="{98DB5696-3314-4A0A-B512-2BC76827A4DC}">
      <dgm:prSet/>
      <dgm:spPr/>
      <dgm:t>
        <a:bodyPr/>
        <a:lstStyle/>
        <a:p>
          <a:r>
            <a:rPr lang="en-US" dirty="0"/>
            <a:t>Consistent and secure access to private network compartments</a:t>
          </a:r>
        </a:p>
      </dgm:t>
    </dgm:pt>
    <dgm:pt modelId="{51670451-6E36-4C4B-8037-89F2E66E87D8}" type="parTrans" cxnId="{839C62CC-04FE-4DAF-9A1A-6431363218DD}">
      <dgm:prSet/>
      <dgm:spPr/>
      <dgm:t>
        <a:bodyPr/>
        <a:lstStyle/>
        <a:p>
          <a:endParaRPr lang="en-US"/>
        </a:p>
      </dgm:t>
    </dgm:pt>
    <dgm:pt modelId="{3054EA23-0776-455A-9930-783EA32AB186}" type="sibTrans" cxnId="{839C62CC-04FE-4DAF-9A1A-6431363218DD}">
      <dgm:prSet/>
      <dgm:spPr/>
      <dgm:t>
        <a:bodyPr/>
        <a:lstStyle/>
        <a:p>
          <a:endParaRPr lang="en-US"/>
        </a:p>
      </dgm:t>
    </dgm:pt>
    <dgm:pt modelId="{615C5E1F-3B77-4C81-99C1-BBD9D97DA797}">
      <dgm:prSet phldrT="[Text]"/>
      <dgm:spPr/>
      <dgm:t>
        <a:bodyPr/>
        <a:lstStyle/>
        <a:p>
          <a:r>
            <a:rPr lang="en-US" dirty="0"/>
            <a:t>Secure operations</a:t>
          </a:r>
        </a:p>
      </dgm:t>
    </dgm:pt>
    <dgm:pt modelId="{8DB4E0E5-77A9-42A8-B2EA-6CA196A161F6}" type="parTrans" cxnId="{087CEE41-1012-4AE7-A6D0-A2841452EFDF}">
      <dgm:prSet/>
      <dgm:spPr/>
      <dgm:t>
        <a:bodyPr/>
        <a:lstStyle/>
        <a:p>
          <a:endParaRPr lang="en-US"/>
        </a:p>
      </dgm:t>
    </dgm:pt>
    <dgm:pt modelId="{2E0965C3-1D3C-4158-AD52-93C41E566BC8}" type="sibTrans" cxnId="{087CEE41-1012-4AE7-A6D0-A2841452EFDF}">
      <dgm:prSet/>
      <dgm:spPr/>
      <dgm:t>
        <a:bodyPr/>
        <a:lstStyle/>
        <a:p>
          <a:endParaRPr lang="en-US"/>
        </a:p>
      </dgm:t>
    </dgm:pt>
    <dgm:pt modelId="{D4E27EBD-1C24-4A4D-948E-CFEC816F0FAB}">
      <dgm:prSet phldrT="[Text]"/>
      <dgm:spPr/>
      <dgm:t>
        <a:bodyPr/>
        <a:lstStyle/>
        <a:p>
          <a:r>
            <a:rPr lang="en-US" dirty="0"/>
            <a:t>Partition access to specific compartments</a:t>
          </a:r>
        </a:p>
      </dgm:t>
    </dgm:pt>
    <dgm:pt modelId="{258DE8FC-50A0-4729-8C70-4ED35B9A44FB}" type="parTrans" cxnId="{BA8E23BD-4CFB-4DEC-B977-2C72CF1D3B5B}">
      <dgm:prSet/>
      <dgm:spPr/>
      <dgm:t>
        <a:bodyPr/>
        <a:lstStyle/>
        <a:p>
          <a:endParaRPr lang="en-US"/>
        </a:p>
      </dgm:t>
    </dgm:pt>
    <dgm:pt modelId="{7701A2AA-23ED-4079-9FF7-DF2B3FB80D12}" type="sibTrans" cxnId="{BA8E23BD-4CFB-4DEC-B977-2C72CF1D3B5B}">
      <dgm:prSet/>
      <dgm:spPr/>
      <dgm:t>
        <a:bodyPr/>
        <a:lstStyle/>
        <a:p>
          <a:endParaRPr lang="en-US"/>
        </a:p>
      </dgm:t>
    </dgm:pt>
    <dgm:pt modelId="{7CB3CC0F-90BA-4C18-9C8D-7A5E038FDBFB}">
      <dgm:prSet phldrT="[Text]"/>
      <dgm:spPr/>
      <dgm:t>
        <a:bodyPr/>
        <a:lstStyle/>
        <a:p>
          <a:r>
            <a:rPr lang="en-US" dirty="0"/>
            <a:t>System and account lifecycles</a:t>
          </a:r>
        </a:p>
      </dgm:t>
    </dgm:pt>
    <dgm:pt modelId="{AFECA97D-904B-4C91-B4E5-6B1CE7EC2826}" type="parTrans" cxnId="{E085F4EB-D965-48A5-B8EA-3E0669CC205D}">
      <dgm:prSet/>
      <dgm:spPr/>
      <dgm:t>
        <a:bodyPr/>
        <a:lstStyle/>
        <a:p>
          <a:endParaRPr lang="en-US"/>
        </a:p>
      </dgm:t>
    </dgm:pt>
    <dgm:pt modelId="{407E6DFB-CDD8-4A5C-B15C-53609DC5C5C5}" type="sibTrans" cxnId="{E085F4EB-D965-48A5-B8EA-3E0669CC205D}">
      <dgm:prSet/>
      <dgm:spPr/>
      <dgm:t>
        <a:bodyPr/>
        <a:lstStyle/>
        <a:p>
          <a:endParaRPr lang="en-US"/>
        </a:p>
      </dgm:t>
    </dgm:pt>
    <dgm:pt modelId="{A124E7D1-4F9E-418C-AA7D-4912B64B09AB}">
      <dgm:prSet/>
      <dgm:spPr/>
      <dgm:t>
        <a:bodyPr/>
        <a:lstStyle/>
        <a:p>
          <a:r>
            <a:rPr lang="en-US" dirty="0"/>
            <a:t>Data transfer nodes</a:t>
          </a:r>
        </a:p>
      </dgm:t>
    </dgm:pt>
    <dgm:pt modelId="{23E9D505-D4F4-498D-8228-AEF4B0C04210}" type="parTrans" cxnId="{2245D66D-0D60-431A-9798-33D53B98C4B2}">
      <dgm:prSet/>
      <dgm:spPr/>
      <dgm:t>
        <a:bodyPr/>
        <a:lstStyle/>
        <a:p>
          <a:endParaRPr lang="en-US"/>
        </a:p>
      </dgm:t>
    </dgm:pt>
    <dgm:pt modelId="{A5D2012E-C499-4D1A-A696-6655207DEC24}" type="sibTrans" cxnId="{2245D66D-0D60-431A-9798-33D53B98C4B2}">
      <dgm:prSet/>
      <dgm:spPr/>
      <dgm:t>
        <a:bodyPr/>
        <a:lstStyle/>
        <a:p>
          <a:endParaRPr lang="en-US"/>
        </a:p>
      </dgm:t>
    </dgm:pt>
    <dgm:pt modelId="{C553F66F-FFFC-43C0-8C3B-EB5E4DE1D225}">
      <dgm:prSet phldrT="[Text]"/>
      <dgm:spPr/>
      <dgm:t>
        <a:bodyPr/>
        <a:lstStyle/>
        <a:p>
          <a:r>
            <a:rPr lang="en-US" dirty="0"/>
            <a:t>Web</a:t>
          </a:r>
        </a:p>
      </dgm:t>
    </dgm:pt>
    <dgm:pt modelId="{BE7221BC-D280-4E05-9C6F-F2892A5EF5C0}" type="parTrans" cxnId="{6D8A4939-4E24-49E0-9DD3-0A9F317DBC30}">
      <dgm:prSet/>
      <dgm:spPr/>
      <dgm:t>
        <a:bodyPr/>
        <a:lstStyle/>
        <a:p>
          <a:endParaRPr lang="en-US"/>
        </a:p>
      </dgm:t>
    </dgm:pt>
    <dgm:pt modelId="{77250EAD-CBD7-4D7E-A896-B3DB1A1C42F0}" type="sibTrans" cxnId="{6D8A4939-4E24-49E0-9DD3-0A9F317DBC30}">
      <dgm:prSet/>
      <dgm:spPr/>
      <dgm:t>
        <a:bodyPr/>
        <a:lstStyle/>
        <a:p>
          <a:endParaRPr lang="en-US"/>
        </a:p>
      </dgm:t>
    </dgm:pt>
    <dgm:pt modelId="{31C72486-CD9D-49F8-9399-9BE56A6B7F0D}">
      <dgm:prSet phldrT="[Text]"/>
      <dgm:spPr/>
      <dgm:t>
        <a:bodyPr/>
        <a:lstStyle/>
        <a:p>
          <a:r>
            <a:rPr lang="en-US" dirty="0"/>
            <a:t>Source Code repos</a:t>
          </a:r>
        </a:p>
      </dgm:t>
    </dgm:pt>
    <dgm:pt modelId="{B6730AC7-E2B3-4E3A-B818-5FEA137F719A}" type="parTrans" cxnId="{C72DB796-3CFC-476E-B916-D1464E9CE0D8}">
      <dgm:prSet/>
      <dgm:spPr/>
      <dgm:t>
        <a:bodyPr/>
        <a:lstStyle/>
        <a:p>
          <a:endParaRPr lang="en-US"/>
        </a:p>
      </dgm:t>
    </dgm:pt>
    <dgm:pt modelId="{B083A0C5-612F-416E-B08D-CDE3A3ED87BF}" type="sibTrans" cxnId="{C72DB796-3CFC-476E-B916-D1464E9CE0D8}">
      <dgm:prSet/>
      <dgm:spPr/>
      <dgm:t>
        <a:bodyPr/>
        <a:lstStyle/>
        <a:p>
          <a:endParaRPr lang="en-US"/>
        </a:p>
      </dgm:t>
    </dgm:pt>
    <dgm:pt modelId="{7FF5655A-A5DB-487C-96BF-E28BB627DBE7}">
      <dgm:prSet phldrT="[Text]"/>
      <dgm:spPr/>
      <dgm:t>
        <a:bodyPr/>
        <a:lstStyle/>
        <a:p>
          <a:r>
            <a:rPr lang="en-US" dirty="0"/>
            <a:t>Performance databases for applications and architectures</a:t>
          </a:r>
        </a:p>
      </dgm:t>
    </dgm:pt>
    <dgm:pt modelId="{3BFFDC85-B7C5-4CE8-837D-20A4528AF5FD}" type="parTrans" cxnId="{7E997AE9-62D6-4569-8C95-6DAF442CD128}">
      <dgm:prSet/>
      <dgm:spPr/>
      <dgm:t>
        <a:bodyPr/>
        <a:lstStyle/>
        <a:p>
          <a:endParaRPr lang="en-US"/>
        </a:p>
      </dgm:t>
    </dgm:pt>
    <dgm:pt modelId="{6B21B1E9-01E4-4FF0-AF1E-EAC42FCAC2A7}" type="sibTrans" cxnId="{7E997AE9-62D6-4569-8C95-6DAF442CD128}">
      <dgm:prSet/>
      <dgm:spPr/>
      <dgm:t>
        <a:bodyPr/>
        <a:lstStyle/>
        <a:p>
          <a:endParaRPr lang="en-US"/>
        </a:p>
      </dgm:t>
    </dgm:pt>
    <dgm:pt modelId="{9BA0EEC2-F681-40AE-8548-159994E29A66}">
      <dgm:prSet phldrT="[Text]"/>
      <dgm:spPr/>
      <dgm:t>
        <a:bodyPr/>
        <a:lstStyle/>
        <a:p>
          <a:r>
            <a:rPr lang="en-US" dirty="0"/>
            <a:t>Manage privileged access levels</a:t>
          </a:r>
        </a:p>
      </dgm:t>
    </dgm:pt>
    <dgm:pt modelId="{E2A78C5D-5ED6-46BC-AF5C-BF06229A58C3}" type="parTrans" cxnId="{A0B133BA-51CC-43D0-9338-73DF9D7C4C34}">
      <dgm:prSet/>
      <dgm:spPr/>
      <dgm:t>
        <a:bodyPr/>
        <a:lstStyle/>
        <a:p>
          <a:endParaRPr lang="en-US"/>
        </a:p>
      </dgm:t>
    </dgm:pt>
    <dgm:pt modelId="{20213EC5-8494-455B-BB25-D21FC7CCA0C0}" type="sibTrans" cxnId="{A0B133BA-51CC-43D0-9338-73DF9D7C4C34}">
      <dgm:prSet/>
      <dgm:spPr/>
      <dgm:t>
        <a:bodyPr/>
        <a:lstStyle/>
        <a:p>
          <a:endParaRPr lang="en-US"/>
        </a:p>
      </dgm:t>
    </dgm:pt>
    <dgm:pt modelId="{2028B79C-5026-4AC9-8148-A7308F8B544B}">
      <dgm:prSet phldrT="[Text]"/>
      <dgm:spPr/>
      <dgm:t>
        <a:bodyPr/>
        <a:lstStyle/>
        <a:p>
          <a:r>
            <a:rPr lang="en-US" dirty="0"/>
            <a:t>Manage access to shared resources</a:t>
          </a:r>
        </a:p>
      </dgm:t>
    </dgm:pt>
    <dgm:pt modelId="{F51797AA-E46F-4321-9EF1-D44896960A39}" type="parTrans" cxnId="{21C0910D-8120-4F6E-A737-5B4CC9530B41}">
      <dgm:prSet/>
      <dgm:spPr/>
      <dgm:t>
        <a:bodyPr/>
        <a:lstStyle/>
        <a:p>
          <a:endParaRPr lang="en-US"/>
        </a:p>
      </dgm:t>
    </dgm:pt>
    <dgm:pt modelId="{C7DB5477-6357-4E23-98A8-A27366DC272E}" type="sibTrans" cxnId="{21C0910D-8120-4F6E-A737-5B4CC9530B41}">
      <dgm:prSet/>
      <dgm:spPr/>
      <dgm:t>
        <a:bodyPr/>
        <a:lstStyle/>
        <a:p>
          <a:endParaRPr lang="en-US"/>
        </a:p>
      </dgm:t>
    </dgm:pt>
    <dgm:pt modelId="{7338EBF7-4C66-4A3B-9BE9-AFD6AD2714B2}">
      <dgm:prSet phldrT="[Text]"/>
      <dgm:spPr/>
      <dgm:t>
        <a:bodyPr/>
        <a:lstStyle/>
        <a:p>
          <a:r>
            <a:rPr lang="en-US" dirty="0"/>
            <a:t>Lights out operation</a:t>
          </a:r>
        </a:p>
      </dgm:t>
    </dgm:pt>
    <dgm:pt modelId="{C3AA30A9-28C3-42EE-8129-07CA58CAB24C}" type="parTrans" cxnId="{888C5831-664B-4D7C-9BAA-8414F9A8C093}">
      <dgm:prSet/>
      <dgm:spPr/>
      <dgm:t>
        <a:bodyPr/>
        <a:lstStyle/>
        <a:p>
          <a:endParaRPr lang="en-US"/>
        </a:p>
      </dgm:t>
    </dgm:pt>
    <dgm:pt modelId="{E75FB6D7-ED74-4F3C-A185-C69D843AE091}" type="sibTrans" cxnId="{888C5831-664B-4D7C-9BAA-8414F9A8C093}">
      <dgm:prSet/>
      <dgm:spPr/>
      <dgm:t>
        <a:bodyPr/>
        <a:lstStyle/>
        <a:p>
          <a:endParaRPr lang="en-US"/>
        </a:p>
      </dgm:t>
    </dgm:pt>
    <dgm:pt modelId="{C421D7F2-67D1-4EFA-A29B-999513641E35}">
      <dgm:prSet/>
      <dgm:spPr/>
      <dgm:t>
        <a:bodyPr/>
        <a:lstStyle/>
        <a:p>
          <a:r>
            <a:rPr lang="en-US" dirty="0"/>
            <a:t>Educational and reference materials</a:t>
          </a:r>
        </a:p>
      </dgm:t>
    </dgm:pt>
    <dgm:pt modelId="{2E498FF5-D19C-4005-BFD6-D4A41948A20A}" type="parTrans" cxnId="{6F87C79C-C72D-4412-B605-3084C787FBDD}">
      <dgm:prSet/>
      <dgm:spPr/>
      <dgm:t>
        <a:bodyPr/>
        <a:lstStyle/>
        <a:p>
          <a:endParaRPr lang="en-US"/>
        </a:p>
      </dgm:t>
    </dgm:pt>
    <dgm:pt modelId="{7EDE27E4-4D97-4E14-87F5-6138182987FA}" type="sibTrans" cxnId="{6F87C79C-C72D-4412-B605-3084C787FBDD}">
      <dgm:prSet/>
      <dgm:spPr/>
      <dgm:t>
        <a:bodyPr/>
        <a:lstStyle/>
        <a:p>
          <a:endParaRPr lang="en-US"/>
        </a:p>
      </dgm:t>
    </dgm:pt>
    <dgm:pt modelId="{F0080F2A-7BEE-4EFF-8BFB-A0103842C4A9}">
      <dgm:prSet/>
      <dgm:spPr/>
      <dgm:t>
        <a:bodyPr/>
        <a:lstStyle/>
        <a:p>
          <a:r>
            <a:rPr lang="en-US" dirty="0"/>
            <a:t>Outreach</a:t>
          </a:r>
        </a:p>
      </dgm:t>
    </dgm:pt>
    <dgm:pt modelId="{F315D666-F99C-41C3-877F-4BEC3E756769}" type="parTrans" cxnId="{0DDD5366-EADA-4511-AA0F-BFE90C64DFF2}">
      <dgm:prSet/>
      <dgm:spPr/>
      <dgm:t>
        <a:bodyPr/>
        <a:lstStyle/>
        <a:p>
          <a:endParaRPr lang="en-US"/>
        </a:p>
      </dgm:t>
    </dgm:pt>
    <dgm:pt modelId="{90827C47-3D12-461C-BCE4-77753FF89161}" type="sibTrans" cxnId="{0DDD5366-EADA-4511-AA0F-BFE90C64DFF2}">
      <dgm:prSet/>
      <dgm:spPr/>
      <dgm:t>
        <a:bodyPr/>
        <a:lstStyle/>
        <a:p>
          <a:endParaRPr lang="en-US"/>
        </a:p>
      </dgm:t>
    </dgm:pt>
    <dgm:pt modelId="{144DE358-92FB-4B1F-B661-05D2277EBA80}">
      <dgm:prSet phldrT="[Text]"/>
      <dgm:spPr/>
      <dgm:t>
        <a:bodyPr/>
        <a:lstStyle/>
        <a:p>
          <a:r>
            <a:rPr lang="en-US" dirty="0"/>
            <a:t>Secure access to filesystems across pillars</a:t>
          </a:r>
        </a:p>
      </dgm:t>
    </dgm:pt>
    <dgm:pt modelId="{E7E1555C-33FF-49F7-9317-6889597E3663}" type="parTrans" cxnId="{767D8B79-4079-417B-B1F5-794EBE78131B}">
      <dgm:prSet/>
      <dgm:spPr/>
      <dgm:t>
        <a:bodyPr/>
        <a:lstStyle/>
        <a:p>
          <a:endParaRPr lang="en-US"/>
        </a:p>
      </dgm:t>
    </dgm:pt>
    <dgm:pt modelId="{56F15C04-1184-4649-A736-40E15EA7B0EF}" type="sibTrans" cxnId="{767D8B79-4079-417B-B1F5-794EBE78131B}">
      <dgm:prSet/>
      <dgm:spPr/>
      <dgm:t>
        <a:bodyPr/>
        <a:lstStyle/>
        <a:p>
          <a:endParaRPr lang="en-US"/>
        </a:p>
      </dgm:t>
    </dgm:pt>
    <dgm:pt modelId="{17F047AF-8AF6-4BE1-9829-5958000E57A9}">
      <dgm:prSet phldrT="[Text]"/>
      <dgm:spPr/>
      <dgm:t>
        <a:bodyPr/>
        <a:lstStyle/>
        <a:p>
          <a:r>
            <a:rPr lang="en-US" dirty="0"/>
            <a:t>Consolidated</a:t>
          </a:r>
        </a:p>
      </dgm:t>
    </dgm:pt>
    <dgm:pt modelId="{57725572-DF74-40E7-9820-76BB6DD980A1}" type="parTrans" cxnId="{DAD206BD-0E65-40D9-9503-1C5054B9A259}">
      <dgm:prSet/>
      <dgm:spPr/>
      <dgm:t>
        <a:bodyPr/>
        <a:lstStyle/>
        <a:p>
          <a:endParaRPr lang="en-US"/>
        </a:p>
      </dgm:t>
    </dgm:pt>
    <dgm:pt modelId="{23E1A715-8F72-46B9-BFBD-25733D618A4E}" type="sibTrans" cxnId="{DAD206BD-0E65-40D9-9503-1C5054B9A259}">
      <dgm:prSet/>
      <dgm:spPr/>
      <dgm:t>
        <a:bodyPr/>
        <a:lstStyle/>
        <a:p>
          <a:endParaRPr lang="en-US"/>
        </a:p>
      </dgm:t>
    </dgm:pt>
    <dgm:pt modelId="{4E6C6E28-4A81-40AA-A758-5927CAC3B56A}">
      <dgm:prSet phldrT="[Text]"/>
      <dgm:spPr/>
      <dgm:t>
        <a:bodyPr/>
        <a:lstStyle/>
        <a:p>
          <a:r>
            <a:rPr lang="en-US" dirty="0"/>
            <a:t>Experience with management of export controlled and proprietary systems</a:t>
          </a:r>
        </a:p>
      </dgm:t>
    </dgm:pt>
    <dgm:pt modelId="{1019638C-7C0F-40E3-AB91-18FEEAD4B4DD}" type="parTrans" cxnId="{B6E8CB06-A2FB-4D70-B12A-49A99B6F964C}">
      <dgm:prSet/>
      <dgm:spPr/>
      <dgm:t>
        <a:bodyPr/>
        <a:lstStyle/>
        <a:p>
          <a:endParaRPr lang="en-US"/>
        </a:p>
      </dgm:t>
    </dgm:pt>
    <dgm:pt modelId="{4DB9179C-4216-4F57-8367-43E50FA73F56}" type="sibTrans" cxnId="{B6E8CB06-A2FB-4D70-B12A-49A99B6F964C}">
      <dgm:prSet/>
      <dgm:spPr/>
      <dgm:t>
        <a:bodyPr/>
        <a:lstStyle/>
        <a:p>
          <a:endParaRPr lang="en-US"/>
        </a:p>
      </dgm:t>
    </dgm:pt>
    <dgm:pt modelId="{5871D136-DDBF-483C-9F7A-84BE001E1606}">
      <dgm:prSet/>
      <dgm:spPr/>
      <dgm:t>
        <a:bodyPr/>
        <a:lstStyle/>
        <a:p>
          <a:r>
            <a:rPr lang="en-US" dirty="0"/>
            <a:t>Both Open and Controlled access</a:t>
          </a:r>
        </a:p>
      </dgm:t>
    </dgm:pt>
    <dgm:pt modelId="{7B191908-77D3-4F1A-97FD-504D250A5521}" type="parTrans" cxnId="{69EB8E51-DA9A-4558-9FC8-9A4F78B81A38}">
      <dgm:prSet/>
      <dgm:spPr/>
      <dgm:t>
        <a:bodyPr/>
        <a:lstStyle/>
        <a:p>
          <a:endParaRPr lang="en-US"/>
        </a:p>
      </dgm:t>
    </dgm:pt>
    <dgm:pt modelId="{25919298-6655-495A-B8F0-7D0B28DB4604}" type="sibTrans" cxnId="{69EB8E51-DA9A-4558-9FC8-9A4F78B81A38}">
      <dgm:prSet/>
      <dgm:spPr/>
      <dgm:t>
        <a:bodyPr/>
        <a:lstStyle/>
        <a:p>
          <a:endParaRPr lang="en-US"/>
        </a:p>
      </dgm:t>
    </dgm:pt>
    <dgm:pt modelId="{F6A7C72F-4B47-46FD-B765-4AAC28A6626A}" type="pres">
      <dgm:prSet presAssocID="{62B69CAB-AB85-41F7-8770-54092F1559BE}" presName="Name0" presStyleCnt="0">
        <dgm:presLayoutVars>
          <dgm:dir/>
          <dgm:resizeHandles val="exact"/>
        </dgm:presLayoutVars>
      </dgm:prSet>
      <dgm:spPr/>
    </dgm:pt>
    <dgm:pt modelId="{F71AAD91-FBBE-4DFC-8284-281B95E1BBFC}" type="pres">
      <dgm:prSet presAssocID="{6949FD52-8B66-4649-9B34-9A645571CF05}" presName="composite" presStyleCnt="0"/>
      <dgm:spPr/>
    </dgm:pt>
    <dgm:pt modelId="{6255D0EB-261B-4CA1-B8B2-C1974A9A698F}" type="pres">
      <dgm:prSet presAssocID="{6949FD52-8B66-4649-9B34-9A645571CF05}" presName="rect1" presStyleLbl="trAlignAcc1" presStyleIdx="0" presStyleCnt="8">
        <dgm:presLayoutVars>
          <dgm:bulletEnabled val="1"/>
        </dgm:presLayoutVars>
      </dgm:prSet>
      <dgm:spPr/>
    </dgm:pt>
    <dgm:pt modelId="{EDD69550-BF60-4A55-B61D-83B1F7132A01}" type="pres">
      <dgm:prSet presAssocID="{6949FD52-8B66-4649-9B34-9A645571CF05}" presName="rect2" presStyleLbl="fgImgPlace1" presStyleIdx="0" presStyleCnt="8"/>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6666" b="16666"/>
          </a:stretch>
        </a:blipFill>
      </dgm:spPr>
      <dgm:extLst>
        <a:ext uri="{E40237B7-FDA0-4F09-8148-C483321AD2D9}">
          <dgm14:cNvPr xmlns:dgm14="http://schemas.microsoft.com/office/drawing/2010/diagram" id="0" name="" descr="Head with Gears"/>
        </a:ext>
      </dgm:extLst>
    </dgm:pt>
    <dgm:pt modelId="{0D4A5D47-73DE-4198-8AF1-55F184425EC9}" type="pres">
      <dgm:prSet presAssocID="{CFC45368-D330-45B9-9CB1-E4C71C938CCF}" presName="sibTrans" presStyleCnt="0"/>
      <dgm:spPr/>
    </dgm:pt>
    <dgm:pt modelId="{9F1E1CFB-61C3-4B1A-A330-2501868D5CA5}" type="pres">
      <dgm:prSet presAssocID="{AF2DF111-4110-4CB2-B684-75383396F241}" presName="composite" presStyleCnt="0"/>
      <dgm:spPr/>
    </dgm:pt>
    <dgm:pt modelId="{0739CBCF-46BD-4182-A9FC-75846B0E22FD}" type="pres">
      <dgm:prSet presAssocID="{AF2DF111-4110-4CB2-B684-75383396F241}" presName="rect1" presStyleLbl="trAlignAcc1" presStyleIdx="1" presStyleCnt="8">
        <dgm:presLayoutVars>
          <dgm:bulletEnabled val="1"/>
        </dgm:presLayoutVars>
      </dgm:prSet>
      <dgm:spPr/>
    </dgm:pt>
    <dgm:pt modelId="{0BC04D22-D467-4FFF-8F35-72E60720A5B6}" type="pres">
      <dgm:prSet presAssocID="{AF2DF111-4110-4CB2-B684-75383396F241}" presName="rect2" presStyleLbl="fgImgPlace1" presStyleIdx="1" presStyleCnt="8"/>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6666" b="16666"/>
          </a:stretch>
        </a:blipFill>
      </dgm:spPr>
      <dgm:extLst>
        <a:ext uri="{E40237B7-FDA0-4F09-8148-C483321AD2D9}">
          <dgm14:cNvPr xmlns:dgm14="http://schemas.microsoft.com/office/drawing/2010/diagram" id="0" name="" descr="Team"/>
        </a:ext>
      </dgm:extLst>
    </dgm:pt>
    <dgm:pt modelId="{41347967-7332-4BE0-A36A-8461C82735E5}" type="pres">
      <dgm:prSet presAssocID="{B18E3C8A-38BF-465F-AA6F-F8BCF6165ABD}" presName="sibTrans" presStyleCnt="0"/>
      <dgm:spPr/>
    </dgm:pt>
    <dgm:pt modelId="{7BD131D1-72CF-4EB6-B080-A31F7EE730D9}" type="pres">
      <dgm:prSet presAssocID="{6ECB2AA7-EF44-4893-B366-D5FFF8843B83}" presName="composite" presStyleCnt="0"/>
      <dgm:spPr/>
    </dgm:pt>
    <dgm:pt modelId="{8148AC82-460F-4F13-83AF-339F69F13BCA}" type="pres">
      <dgm:prSet presAssocID="{6ECB2AA7-EF44-4893-B366-D5FFF8843B83}" presName="rect1" presStyleLbl="trAlignAcc1" presStyleIdx="2" presStyleCnt="8">
        <dgm:presLayoutVars>
          <dgm:bulletEnabled val="1"/>
        </dgm:presLayoutVars>
      </dgm:prSet>
      <dgm:spPr/>
    </dgm:pt>
    <dgm:pt modelId="{FCD79039-5F62-48F1-9BB7-06FA7E136476}" type="pres">
      <dgm:prSet presAssocID="{6ECB2AA7-EF44-4893-B366-D5FFF8843B83}" presName="rect2" presStyleLbl="fgImgPlace1" presStyleIdx="2" presStyleCnt="8"/>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6666" b="16666"/>
          </a:stretch>
        </a:blipFill>
      </dgm:spPr>
      <dgm:extLst>
        <a:ext uri="{E40237B7-FDA0-4F09-8148-C483321AD2D9}">
          <dgm14:cNvPr xmlns:dgm14="http://schemas.microsoft.com/office/drawing/2010/diagram" id="0" name="" descr="Monitor"/>
        </a:ext>
      </dgm:extLst>
    </dgm:pt>
    <dgm:pt modelId="{E17388CC-569F-4B35-8457-EDC73E6D4BEA}" type="pres">
      <dgm:prSet presAssocID="{85DC91A3-334A-4AE0-8178-11E58AF13FF1}" presName="sibTrans" presStyleCnt="0"/>
      <dgm:spPr/>
    </dgm:pt>
    <dgm:pt modelId="{DE3660EE-53F1-481A-843A-271B1507AD1D}" type="pres">
      <dgm:prSet presAssocID="{7EB0E55E-70C2-43E0-8E7D-46DD22E900DC}" presName="composite" presStyleCnt="0"/>
      <dgm:spPr/>
    </dgm:pt>
    <dgm:pt modelId="{E4D4937A-C808-4E39-8776-3B7EE0CE8900}" type="pres">
      <dgm:prSet presAssocID="{7EB0E55E-70C2-43E0-8E7D-46DD22E900DC}" presName="rect1" presStyleLbl="trAlignAcc1" presStyleIdx="3" presStyleCnt="8">
        <dgm:presLayoutVars>
          <dgm:bulletEnabled val="1"/>
        </dgm:presLayoutVars>
      </dgm:prSet>
      <dgm:spPr/>
    </dgm:pt>
    <dgm:pt modelId="{C454DC28-6A1D-4458-88F5-A761B124913E}" type="pres">
      <dgm:prSet presAssocID="{7EB0E55E-70C2-43E0-8E7D-46DD22E900DC}" presName="rect2" presStyleLbl="fgImgPlace1" presStyleIdx="3" presStyleCnt="8"/>
      <dgm:spPr>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16666" b="16666"/>
          </a:stretch>
        </a:blipFill>
      </dgm:spPr>
      <dgm:extLst>
        <a:ext uri="{E40237B7-FDA0-4F09-8148-C483321AD2D9}">
          <dgm14:cNvPr xmlns:dgm14="http://schemas.microsoft.com/office/drawing/2010/diagram" id="0" name="" descr="Key"/>
        </a:ext>
      </dgm:extLst>
    </dgm:pt>
    <dgm:pt modelId="{A7C0BA3D-3ED6-41E0-A98B-AC5DE17C92A6}" type="pres">
      <dgm:prSet presAssocID="{F55E5E12-E4E2-434F-ADA3-C38872698DAE}" presName="sibTrans" presStyleCnt="0"/>
      <dgm:spPr/>
    </dgm:pt>
    <dgm:pt modelId="{19B41802-ECE4-43CE-B31D-C1E08E1E309F}" type="pres">
      <dgm:prSet presAssocID="{E8D6ABB3-5592-4F7A-85A7-F1E811C6054A}" presName="composite" presStyleCnt="0"/>
      <dgm:spPr/>
    </dgm:pt>
    <dgm:pt modelId="{F11461DB-ACF2-4F2C-99CA-886D98588833}" type="pres">
      <dgm:prSet presAssocID="{E8D6ABB3-5592-4F7A-85A7-F1E811C6054A}" presName="rect1" presStyleLbl="trAlignAcc1" presStyleIdx="4" presStyleCnt="8">
        <dgm:presLayoutVars>
          <dgm:bulletEnabled val="1"/>
        </dgm:presLayoutVars>
      </dgm:prSet>
      <dgm:spPr/>
    </dgm:pt>
    <dgm:pt modelId="{BF11D611-49D7-4CB2-BE36-1EB1C9858F9D}" type="pres">
      <dgm:prSet presAssocID="{E8D6ABB3-5592-4F7A-85A7-F1E811C6054A}" presName="rect2" presStyleLbl="fgImgPlace1" presStyleIdx="4" presStyleCnt="8"/>
      <dgm:spPr>
        <a:blipFill dpi="0"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16666" b="16666"/>
          </a:stretch>
        </a:blipFill>
      </dgm:spPr>
      <dgm:extLst>
        <a:ext uri="{E40237B7-FDA0-4F09-8148-C483321AD2D9}">
          <dgm14:cNvPr xmlns:dgm14="http://schemas.microsoft.com/office/drawing/2010/diagram" id="0" name="" descr="Database"/>
        </a:ext>
      </dgm:extLst>
    </dgm:pt>
    <dgm:pt modelId="{DEFAAE2E-BBEC-49B3-BA62-D2F33BEF8EF7}" type="pres">
      <dgm:prSet presAssocID="{DA07C1BF-060B-4944-AA4A-8B935984B270}" presName="sibTrans" presStyleCnt="0"/>
      <dgm:spPr/>
    </dgm:pt>
    <dgm:pt modelId="{6ABA66DE-C3D2-43C0-803D-45A812AF8092}" type="pres">
      <dgm:prSet presAssocID="{FFA89966-6650-4D92-8B3E-2770C1457CCB}" presName="composite" presStyleCnt="0"/>
      <dgm:spPr/>
    </dgm:pt>
    <dgm:pt modelId="{B7FFBB72-E695-4C71-80D6-24DC80370279}" type="pres">
      <dgm:prSet presAssocID="{FFA89966-6650-4D92-8B3E-2770C1457CCB}" presName="rect1" presStyleLbl="trAlignAcc1" presStyleIdx="5" presStyleCnt="8">
        <dgm:presLayoutVars>
          <dgm:bulletEnabled val="1"/>
        </dgm:presLayoutVars>
      </dgm:prSet>
      <dgm:spPr/>
    </dgm:pt>
    <dgm:pt modelId="{CB224A91-9454-4EF5-83BC-5DF5C671C2C1}" type="pres">
      <dgm:prSet presAssocID="{FFA89966-6650-4D92-8B3E-2770C1457CCB}" presName="rect2" presStyleLbl="fgImgPlace1" presStyleIdx="5" presStyleCnt="8"/>
      <dgm:spPr>
        <a:blipFill dpi="0"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t="16666" b="16666"/>
          </a:stretch>
        </a:blipFill>
      </dgm:spPr>
      <dgm:extLst>
        <a:ext uri="{E40237B7-FDA0-4F09-8148-C483321AD2D9}">
          <dgm14:cNvPr xmlns:dgm14="http://schemas.microsoft.com/office/drawing/2010/diagram" id="0" name="" descr="Eye"/>
        </a:ext>
      </dgm:extLst>
    </dgm:pt>
    <dgm:pt modelId="{DDB5E0BE-A10B-4216-981C-6A75702D4000}" type="pres">
      <dgm:prSet presAssocID="{725BDA8E-75D4-44F1-9902-9F1D63DAF8A6}" presName="sibTrans" presStyleCnt="0"/>
      <dgm:spPr/>
    </dgm:pt>
    <dgm:pt modelId="{F89CD5F4-591B-43EA-9D56-14286F609F67}" type="pres">
      <dgm:prSet presAssocID="{A9BCD466-8EA0-4EE6-B884-8255EC6FD861}" presName="composite" presStyleCnt="0"/>
      <dgm:spPr/>
    </dgm:pt>
    <dgm:pt modelId="{75B80D13-6A01-476D-AACD-3E1D5D52CE1F}" type="pres">
      <dgm:prSet presAssocID="{A9BCD466-8EA0-4EE6-B884-8255EC6FD861}" presName="rect1" presStyleLbl="trAlignAcc1" presStyleIdx="6" presStyleCnt="8">
        <dgm:presLayoutVars>
          <dgm:bulletEnabled val="1"/>
        </dgm:presLayoutVars>
      </dgm:prSet>
      <dgm:spPr/>
    </dgm:pt>
    <dgm:pt modelId="{CFC9198C-3CDD-47B3-A554-AB118091F8A0}" type="pres">
      <dgm:prSet presAssocID="{A9BCD466-8EA0-4EE6-B884-8255EC6FD861}" presName="rect2" presStyleLbl="fgImgPlace1" presStyleIdx="6" presStyleCnt="8"/>
      <dgm:spPr>
        <a:blipFill dpi="0"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t="16666" b="16666"/>
          </a:stretch>
        </a:blipFill>
      </dgm:spPr>
      <dgm:extLst>
        <a:ext uri="{E40237B7-FDA0-4F09-8148-C483321AD2D9}">
          <dgm14:cNvPr xmlns:dgm14="http://schemas.microsoft.com/office/drawing/2010/diagram" id="0" name="" descr="Table"/>
        </a:ext>
      </dgm:extLst>
    </dgm:pt>
    <dgm:pt modelId="{5C655CD4-3847-4F84-A688-5E27AEE719D3}" type="pres">
      <dgm:prSet presAssocID="{F5AA1D98-FF39-4F69-9B52-3AFD98886F5D}" presName="sibTrans" presStyleCnt="0"/>
      <dgm:spPr/>
    </dgm:pt>
    <dgm:pt modelId="{CCEE3D18-19D2-4274-BE51-A54D5FBCAD3B}" type="pres">
      <dgm:prSet presAssocID="{C553F66F-FFFC-43C0-8C3B-EB5E4DE1D225}" presName="composite" presStyleCnt="0"/>
      <dgm:spPr/>
    </dgm:pt>
    <dgm:pt modelId="{F215064C-5FDA-43C4-A34F-683F4E36FA02}" type="pres">
      <dgm:prSet presAssocID="{C553F66F-FFFC-43C0-8C3B-EB5E4DE1D225}" presName="rect1" presStyleLbl="trAlignAcc1" presStyleIdx="7" presStyleCnt="8">
        <dgm:presLayoutVars>
          <dgm:bulletEnabled val="1"/>
        </dgm:presLayoutVars>
      </dgm:prSet>
      <dgm:spPr/>
    </dgm:pt>
    <dgm:pt modelId="{EB5491EE-3046-4F20-9829-3C740A729D34}" type="pres">
      <dgm:prSet presAssocID="{C553F66F-FFFC-43C0-8C3B-EB5E4DE1D225}" presName="rect2" presStyleLbl="fgImgPlace1" presStyleIdx="7" presStyleCnt="8"/>
      <dgm:spPr>
        <a:blipFill dpi="0"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t="16666" b="16666"/>
          </a:stretch>
        </a:blipFill>
      </dgm:spPr>
      <dgm:extLst>
        <a:ext uri="{E40237B7-FDA0-4F09-8148-C483321AD2D9}">
          <dgm14:cNvPr xmlns:dgm14="http://schemas.microsoft.com/office/drawing/2010/diagram" id="0" name="" descr="Network"/>
        </a:ext>
      </dgm:extLst>
    </dgm:pt>
  </dgm:ptLst>
  <dgm:cxnLst>
    <dgm:cxn modelId="{FC32A505-4940-4EC1-85BC-9DBAFA9AD918}" type="presOf" srcId="{D4E27EBD-1C24-4A4D-948E-CFEC816F0FAB}" destId="{E4D4937A-C808-4E39-8776-3B7EE0CE8900}" srcOrd="0" destOrd="2" presId="urn:microsoft.com/office/officeart/2008/layout/PictureStrips"/>
    <dgm:cxn modelId="{01127D06-8147-4945-BB0F-2A7A5197151E}" srcId="{62B69CAB-AB85-41F7-8770-54092F1559BE}" destId="{FFA89966-6650-4D92-8B3E-2770C1457CCB}" srcOrd="5" destOrd="0" parTransId="{D8F8DEB2-15A8-4341-809F-DC62C4548E4D}" sibTransId="{725BDA8E-75D4-44F1-9902-9F1D63DAF8A6}"/>
    <dgm:cxn modelId="{B6E8CB06-A2FB-4D70-B12A-49A99B6F964C}" srcId="{7EB0E55E-70C2-43E0-8E7D-46DD22E900DC}" destId="{4E6C6E28-4A81-40AA-A758-5927CAC3B56A}" srcOrd="3" destOrd="0" parTransId="{1019638C-7C0F-40E3-AB91-18FEEAD4B4DD}" sibTransId="{4DB9179C-4216-4F57-8367-43E50FA73F56}"/>
    <dgm:cxn modelId="{21C0910D-8120-4F6E-A737-5B4CC9530B41}" srcId="{FFA89966-6650-4D92-8B3E-2770C1457CCB}" destId="{2028B79C-5026-4AC9-8148-A7308F8B544B}" srcOrd="0" destOrd="0" parTransId="{F51797AA-E46F-4321-9EF1-D44896960A39}" sibTransId="{C7DB5477-6357-4E23-98A8-A27366DC272E}"/>
    <dgm:cxn modelId="{52CB7210-B51F-4CA3-9B1F-FFBA5A8BF71B}" type="presOf" srcId="{62B69CAB-AB85-41F7-8770-54092F1559BE}" destId="{F6A7C72F-4B47-46FD-B765-4AAC28A6626A}" srcOrd="0" destOrd="0" presId="urn:microsoft.com/office/officeart/2008/layout/PictureStrips"/>
    <dgm:cxn modelId="{503A9114-4899-4740-9A22-E31953F1809A}" type="presOf" srcId="{6ECB2AA7-EF44-4893-B366-D5FFF8843B83}" destId="{8148AC82-460F-4F13-83AF-339F69F13BCA}" srcOrd="0" destOrd="0" presId="urn:microsoft.com/office/officeart/2008/layout/PictureStrips"/>
    <dgm:cxn modelId="{E50AB51A-7B31-4D16-9F8E-229ABE31CFE8}" type="presOf" srcId="{25DE97A4-F0B9-41A5-8323-E7FB23B99741}" destId="{6255D0EB-261B-4CA1-B8B2-C1974A9A698F}" srcOrd="0" destOrd="2" presId="urn:microsoft.com/office/officeart/2008/layout/PictureStrips"/>
    <dgm:cxn modelId="{E833251B-54F0-4C28-8D54-D2AAF9DD556D}" type="presOf" srcId="{FFA89966-6650-4D92-8B3E-2770C1457CCB}" destId="{B7FFBB72-E695-4C71-80D6-24DC80370279}" srcOrd="0" destOrd="0" presId="urn:microsoft.com/office/officeart/2008/layout/PictureStrips"/>
    <dgm:cxn modelId="{0D83CE24-1056-4350-9241-9CB22229B377}" type="presOf" srcId="{7EB0E55E-70C2-43E0-8E7D-46DD22E900DC}" destId="{E4D4937A-C808-4E39-8776-3B7EE0CE8900}" srcOrd="0" destOrd="0" presId="urn:microsoft.com/office/officeart/2008/layout/PictureStrips"/>
    <dgm:cxn modelId="{CDDDD12A-C05E-42C7-AFF7-237AA0E689F6}" srcId="{62B69CAB-AB85-41F7-8770-54092F1559BE}" destId="{7EB0E55E-70C2-43E0-8E7D-46DD22E900DC}" srcOrd="3" destOrd="0" parTransId="{0665A82D-E85B-4297-B10E-E3892B124DDC}" sibTransId="{F55E5E12-E4E2-434F-ADA3-C38872698DAE}"/>
    <dgm:cxn modelId="{54647530-A63E-4432-8447-7DB621512C8E}" type="presOf" srcId="{216491B3-E1BC-4CAD-B20E-5881E143B849}" destId="{0739CBCF-46BD-4182-A9FC-75846B0E22FD}" srcOrd="0" destOrd="4" presId="urn:microsoft.com/office/officeart/2008/layout/PictureStrips"/>
    <dgm:cxn modelId="{888C5831-664B-4D7C-9BAA-8414F9A8C093}" srcId="{FFA89966-6650-4D92-8B3E-2770C1457CCB}" destId="{7338EBF7-4C66-4A3B-9BE9-AFD6AD2714B2}" srcOrd="2" destOrd="0" parTransId="{C3AA30A9-28C3-42EE-8129-07CA58CAB24C}" sibTransId="{E75FB6D7-ED74-4F3C-A185-C69D843AE091}"/>
    <dgm:cxn modelId="{32530734-EA9C-4FB1-8602-B59865316439}" srcId="{62B69CAB-AB85-41F7-8770-54092F1559BE}" destId="{AF2DF111-4110-4CB2-B684-75383396F241}" srcOrd="1" destOrd="0" parTransId="{5960461A-F6F2-41B5-86B3-DBAE9A8E8D5A}" sibTransId="{B18E3C8A-38BF-465F-AA6F-F8BCF6165ABD}"/>
    <dgm:cxn modelId="{5F230235-9CA6-4009-9071-2A04F7A181DC}" type="presOf" srcId="{AF2DF111-4110-4CB2-B684-75383396F241}" destId="{0739CBCF-46BD-4182-A9FC-75846B0E22FD}" srcOrd="0" destOrd="0" presId="urn:microsoft.com/office/officeart/2008/layout/PictureStrips"/>
    <dgm:cxn modelId="{6D8A4939-4E24-49E0-9DD3-0A9F317DBC30}" srcId="{62B69CAB-AB85-41F7-8770-54092F1559BE}" destId="{C553F66F-FFFC-43C0-8C3B-EB5E4DE1D225}" srcOrd="7" destOrd="0" parTransId="{BE7221BC-D280-4E05-9C6F-F2892A5EF5C0}" sibTransId="{77250EAD-CBD7-4D7E-A896-B3DB1A1C42F0}"/>
    <dgm:cxn modelId="{B7C1CE3F-A6B9-4434-8A1D-A33F04D4FD64}" type="presOf" srcId="{98DB5696-3314-4A0A-B512-2BC76827A4DC}" destId="{8148AC82-460F-4F13-83AF-339F69F13BCA}" srcOrd="0" destOrd="3" presId="urn:microsoft.com/office/officeart/2008/layout/PictureStrips"/>
    <dgm:cxn modelId="{99A9B15C-43AD-4196-95F3-2B523244DA74}" type="presOf" srcId="{31C72486-CD9D-49F8-9399-9BE56A6B7F0D}" destId="{75B80D13-6A01-476D-AACD-3E1D5D52CE1F}" srcOrd="0" destOrd="1" presId="urn:microsoft.com/office/officeart/2008/layout/PictureStrips"/>
    <dgm:cxn modelId="{087CEE41-1012-4AE7-A6D0-A2841452EFDF}" srcId="{7EB0E55E-70C2-43E0-8E7D-46DD22E900DC}" destId="{615C5E1F-3B77-4C81-99C1-BBD9D97DA797}" srcOrd="0" destOrd="0" parTransId="{8DB4E0E5-77A9-42A8-B2EA-6CA196A161F6}" sibTransId="{2E0965C3-1D3C-4158-AD52-93C41E566BC8}"/>
    <dgm:cxn modelId="{1F7A9D43-2B07-48B5-8C68-205ECA664167}" type="presOf" srcId="{6949FD52-8B66-4649-9B34-9A645571CF05}" destId="{6255D0EB-261B-4CA1-B8B2-C1974A9A698F}" srcOrd="0" destOrd="0" presId="urn:microsoft.com/office/officeart/2008/layout/PictureStrips"/>
    <dgm:cxn modelId="{7F4B0F44-E8B7-4153-A6F5-9123279DEB3C}" type="presOf" srcId="{F0080F2A-7BEE-4EFF-8BFB-A0103842C4A9}" destId="{F215064C-5FDA-43C4-A34F-683F4E36FA02}" srcOrd="0" destOrd="2" presId="urn:microsoft.com/office/officeart/2008/layout/PictureStrips"/>
    <dgm:cxn modelId="{08339645-FE14-48B4-8118-7AFE9E77ACA9}" type="presOf" srcId="{4E6C6E28-4A81-40AA-A758-5927CAC3B56A}" destId="{E4D4937A-C808-4E39-8776-3B7EE0CE8900}" srcOrd="0" destOrd="4" presId="urn:microsoft.com/office/officeart/2008/layout/PictureStrips"/>
    <dgm:cxn modelId="{0DDD5366-EADA-4511-AA0F-BFE90C64DFF2}" srcId="{C553F66F-FFFC-43C0-8C3B-EB5E4DE1D225}" destId="{F0080F2A-7BEE-4EFF-8BFB-A0103842C4A9}" srcOrd="1" destOrd="0" parTransId="{F315D666-F99C-41C3-877F-4BEC3E756769}" sibTransId="{90827C47-3D12-461C-BCE4-77753FF89161}"/>
    <dgm:cxn modelId="{55439E6B-0871-4A30-910B-D1F4B2EDB283}" type="presOf" srcId="{7FF5655A-A5DB-487C-96BF-E28BB627DBE7}" destId="{75B80D13-6A01-476D-AACD-3E1D5D52CE1F}" srcOrd="0" destOrd="2" presId="urn:microsoft.com/office/officeart/2008/layout/PictureStrips"/>
    <dgm:cxn modelId="{2245D66D-0D60-431A-9798-33D53B98C4B2}" srcId="{6ECB2AA7-EF44-4893-B366-D5FFF8843B83}" destId="{A124E7D1-4F9E-418C-AA7D-4912B64B09AB}" srcOrd="1" destOrd="0" parTransId="{23E9D505-D4F4-498D-8228-AEF4B0C04210}" sibTransId="{A5D2012E-C499-4D1A-A696-6655207DEC24}"/>
    <dgm:cxn modelId="{69EB8E51-DA9A-4558-9FC8-9A4F78B81A38}" srcId="{C553F66F-FFFC-43C0-8C3B-EB5E4DE1D225}" destId="{5871D136-DDBF-483C-9F7A-84BE001E1606}" srcOrd="2" destOrd="0" parTransId="{7B191908-77D3-4F1A-97FD-504D250A5521}" sibTransId="{25919298-6655-495A-B8F0-7D0B28DB4604}"/>
    <dgm:cxn modelId="{765EF752-AB5E-48A9-900B-0BE322B87630}" type="presOf" srcId="{144DE358-92FB-4B1F-B661-05D2277EBA80}" destId="{F11461DB-ACF2-4F2C-99CA-886D98588833}" srcOrd="0" destOrd="1" presId="urn:microsoft.com/office/officeart/2008/layout/PictureStrips"/>
    <dgm:cxn modelId="{7D9E8E55-0711-4782-AAF1-41C26397F5E7}" srcId="{AF2DF111-4110-4CB2-B684-75383396F241}" destId="{87171DEF-1461-4226-AF64-FD9467EE58D4}" srcOrd="1" destOrd="0" parTransId="{8E4D403A-1A91-42A9-9B10-D80DA82C726E}" sibTransId="{579C8EC6-51F6-47F9-B961-4EAE00910FB5}"/>
    <dgm:cxn modelId="{4CEB5557-BB57-4E19-BCAF-6943CD090EE5}" srcId="{62B69CAB-AB85-41F7-8770-54092F1559BE}" destId="{A9BCD466-8EA0-4EE6-B884-8255EC6FD861}" srcOrd="6" destOrd="0" parTransId="{9B0FBC8E-1DA8-47B2-A97E-3B6A58117D2F}" sibTransId="{F5AA1D98-FF39-4F69-9B52-3AFD98886F5D}"/>
    <dgm:cxn modelId="{CDEF8C58-8318-490A-B9FD-ED462192227F}" srcId="{6949FD52-8B66-4649-9B34-9A645571CF05}" destId="{25DE97A4-F0B9-41A5-8323-E7FB23B99741}" srcOrd="1" destOrd="0" parTransId="{C76BE730-07AB-4F44-BF4C-7689B6C70006}" sibTransId="{A4800D1E-0F89-43F8-8A62-F3F0FDB53329}"/>
    <dgm:cxn modelId="{767D8B79-4079-417B-B1F5-794EBE78131B}" srcId="{E8D6ABB3-5592-4F7A-85A7-F1E811C6054A}" destId="{144DE358-92FB-4B1F-B661-05D2277EBA80}" srcOrd="0" destOrd="0" parTransId="{E7E1555C-33FF-49F7-9317-6889597E3663}" sibTransId="{56F15C04-1184-4649-A736-40E15EA7B0EF}"/>
    <dgm:cxn modelId="{03FBE47C-4253-45FE-A203-CB29CC4A38EC}" type="presOf" srcId="{6FCF3F20-E382-4ACD-B905-0213428C1C41}" destId="{0739CBCF-46BD-4182-A9FC-75846B0E22FD}" srcOrd="0" destOrd="1" presId="urn:microsoft.com/office/officeart/2008/layout/PictureStrips"/>
    <dgm:cxn modelId="{B64DAF7E-671F-463D-9E79-ADF62C97C0E4}" srcId="{62B69CAB-AB85-41F7-8770-54092F1559BE}" destId="{E8D6ABB3-5592-4F7A-85A7-F1E811C6054A}" srcOrd="4" destOrd="0" parTransId="{D65DAE42-F3A7-4C45-9B30-D406D99B2688}" sibTransId="{DA07C1BF-060B-4944-AA4A-8B935984B270}"/>
    <dgm:cxn modelId="{E387DB82-6B1E-4D03-8441-626D40097E1B}" type="presOf" srcId="{A124E7D1-4F9E-418C-AA7D-4912B64B09AB}" destId="{8148AC82-460F-4F13-83AF-339F69F13BCA}" srcOrd="0" destOrd="2" presId="urn:microsoft.com/office/officeart/2008/layout/PictureStrips"/>
    <dgm:cxn modelId="{5BBD678C-9A26-4785-9A1D-1DB36B9F6B3A}" srcId="{62B69CAB-AB85-41F7-8770-54092F1559BE}" destId="{6ECB2AA7-EF44-4893-B366-D5FFF8843B83}" srcOrd="2" destOrd="0" parTransId="{E0A09A17-C85E-438F-877D-F9BD77742B42}" sibTransId="{85DC91A3-334A-4AE0-8178-11E58AF13FF1}"/>
    <dgm:cxn modelId="{3BD03991-C82D-4BF5-A55D-A745038718F2}" srcId="{62B69CAB-AB85-41F7-8770-54092F1559BE}" destId="{6949FD52-8B66-4649-9B34-9A645571CF05}" srcOrd="0" destOrd="0" parTransId="{8DE17C88-9F25-4217-A06F-3EBE2C9F26FD}" sibTransId="{CFC45368-D330-45B9-9CB1-E4C71C938CCF}"/>
    <dgm:cxn modelId="{C72DB796-3CFC-476E-B916-D1464E9CE0D8}" srcId="{A9BCD466-8EA0-4EE6-B884-8255EC6FD861}" destId="{31C72486-CD9D-49F8-9399-9BE56A6B7F0D}" srcOrd="0" destOrd="0" parTransId="{B6730AC7-E2B3-4E3A-B818-5FEA137F719A}" sibTransId="{B083A0C5-612F-416E-B08D-CDE3A3ED87BF}"/>
    <dgm:cxn modelId="{6F87C79C-C72D-4412-B605-3084C787FBDD}" srcId="{C553F66F-FFFC-43C0-8C3B-EB5E4DE1D225}" destId="{C421D7F2-67D1-4EFA-A29B-999513641E35}" srcOrd="0" destOrd="0" parTransId="{2E498FF5-D19C-4005-BFD6-D4A41948A20A}" sibTransId="{7EDE27E4-4D97-4E14-87F5-6138182987FA}"/>
    <dgm:cxn modelId="{E9F8D59C-B49D-4A44-A459-75C92892637E}" type="presOf" srcId="{C553F66F-FFFC-43C0-8C3B-EB5E4DE1D225}" destId="{F215064C-5FDA-43C4-A34F-683F4E36FA02}" srcOrd="0" destOrd="0" presId="urn:microsoft.com/office/officeart/2008/layout/PictureStrips"/>
    <dgm:cxn modelId="{6C47E09E-65B8-4FF9-93B6-59EFDAF3A970}" type="presOf" srcId="{E8D6ABB3-5592-4F7A-85A7-F1E811C6054A}" destId="{F11461DB-ACF2-4F2C-99CA-886D98588833}" srcOrd="0" destOrd="0" presId="urn:microsoft.com/office/officeart/2008/layout/PictureStrips"/>
    <dgm:cxn modelId="{3F92359F-2BB3-4FE7-8C63-A46D5D949E43}" srcId="{AF2DF111-4110-4CB2-B684-75383396F241}" destId="{6FCF3F20-E382-4ACD-B905-0213428C1C41}" srcOrd="0" destOrd="0" parTransId="{680A97AC-E74B-488B-A9EA-64047F500F62}" sibTransId="{EE8CFCFE-1B39-4BC1-962F-0829CCD33FA7}"/>
    <dgm:cxn modelId="{538E53A5-722F-4810-B834-9452D1CF22EC}" type="presOf" srcId="{C421D7F2-67D1-4EFA-A29B-999513641E35}" destId="{F215064C-5FDA-43C4-A34F-683F4E36FA02}" srcOrd="0" destOrd="1" presId="urn:microsoft.com/office/officeart/2008/layout/PictureStrips"/>
    <dgm:cxn modelId="{546D77AF-7F5D-4659-BB82-3BAEFD6CA1A3}" type="presOf" srcId="{5871D136-DDBF-483C-9F7A-84BE001E1606}" destId="{F215064C-5FDA-43C4-A34F-683F4E36FA02}" srcOrd="0" destOrd="3" presId="urn:microsoft.com/office/officeart/2008/layout/PictureStrips"/>
    <dgm:cxn modelId="{0E83C5B2-BF65-4DE5-B9B7-3F3630ED33A3}" type="presOf" srcId="{7CB3CC0F-90BA-4C18-9C8D-7A5E038FDBFB}" destId="{E4D4937A-C808-4E39-8776-3B7EE0CE8900}" srcOrd="0" destOrd="3" presId="urn:microsoft.com/office/officeart/2008/layout/PictureStrips"/>
    <dgm:cxn modelId="{50C7E7B2-7E26-493C-A0AE-B64389470C96}" type="presOf" srcId="{9BA0EEC2-F681-40AE-8548-159994E29A66}" destId="{B7FFBB72-E695-4C71-80D6-24DC80370279}" srcOrd="0" destOrd="2" presId="urn:microsoft.com/office/officeart/2008/layout/PictureStrips"/>
    <dgm:cxn modelId="{D7079FB5-ED39-4FC1-9C34-EC5582871F5F}" type="presOf" srcId="{17F047AF-8AF6-4BE1-9829-5958000E57A9}" destId="{0739CBCF-46BD-4182-A9FC-75846B0E22FD}" srcOrd="0" destOrd="3" presId="urn:microsoft.com/office/officeart/2008/layout/PictureStrips"/>
    <dgm:cxn modelId="{37A8C4B6-443B-4E37-80D5-84DB4F663539}" type="presOf" srcId="{60AD78B8-8264-4A6B-99AA-24FD8FC36BB4}" destId="{6255D0EB-261B-4CA1-B8B2-C1974A9A698F}" srcOrd="0" destOrd="1" presId="urn:microsoft.com/office/officeart/2008/layout/PictureStrips"/>
    <dgm:cxn modelId="{A0B133BA-51CC-43D0-9338-73DF9D7C4C34}" srcId="{FFA89966-6650-4D92-8B3E-2770C1457CCB}" destId="{9BA0EEC2-F681-40AE-8548-159994E29A66}" srcOrd="1" destOrd="0" parTransId="{E2A78C5D-5ED6-46BC-AF5C-BF06229A58C3}" sibTransId="{20213EC5-8494-455B-BB25-D21FC7CCA0C0}"/>
    <dgm:cxn modelId="{DAD206BD-0E65-40D9-9503-1C5054B9A259}" srcId="{AF2DF111-4110-4CB2-B684-75383396F241}" destId="{17F047AF-8AF6-4BE1-9829-5958000E57A9}" srcOrd="2" destOrd="0" parTransId="{57725572-DF74-40E7-9820-76BB6DD980A1}" sibTransId="{23E1A715-8F72-46B9-BFBD-25733D618A4E}"/>
    <dgm:cxn modelId="{BA8E23BD-4CFB-4DEC-B977-2C72CF1D3B5B}" srcId="{7EB0E55E-70C2-43E0-8E7D-46DD22E900DC}" destId="{D4E27EBD-1C24-4A4D-948E-CFEC816F0FAB}" srcOrd="1" destOrd="0" parTransId="{258DE8FC-50A0-4729-8C70-4ED35B9A44FB}" sibTransId="{7701A2AA-23ED-4079-9FF7-DF2B3FB80D12}"/>
    <dgm:cxn modelId="{839C62CC-04FE-4DAF-9A1A-6431363218DD}" srcId="{6ECB2AA7-EF44-4893-B366-D5FFF8843B83}" destId="{98DB5696-3314-4A0A-B512-2BC76827A4DC}" srcOrd="2" destOrd="0" parTransId="{51670451-6E36-4C4B-8037-89F2E66E87D8}" sibTransId="{3054EA23-0776-455A-9930-783EA32AB186}"/>
    <dgm:cxn modelId="{132EB6CD-FD64-4980-9A4C-2C31B8B35041}" srcId="{6949FD52-8B66-4649-9B34-9A645571CF05}" destId="{60AD78B8-8264-4A6B-99AA-24FD8FC36BB4}" srcOrd="0" destOrd="0" parTransId="{843E4073-5CCF-4B69-B0CA-B3F8A4C54B00}" sibTransId="{0E0C5A2B-28E5-4481-9EB7-BFE91B09C43F}"/>
    <dgm:cxn modelId="{CC4A5ED0-75A9-494E-B217-33509ECA1A9C}" srcId="{6949FD52-8B66-4649-9B34-9A645571CF05}" destId="{CCB6ED19-3067-4CDF-86F2-B44B48F58800}" srcOrd="2" destOrd="0" parTransId="{92081270-5DF2-45EE-BF75-793AE5BFD73F}" sibTransId="{685C3742-3CE1-4605-B339-E306A27F5DBB}"/>
    <dgm:cxn modelId="{C5FD05D5-39DF-4FE5-86CC-894A446A3106}" type="presOf" srcId="{87171DEF-1461-4226-AF64-FD9467EE58D4}" destId="{0739CBCF-46BD-4182-A9FC-75846B0E22FD}" srcOrd="0" destOrd="2" presId="urn:microsoft.com/office/officeart/2008/layout/PictureStrips"/>
    <dgm:cxn modelId="{861799D6-82E7-4BA6-BC4B-8164CF671206}" srcId="{AF2DF111-4110-4CB2-B684-75383396F241}" destId="{216491B3-E1BC-4CAD-B20E-5881E143B849}" srcOrd="3" destOrd="0" parTransId="{B9188A9E-DAE3-445D-8EB6-D54AF6D8D175}" sibTransId="{74435DE4-9164-4FFA-9431-83F4EAD8DD6E}"/>
    <dgm:cxn modelId="{ABF1D7D6-6AED-4386-A80F-FFE981B6E0FB}" type="presOf" srcId="{85AE61EA-7371-4904-AEB5-F2D84578DF19}" destId="{8148AC82-460F-4F13-83AF-339F69F13BCA}" srcOrd="0" destOrd="1" presId="urn:microsoft.com/office/officeart/2008/layout/PictureStrips"/>
    <dgm:cxn modelId="{5FF332DB-9985-4B86-88E8-77CD547F5637}" type="presOf" srcId="{A9BCD466-8EA0-4EE6-B884-8255EC6FD861}" destId="{75B80D13-6A01-476D-AACD-3E1D5D52CE1F}" srcOrd="0" destOrd="0" presId="urn:microsoft.com/office/officeart/2008/layout/PictureStrips"/>
    <dgm:cxn modelId="{2F6F5EDF-C8F1-4719-B1A2-4716699A0D93}" srcId="{6ECB2AA7-EF44-4893-B366-D5FFF8843B83}" destId="{85AE61EA-7371-4904-AEB5-F2D84578DF19}" srcOrd="0" destOrd="0" parTransId="{F63FDDA9-02F1-4989-8F11-FF15AAFB5516}" sibTransId="{EB672D59-1C01-4F4C-BB1B-4755BADC09F9}"/>
    <dgm:cxn modelId="{03B9ADE5-A889-4961-9E2D-578CFC3EA4BC}" type="presOf" srcId="{CCB6ED19-3067-4CDF-86F2-B44B48F58800}" destId="{6255D0EB-261B-4CA1-B8B2-C1974A9A698F}" srcOrd="0" destOrd="3" presId="urn:microsoft.com/office/officeart/2008/layout/PictureStrips"/>
    <dgm:cxn modelId="{7E997AE9-62D6-4569-8C95-6DAF442CD128}" srcId="{A9BCD466-8EA0-4EE6-B884-8255EC6FD861}" destId="{7FF5655A-A5DB-487C-96BF-E28BB627DBE7}" srcOrd="1" destOrd="0" parTransId="{3BFFDC85-B7C5-4CE8-837D-20A4528AF5FD}" sibTransId="{6B21B1E9-01E4-4FF0-AF1E-EAC42FCAC2A7}"/>
    <dgm:cxn modelId="{6FD1E3EB-84CB-44CC-A755-0EC369193E23}" type="presOf" srcId="{7338EBF7-4C66-4A3B-9BE9-AFD6AD2714B2}" destId="{B7FFBB72-E695-4C71-80D6-24DC80370279}" srcOrd="0" destOrd="3" presId="urn:microsoft.com/office/officeart/2008/layout/PictureStrips"/>
    <dgm:cxn modelId="{E085F4EB-D965-48A5-B8EA-3E0669CC205D}" srcId="{7EB0E55E-70C2-43E0-8E7D-46DD22E900DC}" destId="{7CB3CC0F-90BA-4C18-9C8D-7A5E038FDBFB}" srcOrd="2" destOrd="0" parTransId="{AFECA97D-904B-4C91-B4E5-6B1CE7EC2826}" sibTransId="{407E6DFB-CDD8-4A5C-B15C-53609DC5C5C5}"/>
    <dgm:cxn modelId="{654904EC-A1B3-4437-813A-96995220D556}" type="presOf" srcId="{615C5E1F-3B77-4C81-99C1-BBD9D97DA797}" destId="{E4D4937A-C808-4E39-8776-3B7EE0CE8900}" srcOrd="0" destOrd="1" presId="urn:microsoft.com/office/officeart/2008/layout/PictureStrips"/>
    <dgm:cxn modelId="{95F9C5FC-636F-47CB-8D02-EEA89508FC13}" type="presOf" srcId="{2028B79C-5026-4AC9-8148-A7308F8B544B}" destId="{B7FFBB72-E695-4C71-80D6-24DC80370279}" srcOrd="0" destOrd="1" presId="urn:microsoft.com/office/officeart/2008/layout/PictureStrips"/>
    <dgm:cxn modelId="{1B86DAE2-522F-4BCA-B21E-0DC9EB45B41C}" type="presParOf" srcId="{F6A7C72F-4B47-46FD-B765-4AAC28A6626A}" destId="{F71AAD91-FBBE-4DFC-8284-281B95E1BBFC}" srcOrd="0" destOrd="0" presId="urn:microsoft.com/office/officeart/2008/layout/PictureStrips"/>
    <dgm:cxn modelId="{DB47F332-828D-4CA2-A0E8-DFD8B62C219D}" type="presParOf" srcId="{F71AAD91-FBBE-4DFC-8284-281B95E1BBFC}" destId="{6255D0EB-261B-4CA1-B8B2-C1974A9A698F}" srcOrd="0" destOrd="0" presId="urn:microsoft.com/office/officeart/2008/layout/PictureStrips"/>
    <dgm:cxn modelId="{AE395823-BC99-4DEB-A0D8-62EF0A792E38}" type="presParOf" srcId="{F71AAD91-FBBE-4DFC-8284-281B95E1BBFC}" destId="{EDD69550-BF60-4A55-B61D-83B1F7132A01}" srcOrd="1" destOrd="0" presId="urn:microsoft.com/office/officeart/2008/layout/PictureStrips"/>
    <dgm:cxn modelId="{F2FF422E-48B8-41FE-92CA-39486748130F}" type="presParOf" srcId="{F6A7C72F-4B47-46FD-B765-4AAC28A6626A}" destId="{0D4A5D47-73DE-4198-8AF1-55F184425EC9}" srcOrd="1" destOrd="0" presId="urn:microsoft.com/office/officeart/2008/layout/PictureStrips"/>
    <dgm:cxn modelId="{78047F96-D2A0-4E83-ACC0-F9E3C8BCC75E}" type="presParOf" srcId="{F6A7C72F-4B47-46FD-B765-4AAC28A6626A}" destId="{9F1E1CFB-61C3-4B1A-A330-2501868D5CA5}" srcOrd="2" destOrd="0" presId="urn:microsoft.com/office/officeart/2008/layout/PictureStrips"/>
    <dgm:cxn modelId="{80EB7D3C-C7CB-4B4F-8F1E-9456B2051784}" type="presParOf" srcId="{9F1E1CFB-61C3-4B1A-A330-2501868D5CA5}" destId="{0739CBCF-46BD-4182-A9FC-75846B0E22FD}" srcOrd="0" destOrd="0" presId="urn:microsoft.com/office/officeart/2008/layout/PictureStrips"/>
    <dgm:cxn modelId="{7269DB4E-829F-4CC4-AF59-6FD6C8A7CB37}" type="presParOf" srcId="{9F1E1CFB-61C3-4B1A-A330-2501868D5CA5}" destId="{0BC04D22-D467-4FFF-8F35-72E60720A5B6}" srcOrd="1" destOrd="0" presId="urn:microsoft.com/office/officeart/2008/layout/PictureStrips"/>
    <dgm:cxn modelId="{63CA5F70-D4E5-46A0-AE89-BCE7811F36C9}" type="presParOf" srcId="{F6A7C72F-4B47-46FD-B765-4AAC28A6626A}" destId="{41347967-7332-4BE0-A36A-8461C82735E5}" srcOrd="3" destOrd="0" presId="urn:microsoft.com/office/officeart/2008/layout/PictureStrips"/>
    <dgm:cxn modelId="{B280E19D-2EDC-47EB-956C-A5E1FCF5429E}" type="presParOf" srcId="{F6A7C72F-4B47-46FD-B765-4AAC28A6626A}" destId="{7BD131D1-72CF-4EB6-B080-A31F7EE730D9}" srcOrd="4" destOrd="0" presId="urn:microsoft.com/office/officeart/2008/layout/PictureStrips"/>
    <dgm:cxn modelId="{FAD86451-D067-4991-9B27-8983404D3B45}" type="presParOf" srcId="{7BD131D1-72CF-4EB6-B080-A31F7EE730D9}" destId="{8148AC82-460F-4F13-83AF-339F69F13BCA}" srcOrd="0" destOrd="0" presId="urn:microsoft.com/office/officeart/2008/layout/PictureStrips"/>
    <dgm:cxn modelId="{D47F44D1-E3CF-42E0-87BE-02CEA90972C4}" type="presParOf" srcId="{7BD131D1-72CF-4EB6-B080-A31F7EE730D9}" destId="{FCD79039-5F62-48F1-9BB7-06FA7E136476}" srcOrd="1" destOrd="0" presId="urn:microsoft.com/office/officeart/2008/layout/PictureStrips"/>
    <dgm:cxn modelId="{E6770862-5EF4-493F-8CDD-77918215BD52}" type="presParOf" srcId="{F6A7C72F-4B47-46FD-B765-4AAC28A6626A}" destId="{E17388CC-569F-4B35-8457-EDC73E6D4BEA}" srcOrd="5" destOrd="0" presId="urn:microsoft.com/office/officeart/2008/layout/PictureStrips"/>
    <dgm:cxn modelId="{E590178C-DF25-4CA7-9BBF-5C430E362991}" type="presParOf" srcId="{F6A7C72F-4B47-46FD-B765-4AAC28A6626A}" destId="{DE3660EE-53F1-481A-843A-271B1507AD1D}" srcOrd="6" destOrd="0" presId="urn:microsoft.com/office/officeart/2008/layout/PictureStrips"/>
    <dgm:cxn modelId="{9F0175F9-B276-4063-A736-3956E433F56C}" type="presParOf" srcId="{DE3660EE-53F1-481A-843A-271B1507AD1D}" destId="{E4D4937A-C808-4E39-8776-3B7EE0CE8900}" srcOrd="0" destOrd="0" presId="urn:microsoft.com/office/officeart/2008/layout/PictureStrips"/>
    <dgm:cxn modelId="{45A69171-1E44-4A5E-98FE-D64AC043A772}" type="presParOf" srcId="{DE3660EE-53F1-481A-843A-271B1507AD1D}" destId="{C454DC28-6A1D-4458-88F5-A761B124913E}" srcOrd="1" destOrd="0" presId="urn:microsoft.com/office/officeart/2008/layout/PictureStrips"/>
    <dgm:cxn modelId="{9A400D79-F076-44C6-B3CE-8021595E725C}" type="presParOf" srcId="{F6A7C72F-4B47-46FD-B765-4AAC28A6626A}" destId="{A7C0BA3D-3ED6-41E0-A98B-AC5DE17C92A6}" srcOrd="7" destOrd="0" presId="urn:microsoft.com/office/officeart/2008/layout/PictureStrips"/>
    <dgm:cxn modelId="{2F6E6913-4843-45A8-AF87-E73EC3C8635F}" type="presParOf" srcId="{F6A7C72F-4B47-46FD-B765-4AAC28A6626A}" destId="{19B41802-ECE4-43CE-B31D-C1E08E1E309F}" srcOrd="8" destOrd="0" presId="urn:microsoft.com/office/officeart/2008/layout/PictureStrips"/>
    <dgm:cxn modelId="{20BE4B2A-3136-4933-949A-41D01B5EF5C4}" type="presParOf" srcId="{19B41802-ECE4-43CE-B31D-C1E08E1E309F}" destId="{F11461DB-ACF2-4F2C-99CA-886D98588833}" srcOrd="0" destOrd="0" presId="urn:microsoft.com/office/officeart/2008/layout/PictureStrips"/>
    <dgm:cxn modelId="{3D005AFC-E510-446D-834C-7EAE4CF38904}" type="presParOf" srcId="{19B41802-ECE4-43CE-B31D-C1E08E1E309F}" destId="{BF11D611-49D7-4CB2-BE36-1EB1C9858F9D}" srcOrd="1" destOrd="0" presId="urn:microsoft.com/office/officeart/2008/layout/PictureStrips"/>
    <dgm:cxn modelId="{6587E6D7-F8E3-4C8A-876C-D2A65FCAC5CA}" type="presParOf" srcId="{F6A7C72F-4B47-46FD-B765-4AAC28A6626A}" destId="{DEFAAE2E-BBEC-49B3-BA62-D2F33BEF8EF7}" srcOrd="9" destOrd="0" presId="urn:microsoft.com/office/officeart/2008/layout/PictureStrips"/>
    <dgm:cxn modelId="{CE3BE4A6-398F-47D2-87C7-B82D0068028A}" type="presParOf" srcId="{F6A7C72F-4B47-46FD-B765-4AAC28A6626A}" destId="{6ABA66DE-C3D2-43C0-803D-45A812AF8092}" srcOrd="10" destOrd="0" presId="urn:microsoft.com/office/officeart/2008/layout/PictureStrips"/>
    <dgm:cxn modelId="{47B3EDA7-0CD5-4516-B566-2C4534E13FD9}" type="presParOf" srcId="{6ABA66DE-C3D2-43C0-803D-45A812AF8092}" destId="{B7FFBB72-E695-4C71-80D6-24DC80370279}" srcOrd="0" destOrd="0" presId="urn:microsoft.com/office/officeart/2008/layout/PictureStrips"/>
    <dgm:cxn modelId="{C104F191-723F-40D0-BE97-6A958EDF16C7}" type="presParOf" srcId="{6ABA66DE-C3D2-43C0-803D-45A812AF8092}" destId="{CB224A91-9454-4EF5-83BC-5DF5C671C2C1}" srcOrd="1" destOrd="0" presId="urn:microsoft.com/office/officeart/2008/layout/PictureStrips"/>
    <dgm:cxn modelId="{53D8797B-28BF-4D52-B575-E1F60514E219}" type="presParOf" srcId="{F6A7C72F-4B47-46FD-B765-4AAC28A6626A}" destId="{DDB5E0BE-A10B-4216-981C-6A75702D4000}" srcOrd="11" destOrd="0" presId="urn:microsoft.com/office/officeart/2008/layout/PictureStrips"/>
    <dgm:cxn modelId="{187BFFB3-BD1A-43D5-9D92-BE32079F98AB}" type="presParOf" srcId="{F6A7C72F-4B47-46FD-B765-4AAC28A6626A}" destId="{F89CD5F4-591B-43EA-9D56-14286F609F67}" srcOrd="12" destOrd="0" presId="urn:microsoft.com/office/officeart/2008/layout/PictureStrips"/>
    <dgm:cxn modelId="{CF65092E-D51D-4B39-8950-75D257FB7FA4}" type="presParOf" srcId="{F89CD5F4-591B-43EA-9D56-14286F609F67}" destId="{75B80D13-6A01-476D-AACD-3E1D5D52CE1F}" srcOrd="0" destOrd="0" presId="urn:microsoft.com/office/officeart/2008/layout/PictureStrips"/>
    <dgm:cxn modelId="{BFD1E144-CDCB-4051-829C-EFAFA9981530}" type="presParOf" srcId="{F89CD5F4-591B-43EA-9D56-14286F609F67}" destId="{CFC9198C-3CDD-47B3-A554-AB118091F8A0}" srcOrd="1" destOrd="0" presId="urn:microsoft.com/office/officeart/2008/layout/PictureStrips"/>
    <dgm:cxn modelId="{4E5FE896-F80C-4DB2-A9F2-8B39EE2FD02A}" type="presParOf" srcId="{F6A7C72F-4B47-46FD-B765-4AAC28A6626A}" destId="{5C655CD4-3847-4F84-A688-5E27AEE719D3}" srcOrd="13" destOrd="0" presId="urn:microsoft.com/office/officeart/2008/layout/PictureStrips"/>
    <dgm:cxn modelId="{D54A9F70-927C-4E67-9102-7CD7CE3AB6A2}" type="presParOf" srcId="{F6A7C72F-4B47-46FD-B765-4AAC28A6626A}" destId="{CCEE3D18-19D2-4274-BE51-A54D5FBCAD3B}" srcOrd="14" destOrd="0" presId="urn:microsoft.com/office/officeart/2008/layout/PictureStrips"/>
    <dgm:cxn modelId="{37505B5F-2F48-4D82-9DD7-DF0E71DE9F54}" type="presParOf" srcId="{CCEE3D18-19D2-4274-BE51-A54D5FBCAD3B}" destId="{F215064C-5FDA-43C4-A34F-683F4E36FA02}" srcOrd="0" destOrd="0" presId="urn:microsoft.com/office/officeart/2008/layout/PictureStrips"/>
    <dgm:cxn modelId="{3C931D5F-6EBF-4CA1-84CB-0C52A15E2117}" type="presParOf" srcId="{CCEE3D18-19D2-4274-BE51-A54D5FBCAD3B}" destId="{EB5491EE-3046-4F20-9829-3C740A729D34}"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8BC5FD1-5A93-41A4-A68B-F75DEBD58F7F}" type="doc">
      <dgm:prSet loTypeId="urn:microsoft.com/office/officeart/2005/8/layout/vList3" loCatId="list" qsTypeId="urn:microsoft.com/office/officeart/2005/8/quickstyle/simple4" qsCatId="simple" csTypeId="urn:microsoft.com/office/officeart/2005/8/colors/colorful4" csCatId="colorful" phldr="1"/>
      <dgm:spPr/>
      <dgm:t>
        <a:bodyPr/>
        <a:lstStyle/>
        <a:p>
          <a:endParaRPr lang="en-US"/>
        </a:p>
      </dgm:t>
    </dgm:pt>
    <dgm:pt modelId="{D73C11B8-D540-44DA-99B5-88CB8E0ECF09}">
      <dgm:prSet phldrT="[Text]"/>
      <dgm:spPr/>
      <dgm:t>
        <a:bodyPr/>
        <a:lstStyle/>
        <a:p>
          <a:r>
            <a:rPr lang="en-US" dirty="0"/>
            <a:t>Data intensive: Emu</a:t>
          </a:r>
        </a:p>
      </dgm:t>
    </dgm:pt>
    <dgm:pt modelId="{FED754EF-9654-47AB-85C9-C51C00D6A43D}" type="parTrans" cxnId="{81850B53-0CF7-4627-B6D3-CFE326D17726}">
      <dgm:prSet/>
      <dgm:spPr/>
      <dgm:t>
        <a:bodyPr/>
        <a:lstStyle/>
        <a:p>
          <a:endParaRPr lang="en-US"/>
        </a:p>
      </dgm:t>
    </dgm:pt>
    <dgm:pt modelId="{863E8B27-2039-41CF-9C06-7BAC08692D43}" type="sibTrans" cxnId="{81850B53-0CF7-4627-B6D3-CFE326D17726}">
      <dgm:prSet/>
      <dgm:spPr/>
      <dgm:t>
        <a:bodyPr/>
        <a:lstStyle/>
        <a:p>
          <a:endParaRPr lang="en-US"/>
        </a:p>
      </dgm:t>
    </dgm:pt>
    <dgm:pt modelId="{3E080410-24A5-406A-9C9B-F2DA7FC336EE}">
      <dgm:prSet phldrT="[Text]"/>
      <dgm:spPr/>
      <dgm:t>
        <a:bodyPr/>
        <a:lstStyle/>
        <a:p>
          <a:r>
            <a:rPr lang="en-US" dirty="0"/>
            <a:t>Quantum: </a:t>
          </a:r>
          <a:r>
            <a:rPr lang="en-US" dirty="0" err="1"/>
            <a:t>Rigetti</a:t>
          </a:r>
          <a:r>
            <a:rPr lang="en-US" dirty="0"/>
            <a:t>, IBM, D-wave</a:t>
          </a:r>
        </a:p>
      </dgm:t>
    </dgm:pt>
    <dgm:pt modelId="{91296CC9-C01F-4BD9-85AF-B4D96630CD53}" type="parTrans" cxnId="{5BE997EC-FC9D-4570-8613-809F6CFAE187}">
      <dgm:prSet/>
      <dgm:spPr/>
      <dgm:t>
        <a:bodyPr/>
        <a:lstStyle/>
        <a:p>
          <a:endParaRPr lang="en-US"/>
        </a:p>
      </dgm:t>
    </dgm:pt>
    <dgm:pt modelId="{758F655F-3FCE-4268-8ECD-BA9966E2445B}" type="sibTrans" cxnId="{5BE997EC-FC9D-4570-8613-809F6CFAE187}">
      <dgm:prSet/>
      <dgm:spPr/>
      <dgm:t>
        <a:bodyPr/>
        <a:lstStyle/>
        <a:p>
          <a:endParaRPr lang="en-US"/>
        </a:p>
      </dgm:t>
    </dgm:pt>
    <dgm:pt modelId="{6CDEDD8B-3A57-40BD-8D0B-FA5E047A5F12}">
      <dgm:prSet phldrT="[Text]"/>
      <dgm:spPr/>
      <dgm:t>
        <a:bodyPr/>
        <a:lstStyle/>
        <a:p>
          <a:r>
            <a:rPr lang="en-US" dirty="0"/>
            <a:t>SoC: ThunderX2, Zynq</a:t>
          </a:r>
        </a:p>
      </dgm:t>
    </dgm:pt>
    <dgm:pt modelId="{0A269928-9CE2-4A3A-8BBA-DCA23EEE917E}" type="parTrans" cxnId="{759F9A50-B302-4E18-BC58-34E0B9E4CDC8}">
      <dgm:prSet/>
      <dgm:spPr/>
      <dgm:t>
        <a:bodyPr/>
        <a:lstStyle/>
        <a:p>
          <a:endParaRPr lang="en-US"/>
        </a:p>
      </dgm:t>
    </dgm:pt>
    <dgm:pt modelId="{2DBB2FCC-1253-4DE4-A0C8-6F29B9B47A54}" type="sibTrans" cxnId="{759F9A50-B302-4E18-BC58-34E0B9E4CDC8}">
      <dgm:prSet/>
      <dgm:spPr/>
      <dgm:t>
        <a:bodyPr/>
        <a:lstStyle/>
        <a:p>
          <a:endParaRPr lang="en-US"/>
        </a:p>
      </dgm:t>
    </dgm:pt>
    <dgm:pt modelId="{3FFB8470-0AAF-4692-B764-46ED5B089DB5}">
      <dgm:prSet phldrT="[Text]"/>
      <dgm:spPr/>
      <dgm:t>
        <a:bodyPr/>
        <a:lstStyle/>
        <a:p>
          <a:r>
            <a:rPr lang="en-US"/>
            <a:t>GPU: NVIDIA PASCAL, VOLTA</a:t>
          </a:r>
          <a:endParaRPr lang="en-US" dirty="0"/>
        </a:p>
      </dgm:t>
    </dgm:pt>
    <dgm:pt modelId="{4EF94BEE-8C59-4E88-8791-F28FB02F3CAC}" type="parTrans" cxnId="{FA556E30-A5F7-4E94-856E-142DBCF945D4}">
      <dgm:prSet/>
      <dgm:spPr/>
      <dgm:t>
        <a:bodyPr/>
        <a:lstStyle/>
        <a:p>
          <a:endParaRPr lang="en-US"/>
        </a:p>
      </dgm:t>
    </dgm:pt>
    <dgm:pt modelId="{1462C4DC-8424-4BB8-877D-7959847C97E9}" type="sibTrans" cxnId="{FA556E30-A5F7-4E94-856E-142DBCF945D4}">
      <dgm:prSet/>
      <dgm:spPr/>
      <dgm:t>
        <a:bodyPr/>
        <a:lstStyle/>
        <a:p>
          <a:endParaRPr lang="en-US"/>
        </a:p>
      </dgm:t>
    </dgm:pt>
    <dgm:pt modelId="{B0F62271-E688-4689-A6F9-3E60079880EB}">
      <dgm:prSet phldrT="[Text]"/>
      <dgm:spPr/>
      <dgm:t>
        <a:bodyPr/>
        <a:lstStyle/>
        <a:p>
          <a:r>
            <a:rPr lang="en-US" dirty="0"/>
            <a:t>NVM: Intel </a:t>
          </a:r>
          <a:r>
            <a:rPr lang="en-US" dirty="0" err="1"/>
            <a:t>Optane</a:t>
          </a:r>
          <a:r>
            <a:rPr lang="en-US" dirty="0"/>
            <a:t>, Apache Pass</a:t>
          </a:r>
        </a:p>
      </dgm:t>
    </dgm:pt>
    <dgm:pt modelId="{0FCB9165-4CF4-424C-9FA1-494AED417001}" type="parTrans" cxnId="{1A48282B-1D63-47B0-BBE6-D94A0C282BB0}">
      <dgm:prSet/>
      <dgm:spPr/>
      <dgm:t>
        <a:bodyPr/>
        <a:lstStyle/>
        <a:p>
          <a:endParaRPr lang="en-US"/>
        </a:p>
      </dgm:t>
    </dgm:pt>
    <dgm:pt modelId="{8FF1FAA9-B6EA-40CB-A2B4-9C9DCAFAD180}" type="sibTrans" cxnId="{1A48282B-1D63-47B0-BBE6-D94A0C282BB0}">
      <dgm:prSet/>
      <dgm:spPr/>
      <dgm:t>
        <a:bodyPr/>
        <a:lstStyle/>
        <a:p>
          <a:endParaRPr lang="en-US"/>
        </a:p>
      </dgm:t>
    </dgm:pt>
    <dgm:pt modelId="{BB76CCB0-2D29-4B74-8677-C43BBA6982E0}">
      <dgm:prSet phldrT="[Text]"/>
      <dgm:spPr/>
      <dgm:t>
        <a:bodyPr/>
        <a:lstStyle/>
        <a:p>
          <a:r>
            <a:rPr lang="en-US" dirty="0"/>
            <a:t>Neuromorphic: </a:t>
          </a:r>
          <a:r>
            <a:rPr lang="en-US" dirty="0" err="1"/>
            <a:t>TrueNorth</a:t>
          </a:r>
          <a:endParaRPr lang="en-US" dirty="0"/>
        </a:p>
      </dgm:t>
    </dgm:pt>
    <dgm:pt modelId="{B9FC70B6-075B-459E-998A-01FB52C7C25B}" type="parTrans" cxnId="{CB7A3477-6DD8-48A1-8442-5FDFA0C6314A}">
      <dgm:prSet/>
      <dgm:spPr/>
      <dgm:t>
        <a:bodyPr/>
        <a:lstStyle/>
        <a:p>
          <a:endParaRPr lang="en-US"/>
        </a:p>
      </dgm:t>
    </dgm:pt>
    <dgm:pt modelId="{105B7768-9971-42B4-A8ED-C48CC5AB7AF6}" type="sibTrans" cxnId="{CB7A3477-6DD8-48A1-8442-5FDFA0C6314A}">
      <dgm:prSet/>
      <dgm:spPr/>
      <dgm:t>
        <a:bodyPr/>
        <a:lstStyle/>
        <a:p>
          <a:endParaRPr lang="en-US"/>
        </a:p>
      </dgm:t>
    </dgm:pt>
    <dgm:pt modelId="{1308D2D8-8451-4173-B150-B135F3F910F2}">
      <dgm:prSet phldrT="[Text]"/>
      <dgm:spPr/>
      <dgm:t>
        <a:bodyPr/>
        <a:lstStyle/>
        <a:p>
          <a:r>
            <a:rPr lang="en-US" dirty="0"/>
            <a:t>FPGA: Intel </a:t>
          </a:r>
          <a:r>
            <a:rPr lang="en-US" dirty="0" err="1"/>
            <a:t>Arria</a:t>
          </a:r>
          <a:r>
            <a:rPr lang="en-US" dirty="0"/>
            <a:t> 10, Stratix 10, Xilinx U250</a:t>
          </a:r>
        </a:p>
      </dgm:t>
    </dgm:pt>
    <dgm:pt modelId="{1A2FC141-43DD-42B3-B8D0-EA3F05027B67}" type="parTrans" cxnId="{AF2A7223-2A9F-4AD6-8240-C4AD4A9CB050}">
      <dgm:prSet/>
      <dgm:spPr/>
      <dgm:t>
        <a:bodyPr/>
        <a:lstStyle/>
        <a:p>
          <a:endParaRPr lang="en-US"/>
        </a:p>
      </dgm:t>
    </dgm:pt>
    <dgm:pt modelId="{77D7C185-E357-42BB-B19F-16D288C5D3BE}" type="sibTrans" cxnId="{AF2A7223-2A9F-4AD6-8240-C4AD4A9CB050}">
      <dgm:prSet/>
      <dgm:spPr/>
      <dgm:t>
        <a:bodyPr/>
        <a:lstStyle/>
        <a:p>
          <a:endParaRPr lang="en-US"/>
        </a:p>
      </dgm:t>
    </dgm:pt>
    <dgm:pt modelId="{265175FB-DFE6-4979-85F3-D5792E4A75C7}">
      <dgm:prSet phldrT="[Text]"/>
      <dgm:spPr/>
      <dgm:t>
        <a:bodyPr/>
        <a:lstStyle/>
        <a:p>
          <a:r>
            <a:rPr lang="en-US" dirty="0"/>
            <a:t>This year’s hot item</a:t>
          </a:r>
        </a:p>
      </dgm:t>
    </dgm:pt>
    <dgm:pt modelId="{D0D44856-DD47-45BA-85BE-AB7CA3D29A80}" type="parTrans" cxnId="{6D6B4732-FE95-4696-AC44-0C9440C9225F}">
      <dgm:prSet/>
      <dgm:spPr/>
      <dgm:t>
        <a:bodyPr/>
        <a:lstStyle/>
        <a:p>
          <a:endParaRPr lang="en-US"/>
        </a:p>
      </dgm:t>
    </dgm:pt>
    <dgm:pt modelId="{71512131-33CD-447C-A7A4-1C821C6D1CE9}" type="sibTrans" cxnId="{6D6B4732-FE95-4696-AC44-0C9440C9225F}">
      <dgm:prSet/>
      <dgm:spPr/>
      <dgm:t>
        <a:bodyPr/>
        <a:lstStyle/>
        <a:p>
          <a:endParaRPr lang="en-US"/>
        </a:p>
      </dgm:t>
    </dgm:pt>
    <dgm:pt modelId="{85FA39B7-6016-4DDE-B0DD-746E5B48A0EC}">
      <dgm:prSet phldrT="[Text]"/>
      <dgm:spPr/>
      <dgm:t>
        <a:bodyPr/>
        <a:lstStyle/>
        <a:p>
          <a:r>
            <a:rPr lang="en-US" dirty="0"/>
            <a:t>Deep memory: HBM2</a:t>
          </a:r>
        </a:p>
      </dgm:t>
    </dgm:pt>
    <dgm:pt modelId="{A9F0E0D1-ABC3-4D5E-82AD-8B2E0306D4AA}" type="parTrans" cxnId="{49936A46-AFF0-476B-8464-B56C0AC07E7C}">
      <dgm:prSet/>
      <dgm:spPr/>
      <dgm:t>
        <a:bodyPr/>
        <a:lstStyle/>
        <a:p>
          <a:endParaRPr lang="en-US"/>
        </a:p>
      </dgm:t>
    </dgm:pt>
    <dgm:pt modelId="{741C4CA1-6BE2-4D56-ABF4-5AB4B77F779B}" type="sibTrans" cxnId="{49936A46-AFF0-476B-8464-B56C0AC07E7C}">
      <dgm:prSet/>
      <dgm:spPr/>
      <dgm:t>
        <a:bodyPr/>
        <a:lstStyle/>
        <a:p>
          <a:endParaRPr lang="en-US"/>
        </a:p>
      </dgm:t>
    </dgm:pt>
    <dgm:pt modelId="{496DB810-20E1-483E-810F-594CB257E505}">
      <dgm:prSet phldrT="[Text]"/>
      <dgm:spPr/>
      <dgm:t>
        <a:bodyPr/>
        <a:lstStyle/>
        <a:p>
          <a:r>
            <a:rPr lang="en-US" dirty="0"/>
            <a:t>Cloud: OpenStack Cluster</a:t>
          </a:r>
        </a:p>
      </dgm:t>
    </dgm:pt>
    <dgm:pt modelId="{3D14150B-B2E2-42B9-957B-C5D2BC725858}" type="parTrans" cxnId="{97B4437A-6487-4D3C-99C6-A368747E8EEC}">
      <dgm:prSet/>
      <dgm:spPr/>
      <dgm:t>
        <a:bodyPr/>
        <a:lstStyle/>
        <a:p>
          <a:endParaRPr lang="en-US"/>
        </a:p>
      </dgm:t>
    </dgm:pt>
    <dgm:pt modelId="{6330532E-8154-4ADC-9538-704C33D35162}" type="sibTrans" cxnId="{97B4437A-6487-4D3C-99C6-A368747E8EEC}">
      <dgm:prSet/>
      <dgm:spPr/>
      <dgm:t>
        <a:bodyPr/>
        <a:lstStyle/>
        <a:p>
          <a:endParaRPr lang="en-US"/>
        </a:p>
      </dgm:t>
    </dgm:pt>
    <dgm:pt modelId="{949FB3D1-8031-4D3E-88E4-818B2679E73F}">
      <dgm:prSet phldrT="[Text]"/>
      <dgm:spPr/>
      <dgm:t>
        <a:bodyPr/>
        <a:lstStyle/>
        <a:p>
          <a:r>
            <a:rPr lang="en-US" dirty="0"/>
            <a:t>Cryogenic devices: JJ memory cell</a:t>
          </a:r>
        </a:p>
      </dgm:t>
    </dgm:pt>
    <dgm:pt modelId="{0EA4EE0F-A8E4-4CAD-9672-0FEFD0AA20A7}" type="parTrans" cxnId="{25AEABD9-1594-470E-9C1E-44EC5A57C461}">
      <dgm:prSet/>
      <dgm:spPr/>
      <dgm:t>
        <a:bodyPr/>
        <a:lstStyle/>
        <a:p>
          <a:endParaRPr lang="en-US"/>
        </a:p>
      </dgm:t>
    </dgm:pt>
    <dgm:pt modelId="{9077A354-50D5-4A61-A2E0-A935CB85444E}" type="sibTrans" cxnId="{25AEABD9-1594-470E-9C1E-44EC5A57C461}">
      <dgm:prSet/>
      <dgm:spPr/>
      <dgm:t>
        <a:bodyPr/>
        <a:lstStyle/>
        <a:p>
          <a:endParaRPr lang="en-US"/>
        </a:p>
      </dgm:t>
    </dgm:pt>
    <dgm:pt modelId="{AC75A146-8168-4FAE-BA04-5ACEB059485D}">
      <dgm:prSet phldrT="[Text]"/>
      <dgm:spPr/>
      <dgm:t>
        <a:bodyPr/>
        <a:lstStyle/>
        <a:p>
          <a:r>
            <a:rPr lang="en-US" dirty="0"/>
            <a:t>Deep Learning</a:t>
          </a:r>
        </a:p>
      </dgm:t>
    </dgm:pt>
    <dgm:pt modelId="{F8927298-7E7B-412D-B5FD-FCF34EBF54AC}" type="parTrans" cxnId="{957C260D-DB58-4352-985C-27885717061C}">
      <dgm:prSet/>
      <dgm:spPr/>
      <dgm:t>
        <a:bodyPr/>
        <a:lstStyle/>
        <a:p>
          <a:endParaRPr lang="en-US"/>
        </a:p>
      </dgm:t>
    </dgm:pt>
    <dgm:pt modelId="{5BF4C2AC-E089-4C69-844D-98C5BCDAFD9D}" type="sibTrans" cxnId="{957C260D-DB58-4352-985C-27885717061C}">
      <dgm:prSet/>
      <dgm:spPr/>
      <dgm:t>
        <a:bodyPr/>
        <a:lstStyle/>
        <a:p>
          <a:endParaRPr lang="en-US"/>
        </a:p>
      </dgm:t>
    </dgm:pt>
    <dgm:pt modelId="{55B55068-E75D-4C5B-B4B7-4424207AAC77}" type="pres">
      <dgm:prSet presAssocID="{38BC5FD1-5A93-41A4-A68B-F75DEBD58F7F}" presName="linearFlow" presStyleCnt="0">
        <dgm:presLayoutVars>
          <dgm:dir/>
          <dgm:resizeHandles val="exact"/>
        </dgm:presLayoutVars>
      </dgm:prSet>
      <dgm:spPr/>
    </dgm:pt>
    <dgm:pt modelId="{A8FDB567-517E-415D-892F-38BED7E8F758}" type="pres">
      <dgm:prSet presAssocID="{3FFB8470-0AAF-4692-B764-46ED5B089DB5}" presName="composite" presStyleCnt="0"/>
      <dgm:spPr/>
    </dgm:pt>
    <dgm:pt modelId="{1BD8968F-B864-4699-B2C7-B19C2B4158D9}" type="pres">
      <dgm:prSet presAssocID="{3FFB8470-0AAF-4692-B764-46ED5B089DB5}" presName="imgShp" presStyleLbl="fgImgPlace1" presStyleIdx="0" presStyleCnt="1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dgm:spPr>
    </dgm:pt>
    <dgm:pt modelId="{807884C6-EF39-42AD-8C95-990AA7F7319B}" type="pres">
      <dgm:prSet presAssocID="{3FFB8470-0AAF-4692-B764-46ED5B089DB5}" presName="txShp" presStyleLbl="node1" presStyleIdx="0" presStyleCnt="12">
        <dgm:presLayoutVars>
          <dgm:bulletEnabled val="1"/>
        </dgm:presLayoutVars>
      </dgm:prSet>
      <dgm:spPr/>
    </dgm:pt>
    <dgm:pt modelId="{9DFCEC23-9302-4A0F-A68E-DC034C0F9294}" type="pres">
      <dgm:prSet presAssocID="{1462C4DC-8424-4BB8-877D-7959847C97E9}" presName="spacing" presStyleCnt="0"/>
      <dgm:spPr/>
    </dgm:pt>
    <dgm:pt modelId="{0BCCE443-2FE2-4E29-AC0E-31B3E6812D4A}" type="pres">
      <dgm:prSet presAssocID="{1308D2D8-8451-4173-B150-B135F3F910F2}" presName="composite" presStyleCnt="0"/>
      <dgm:spPr/>
    </dgm:pt>
    <dgm:pt modelId="{4DCB8304-5E34-4354-A1B6-0012E05D52C0}" type="pres">
      <dgm:prSet presAssocID="{1308D2D8-8451-4173-B150-B135F3F910F2}" presName="imgShp" presStyleLbl="fgImgPlace1" presStyleIdx="1" presStyleCnt="1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2B38918B-6446-423C-AFDD-06C60A52640B}" type="pres">
      <dgm:prSet presAssocID="{1308D2D8-8451-4173-B150-B135F3F910F2}" presName="txShp" presStyleLbl="node1" presStyleIdx="1" presStyleCnt="12">
        <dgm:presLayoutVars>
          <dgm:bulletEnabled val="1"/>
        </dgm:presLayoutVars>
      </dgm:prSet>
      <dgm:spPr/>
    </dgm:pt>
    <dgm:pt modelId="{B1D895A9-7499-4696-9516-DF22B506C504}" type="pres">
      <dgm:prSet presAssocID="{77D7C185-E357-42BB-B19F-16D288C5D3BE}" presName="spacing" presStyleCnt="0"/>
      <dgm:spPr/>
    </dgm:pt>
    <dgm:pt modelId="{86CA7955-60D5-4624-8F19-43FAF7204B58}" type="pres">
      <dgm:prSet presAssocID="{B0F62271-E688-4689-A6F9-3E60079880EB}" presName="composite" presStyleCnt="0"/>
      <dgm:spPr/>
    </dgm:pt>
    <dgm:pt modelId="{8D595B18-C175-46EB-8AD0-780EB0E48A4E}" type="pres">
      <dgm:prSet presAssocID="{B0F62271-E688-4689-A6F9-3E60079880EB}" presName="imgShp" presStyleLbl="fgImgPlace1" presStyleIdx="2" presStyleCnt="12"/>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dgm:spPr>
    </dgm:pt>
    <dgm:pt modelId="{729974CB-A44E-4E1F-9673-D4C8A874CD74}" type="pres">
      <dgm:prSet presAssocID="{B0F62271-E688-4689-A6F9-3E60079880EB}" presName="txShp" presStyleLbl="node1" presStyleIdx="2" presStyleCnt="12">
        <dgm:presLayoutVars>
          <dgm:bulletEnabled val="1"/>
        </dgm:presLayoutVars>
      </dgm:prSet>
      <dgm:spPr/>
    </dgm:pt>
    <dgm:pt modelId="{6EDC0C7D-AAB9-4DB2-8193-836F70F467FF}" type="pres">
      <dgm:prSet presAssocID="{8FF1FAA9-B6EA-40CB-A2B4-9C9DCAFAD180}" presName="spacing" presStyleCnt="0"/>
      <dgm:spPr/>
    </dgm:pt>
    <dgm:pt modelId="{29FB8E5D-9021-4B1D-84B8-416032491DB4}" type="pres">
      <dgm:prSet presAssocID="{85FA39B7-6016-4DDE-B0DD-746E5B48A0EC}" presName="composite" presStyleCnt="0"/>
      <dgm:spPr/>
    </dgm:pt>
    <dgm:pt modelId="{0AEB5C3D-004B-4A24-AA1D-DD6BC02EC785}" type="pres">
      <dgm:prSet presAssocID="{85FA39B7-6016-4DDE-B0DD-746E5B48A0EC}" presName="imgShp" presStyleLbl="fgImgPlace1" presStyleIdx="3" presStyleCnt="12"/>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dgm:spPr>
    </dgm:pt>
    <dgm:pt modelId="{DF136B8D-B15C-413A-BB24-1C0B003C10FC}" type="pres">
      <dgm:prSet presAssocID="{85FA39B7-6016-4DDE-B0DD-746E5B48A0EC}" presName="txShp" presStyleLbl="node1" presStyleIdx="3" presStyleCnt="12">
        <dgm:presLayoutVars>
          <dgm:bulletEnabled val="1"/>
        </dgm:presLayoutVars>
      </dgm:prSet>
      <dgm:spPr/>
    </dgm:pt>
    <dgm:pt modelId="{B28CDDE7-BC25-48D9-BACF-EAE21CA65B0D}" type="pres">
      <dgm:prSet presAssocID="{741C4CA1-6BE2-4D56-ABF4-5AB4B77F779B}" presName="spacing" presStyleCnt="0"/>
      <dgm:spPr/>
    </dgm:pt>
    <dgm:pt modelId="{15792E88-D4F4-45E1-A103-4D432A4FBA50}" type="pres">
      <dgm:prSet presAssocID="{6CDEDD8B-3A57-40BD-8D0B-FA5E047A5F12}" presName="composite" presStyleCnt="0"/>
      <dgm:spPr/>
    </dgm:pt>
    <dgm:pt modelId="{4934CA63-89FB-43D5-840F-462DC4AF9F26}" type="pres">
      <dgm:prSet presAssocID="{6CDEDD8B-3A57-40BD-8D0B-FA5E047A5F12}" presName="imgShp" presStyleLbl="fgImgPlace1" presStyleIdx="4" presStyleCnt="12"/>
      <dgm:spPr>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33000" r="-33000"/>
          </a:stretch>
        </a:blipFill>
      </dgm:spPr>
    </dgm:pt>
    <dgm:pt modelId="{3D0E44A9-52FE-42AE-BDBF-BEB3A0694FE3}" type="pres">
      <dgm:prSet presAssocID="{6CDEDD8B-3A57-40BD-8D0B-FA5E047A5F12}" presName="txShp" presStyleLbl="node1" presStyleIdx="4" presStyleCnt="12">
        <dgm:presLayoutVars>
          <dgm:bulletEnabled val="1"/>
        </dgm:presLayoutVars>
      </dgm:prSet>
      <dgm:spPr/>
    </dgm:pt>
    <dgm:pt modelId="{2FE688F6-E044-421F-91AB-8296B64F3289}" type="pres">
      <dgm:prSet presAssocID="{2DBB2FCC-1253-4DE4-A0C8-6F29B9B47A54}" presName="spacing" presStyleCnt="0"/>
      <dgm:spPr/>
    </dgm:pt>
    <dgm:pt modelId="{72E0EE64-871F-4264-B6C0-8F43FD5524B4}" type="pres">
      <dgm:prSet presAssocID="{D73C11B8-D540-44DA-99B5-88CB8E0ECF09}" presName="composite" presStyleCnt="0"/>
      <dgm:spPr/>
    </dgm:pt>
    <dgm:pt modelId="{B862D61E-D224-4313-8CB2-2DF78804535B}" type="pres">
      <dgm:prSet presAssocID="{D73C11B8-D540-44DA-99B5-88CB8E0ECF09}" presName="imgShp" presStyleLbl="fgImgPlace1" presStyleIdx="5" presStyleCnt="12"/>
      <dgm:spPr>
        <a:blipFill>
          <a:blip xmlns:r="http://schemas.openxmlformats.org/officeDocument/2006/relationships" r:embed="rId11">
            <a:extLst>
              <a:ext uri="{28A0092B-C50C-407E-A947-70E740481C1C}">
                <a14:useLocalDpi xmlns:a14="http://schemas.microsoft.com/office/drawing/2010/main" val="0"/>
              </a:ext>
            </a:extLst>
          </a:blip>
          <a:srcRect/>
          <a:stretch>
            <a:fillRect l="-30000" r="-30000"/>
          </a:stretch>
        </a:blipFill>
      </dgm:spPr>
    </dgm:pt>
    <dgm:pt modelId="{4E7B2296-DFED-448B-8465-E1A447864266}" type="pres">
      <dgm:prSet presAssocID="{D73C11B8-D540-44DA-99B5-88CB8E0ECF09}" presName="txShp" presStyleLbl="node1" presStyleIdx="5" presStyleCnt="12">
        <dgm:presLayoutVars>
          <dgm:bulletEnabled val="1"/>
        </dgm:presLayoutVars>
      </dgm:prSet>
      <dgm:spPr/>
    </dgm:pt>
    <dgm:pt modelId="{DE929B00-CA36-4879-8C33-56BC06CFB9F1}" type="pres">
      <dgm:prSet presAssocID="{863E8B27-2039-41CF-9C06-7BAC08692D43}" presName="spacing" presStyleCnt="0"/>
      <dgm:spPr/>
    </dgm:pt>
    <dgm:pt modelId="{3D52B0A6-AE46-4621-9E0F-7144653A38CF}" type="pres">
      <dgm:prSet presAssocID="{496DB810-20E1-483E-810F-594CB257E505}" presName="composite" presStyleCnt="0"/>
      <dgm:spPr/>
    </dgm:pt>
    <dgm:pt modelId="{5DB656B4-B2B6-4A9F-A1E4-9C0FBB336923}" type="pres">
      <dgm:prSet presAssocID="{496DB810-20E1-483E-810F-594CB257E505}" presName="imgShp" presStyleLbl="fgImgPlace1" presStyleIdx="6" presStyleCnt="12"/>
      <dgm:spPr>
        <a:blipFill>
          <a:blip xmlns:r="http://schemas.openxmlformats.org/officeDocument/2006/relationships"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a:fillRect/>
          </a:stretch>
        </a:blipFill>
      </dgm:spPr>
    </dgm:pt>
    <dgm:pt modelId="{FFB950F1-F673-444D-891E-5669F82449D1}" type="pres">
      <dgm:prSet presAssocID="{496DB810-20E1-483E-810F-594CB257E505}" presName="txShp" presStyleLbl="node1" presStyleIdx="6" presStyleCnt="12">
        <dgm:presLayoutVars>
          <dgm:bulletEnabled val="1"/>
        </dgm:presLayoutVars>
      </dgm:prSet>
      <dgm:spPr/>
    </dgm:pt>
    <dgm:pt modelId="{E199BD14-8233-463D-84DA-67B8AE728C37}" type="pres">
      <dgm:prSet presAssocID="{6330532E-8154-4ADC-9538-704C33D35162}" presName="spacing" presStyleCnt="0"/>
      <dgm:spPr/>
    </dgm:pt>
    <dgm:pt modelId="{EADE9136-6995-41EE-A309-8109E15ABD85}" type="pres">
      <dgm:prSet presAssocID="{949FB3D1-8031-4D3E-88E4-818B2679E73F}" presName="composite" presStyleCnt="0"/>
      <dgm:spPr/>
    </dgm:pt>
    <dgm:pt modelId="{9048FE19-2274-44E9-9480-B6F226CF0666}" type="pres">
      <dgm:prSet presAssocID="{949FB3D1-8031-4D3E-88E4-818B2679E73F}" presName="imgShp" presStyleLbl="fgImgPlace1" presStyleIdx="7" presStyleCnt="12"/>
      <dgm:spPr>
        <a:blipFill>
          <a:blip xmlns:r="http://schemas.openxmlformats.org/officeDocument/2006/relationships"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a:fillRect/>
          </a:stretch>
        </a:blipFill>
      </dgm:spPr>
    </dgm:pt>
    <dgm:pt modelId="{5D1ED6AB-C02F-46B3-A408-2526C3885525}" type="pres">
      <dgm:prSet presAssocID="{949FB3D1-8031-4D3E-88E4-818B2679E73F}" presName="txShp" presStyleLbl="node1" presStyleIdx="7" presStyleCnt="12">
        <dgm:presLayoutVars>
          <dgm:bulletEnabled val="1"/>
        </dgm:presLayoutVars>
      </dgm:prSet>
      <dgm:spPr/>
    </dgm:pt>
    <dgm:pt modelId="{A2754BF1-E130-4229-8A33-CB92AEC152DC}" type="pres">
      <dgm:prSet presAssocID="{9077A354-50D5-4A61-A2E0-A935CB85444E}" presName="spacing" presStyleCnt="0"/>
      <dgm:spPr/>
    </dgm:pt>
    <dgm:pt modelId="{B9EA2527-BCBD-45C6-A314-9D1CB868FF86}" type="pres">
      <dgm:prSet presAssocID="{BB76CCB0-2D29-4B74-8677-C43BBA6982E0}" presName="composite" presStyleCnt="0"/>
      <dgm:spPr/>
    </dgm:pt>
    <dgm:pt modelId="{FA8682BE-0C0D-4941-ADB8-F562CEF30D1F}" type="pres">
      <dgm:prSet presAssocID="{BB76CCB0-2D29-4B74-8677-C43BBA6982E0}" presName="imgShp" presStyleLbl="fgImgPlace1" presStyleIdx="8" presStyleCnt="12"/>
      <dgm:spPr>
        <a:blipFill>
          <a:blip xmlns:r="http://schemas.openxmlformats.org/officeDocument/2006/relationships"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a:stretch>
            <a:fillRect/>
          </a:stretch>
        </a:blipFill>
      </dgm:spPr>
    </dgm:pt>
    <dgm:pt modelId="{0A662B08-6A00-4E66-9EB5-3042E42C351C}" type="pres">
      <dgm:prSet presAssocID="{BB76CCB0-2D29-4B74-8677-C43BBA6982E0}" presName="txShp" presStyleLbl="node1" presStyleIdx="8" presStyleCnt="12">
        <dgm:presLayoutVars>
          <dgm:bulletEnabled val="1"/>
        </dgm:presLayoutVars>
      </dgm:prSet>
      <dgm:spPr/>
    </dgm:pt>
    <dgm:pt modelId="{50CB9F0C-17A3-4DC3-AF7A-E7B0D6B8C3C3}" type="pres">
      <dgm:prSet presAssocID="{105B7768-9971-42B4-A8ED-C48CC5AB7AF6}" presName="spacing" presStyleCnt="0"/>
      <dgm:spPr/>
    </dgm:pt>
    <dgm:pt modelId="{85DADCC1-CE82-4B44-99D5-E4D17B9EEB5E}" type="pres">
      <dgm:prSet presAssocID="{3E080410-24A5-406A-9C9B-F2DA7FC336EE}" presName="composite" presStyleCnt="0"/>
      <dgm:spPr/>
    </dgm:pt>
    <dgm:pt modelId="{F9DF48EB-1E27-44B1-B0AA-E5F756805703}" type="pres">
      <dgm:prSet presAssocID="{3E080410-24A5-406A-9C9B-F2DA7FC336EE}" presName="imgShp" presStyleLbl="fgImgPlace1" presStyleIdx="9" presStyleCnt="12"/>
      <dgm:spPr>
        <a:blipFill>
          <a:blip xmlns:r="http://schemas.openxmlformats.org/officeDocument/2006/relationships"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a:stretch>
            <a:fillRect/>
          </a:stretch>
        </a:blipFill>
      </dgm:spPr>
    </dgm:pt>
    <dgm:pt modelId="{A8B93C91-6132-4C5F-9C44-20B87704AC03}" type="pres">
      <dgm:prSet presAssocID="{3E080410-24A5-406A-9C9B-F2DA7FC336EE}" presName="txShp" presStyleLbl="node1" presStyleIdx="9" presStyleCnt="12">
        <dgm:presLayoutVars>
          <dgm:bulletEnabled val="1"/>
        </dgm:presLayoutVars>
      </dgm:prSet>
      <dgm:spPr/>
    </dgm:pt>
    <dgm:pt modelId="{DAC03A9D-F57B-4711-A54C-44D8ADBBC376}" type="pres">
      <dgm:prSet presAssocID="{758F655F-3FCE-4268-8ECD-BA9966E2445B}" presName="spacing" presStyleCnt="0"/>
      <dgm:spPr/>
    </dgm:pt>
    <dgm:pt modelId="{17F40FA1-7326-4AA0-BCE8-C3D285AF98BF}" type="pres">
      <dgm:prSet presAssocID="{AC75A146-8168-4FAE-BA04-5ACEB059485D}" presName="composite" presStyleCnt="0"/>
      <dgm:spPr/>
    </dgm:pt>
    <dgm:pt modelId="{A644F70C-1EFE-425A-AE78-1B827CEAC23E}" type="pres">
      <dgm:prSet presAssocID="{AC75A146-8168-4FAE-BA04-5ACEB059485D}" presName="imgShp" presStyleLbl="fgImgPlace1" presStyleIdx="10" presStyleCnt="12"/>
      <dgm:spPr>
        <a:blipFill>
          <a:blip xmlns:r="http://schemas.openxmlformats.org/officeDocument/2006/relationships"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a:stretch>
            <a:fillRect/>
          </a:stretch>
        </a:blipFill>
      </dgm:spPr>
    </dgm:pt>
    <dgm:pt modelId="{CA59A06F-BBE5-400B-81D9-FC86C0E330CC}" type="pres">
      <dgm:prSet presAssocID="{AC75A146-8168-4FAE-BA04-5ACEB059485D}" presName="txShp" presStyleLbl="node1" presStyleIdx="10" presStyleCnt="12">
        <dgm:presLayoutVars>
          <dgm:bulletEnabled val="1"/>
        </dgm:presLayoutVars>
      </dgm:prSet>
      <dgm:spPr/>
    </dgm:pt>
    <dgm:pt modelId="{DD288627-41B7-4118-9C4B-FFF15AC3E4B8}" type="pres">
      <dgm:prSet presAssocID="{5BF4C2AC-E089-4C69-844D-98C5BCDAFD9D}" presName="spacing" presStyleCnt="0"/>
      <dgm:spPr/>
    </dgm:pt>
    <dgm:pt modelId="{D72AA4CF-30A4-4DB4-9C23-E1B40070427E}" type="pres">
      <dgm:prSet presAssocID="{265175FB-DFE6-4979-85F3-D5792E4A75C7}" presName="composite" presStyleCnt="0"/>
      <dgm:spPr/>
    </dgm:pt>
    <dgm:pt modelId="{0178344A-2B6D-4D52-B3B1-ED955F99CB51}" type="pres">
      <dgm:prSet presAssocID="{265175FB-DFE6-4979-85F3-D5792E4A75C7}" presName="imgShp" presStyleLbl="fgImgPlace1" presStyleIdx="11" presStyleCnt="12"/>
      <dgm:spPr>
        <a:blipFill>
          <a:blip xmlns:r="http://schemas.openxmlformats.org/officeDocument/2006/relationships"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a:blipFill>
      </dgm:spPr>
      <dgm:extLst>
        <a:ext uri="{E40237B7-FDA0-4F09-8148-C483321AD2D9}">
          <dgm14:cNvPr xmlns:dgm14="http://schemas.microsoft.com/office/drawing/2010/diagram" id="0" name="" descr="Thermometer"/>
        </a:ext>
      </dgm:extLst>
    </dgm:pt>
    <dgm:pt modelId="{40504646-9B00-44D9-A947-5D53168D0E0D}" type="pres">
      <dgm:prSet presAssocID="{265175FB-DFE6-4979-85F3-D5792E4A75C7}" presName="txShp" presStyleLbl="node1" presStyleIdx="11" presStyleCnt="12">
        <dgm:presLayoutVars>
          <dgm:bulletEnabled val="1"/>
        </dgm:presLayoutVars>
      </dgm:prSet>
      <dgm:spPr/>
    </dgm:pt>
  </dgm:ptLst>
  <dgm:cxnLst>
    <dgm:cxn modelId="{957C260D-DB58-4352-985C-27885717061C}" srcId="{38BC5FD1-5A93-41A4-A68B-F75DEBD58F7F}" destId="{AC75A146-8168-4FAE-BA04-5ACEB059485D}" srcOrd="10" destOrd="0" parTransId="{F8927298-7E7B-412D-B5FD-FCF34EBF54AC}" sibTransId="{5BF4C2AC-E089-4C69-844D-98C5BCDAFD9D}"/>
    <dgm:cxn modelId="{13360315-A337-4DA1-ABFC-62D5B7FEBBDE}" type="presOf" srcId="{3E080410-24A5-406A-9C9B-F2DA7FC336EE}" destId="{A8B93C91-6132-4C5F-9C44-20B87704AC03}" srcOrd="0" destOrd="0" presId="urn:microsoft.com/office/officeart/2005/8/layout/vList3"/>
    <dgm:cxn modelId="{998BB41B-C7B2-4A3A-86D6-6864A48923AD}" type="presOf" srcId="{38BC5FD1-5A93-41A4-A68B-F75DEBD58F7F}" destId="{55B55068-E75D-4C5B-B4B7-4424207AAC77}" srcOrd="0" destOrd="0" presId="urn:microsoft.com/office/officeart/2005/8/layout/vList3"/>
    <dgm:cxn modelId="{AF2A7223-2A9F-4AD6-8240-C4AD4A9CB050}" srcId="{38BC5FD1-5A93-41A4-A68B-F75DEBD58F7F}" destId="{1308D2D8-8451-4173-B150-B135F3F910F2}" srcOrd="1" destOrd="0" parTransId="{1A2FC141-43DD-42B3-B8D0-EA3F05027B67}" sibTransId="{77D7C185-E357-42BB-B19F-16D288C5D3BE}"/>
    <dgm:cxn modelId="{DA557B25-3ACB-4823-AFA6-9BE4971FDC3C}" type="presOf" srcId="{AC75A146-8168-4FAE-BA04-5ACEB059485D}" destId="{CA59A06F-BBE5-400B-81D9-FC86C0E330CC}" srcOrd="0" destOrd="0" presId="urn:microsoft.com/office/officeart/2005/8/layout/vList3"/>
    <dgm:cxn modelId="{1A48282B-1D63-47B0-BBE6-D94A0C282BB0}" srcId="{38BC5FD1-5A93-41A4-A68B-F75DEBD58F7F}" destId="{B0F62271-E688-4689-A6F9-3E60079880EB}" srcOrd="2" destOrd="0" parTransId="{0FCB9165-4CF4-424C-9FA1-494AED417001}" sibTransId="{8FF1FAA9-B6EA-40CB-A2B4-9C9DCAFAD180}"/>
    <dgm:cxn modelId="{8018B42D-F370-48F7-A296-CD6CCE21A15E}" type="presOf" srcId="{265175FB-DFE6-4979-85F3-D5792E4A75C7}" destId="{40504646-9B00-44D9-A947-5D53168D0E0D}" srcOrd="0" destOrd="0" presId="urn:microsoft.com/office/officeart/2005/8/layout/vList3"/>
    <dgm:cxn modelId="{FA556E30-A5F7-4E94-856E-142DBCF945D4}" srcId="{38BC5FD1-5A93-41A4-A68B-F75DEBD58F7F}" destId="{3FFB8470-0AAF-4692-B764-46ED5B089DB5}" srcOrd="0" destOrd="0" parTransId="{4EF94BEE-8C59-4E88-8791-F28FB02F3CAC}" sibTransId="{1462C4DC-8424-4BB8-877D-7959847C97E9}"/>
    <dgm:cxn modelId="{6D6B4732-FE95-4696-AC44-0C9440C9225F}" srcId="{38BC5FD1-5A93-41A4-A68B-F75DEBD58F7F}" destId="{265175FB-DFE6-4979-85F3-D5792E4A75C7}" srcOrd="11" destOrd="0" parTransId="{D0D44856-DD47-45BA-85BE-AB7CA3D29A80}" sibTransId="{71512131-33CD-447C-A7A4-1C821C6D1CE9}"/>
    <dgm:cxn modelId="{5BF5665E-F83F-41A2-AC36-015D8855BFC6}" type="presOf" srcId="{3FFB8470-0AAF-4692-B764-46ED5B089DB5}" destId="{807884C6-EF39-42AD-8C95-990AA7F7319B}" srcOrd="0" destOrd="0" presId="urn:microsoft.com/office/officeart/2005/8/layout/vList3"/>
    <dgm:cxn modelId="{E6CAC242-8E6C-48FB-B44F-111458F2CEFA}" type="presOf" srcId="{6CDEDD8B-3A57-40BD-8D0B-FA5E047A5F12}" destId="{3D0E44A9-52FE-42AE-BDBF-BEB3A0694FE3}" srcOrd="0" destOrd="0" presId="urn:microsoft.com/office/officeart/2005/8/layout/vList3"/>
    <dgm:cxn modelId="{49936A46-AFF0-476B-8464-B56C0AC07E7C}" srcId="{38BC5FD1-5A93-41A4-A68B-F75DEBD58F7F}" destId="{85FA39B7-6016-4DDE-B0DD-746E5B48A0EC}" srcOrd="3" destOrd="0" parTransId="{A9F0E0D1-ABC3-4D5E-82AD-8B2E0306D4AA}" sibTransId="{741C4CA1-6BE2-4D56-ABF4-5AB4B77F779B}"/>
    <dgm:cxn modelId="{473CDD68-00DA-49D4-AF4B-64B5190A1F72}" type="presOf" srcId="{BB76CCB0-2D29-4B74-8677-C43BBA6982E0}" destId="{0A662B08-6A00-4E66-9EB5-3042E42C351C}" srcOrd="0" destOrd="0" presId="urn:microsoft.com/office/officeart/2005/8/layout/vList3"/>
    <dgm:cxn modelId="{ED72294B-9FC3-4F4B-B022-A85EA90F1D72}" type="presOf" srcId="{D73C11B8-D540-44DA-99B5-88CB8E0ECF09}" destId="{4E7B2296-DFED-448B-8465-E1A447864266}" srcOrd="0" destOrd="0" presId="urn:microsoft.com/office/officeart/2005/8/layout/vList3"/>
    <dgm:cxn modelId="{759F9A50-B302-4E18-BC58-34E0B9E4CDC8}" srcId="{38BC5FD1-5A93-41A4-A68B-F75DEBD58F7F}" destId="{6CDEDD8B-3A57-40BD-8D0B-FA5E047A5F12}" srcOrd="4" destOrd="0" parTransId="{0A269928-9CE2-4A3A-8BBA-DCA23EEE917E}" sibTransId="{2DBB2FCC-1253-4DE4-A0C8-6F29B9B47A54}"/>
    <dgm:cxn modelId="{81850B53-0CF7-4627-B6D3-CFE326D17726}" srcId="{38BC5FD1-5A93-41A4-A68B-F75DEBD58F7F}" destId="{D73C11B8-D540-44DA-99B5-88CB8E0ECF09}" srcOrd="5" destOrd="0" parTransId="{FED754EF-9654-47AB-85C9-C51C00D6A43D}" sibTransId="{863E8B27-2039-41CF-9C06-7BAC08692D43}"/>
    <dgm:cxn modelId="{CB7A3477-6DD8-48A1-8442-5FDFA0C6314A}" srcId="{38BC5FD1-5A93-41A4-A68B-F75DEBD58F7F}" destId="{BB76CCB0-2D29-4B74-8677-C43BBA6982E0}" srcOrd="8" destOrd="0" parTransId="{B9FC70B6-075B-459E-998A-01FB52C7C25B}" sibTransId="{105B7768-9971-42B4-A8ED-C48CC5AB7AF6}"/>
    <dgm:cxn modelId="{97B4437A-6487-4D3C-99C6-A368747E8EEC}" srcId="{38BC5FD1-5A93-41A4-A68B-F75DEBD58F7F}" destId="{496DB810-20E1-483E-810F-594CB257E505}" srcOrd="6" destOrd="0" parTransId="{3D14150B-B2E2-42B9-957B-C5D2BC725858}" sibTransId="{6330532E-8154-4ADC-9538-704C33D35162}"/>
    <dgm:cxn modelId="{BF97F17B-9D1B-485A-BC16-F3426C24B504}" type="presOf" srcId="{1308D2D8-8451-4173-B150-B135F3F910F2}" destId="{2B38918B-6446-423C-AFDD-06C60A52640B}" srcOrd="0" destOrd="0" presId="urn:microsoft.com/office/officeart/2005/8/layout/vList3"/>
    <dgm:cxn modelId="{3BBC70A6-87B0-4023-893F-FDBEF1B90BD2}" type="presOf" srcId="{496DB810-20E1-483E-810F-594CB257E505}" destId="{FFB950F1-F673-444D-891E-5669F82449D1}" srcOrd="0" destOrd="0" presId="urn:microsoft.com/office/officeart/2005/8/layout/vList3"/>
    <dgm:cxn modelId="{25AEABD9-1594-470E-9C1E-44EC5A57C461}" srcId="{38BC5FD1-5A93-41A4-A68B-F75DEBD58F7F}" destId="{949FB3D1-8031-4D3E-88E4-818B2679E73F}" srcOrd="7" destOrd="0" parTransId="{0EA4EE0F-A8E4-4CAD-9672-0FEFD0AA20A7}" sibTransId="{9077A354-50D5-4A61-A2E0-A935CB85444E}"/>
    <dgm:cxn modelId="{FCC898DA-DD55-46E6-B0B3-5900C3191240}" type="presOf" srcId="{85FA39B7-6016-4DDE-B0DD-746E5B48A0EC}" destId="{DF136B8D-B15C-413A-BB24-1C0B003C10FC}" srcOrd="0" destOrd="0" presId="urn:microsoft.com/office/officeart/2005/8/layout/vList3"/>
    <dgm:cxn modelId="{5BB026DE-8DB3-4F90-94F3-3F3103E5E8AC}" type="presOf" srcId="{B0F62271-E688-4689-A6F9-3E60079880EB}" destId="{729974CB-A44E-4E1F-9673-D4C8A874CD74}" srcOrd="0" destOrd="0" presId="urn:microsoft.com/office/officeart/2005/8/layout/vList3"/>
    <dgm:cxn modelId="{208DCAEA-6AB2-4F58-B1EF-F8860DFE72EE}" type="presOf" srcId="{949FB3D1-8031-4D3E-88E4-818B2679E73F}" destId="{5D1ED6AB-C02F-46B3-A408-2526C3885525}" srcOrd="0" destOrd="0" presId="urn:microsoft.com/office/officeart/2005/8/layout/vList3"/>
    <dgm:cxn modelId="{5BE997EC-FC9D-4570-8613-809F6CFAE187}" srcId="{38BC5FD1-5A93-41A4-A68B-F75DEBD58F7F}" destId="{3E080410-24A5-406A-9C9B-F2DA7FC336EE}" srcOrd="9" destOrd="0" parTransId="{91296CC9-C01F-4BD9-85AF-B4D96630CD53}" sibTransId="{758F655F-3FCE-4268-8ECD-BA9966E2445B}"/>
    <dgm:cxn modelId="{027D396C-03EE-44FD-A2EC-0277D73F753D}" type="presParOf" srcId="{55B55068-E75D-4C5B-B4B7-4424207AAC77}" destId="{A8FDB567-517E-415D-892F-38BED7E8F758}" srcOrd="0" destOrd="0" presId="urn:microsoft.com/office/officeart/2005/8/layout/vList3"/>
    <dgm:cxn modelId="{114EF80B-B311-42A6-9FED-5DF9FBD622D9}" type="presParOf" srcId="{A8FDB567-517E-415D-892F-38BED7E8F758}" destId="{1BD8968F-B864-4699-B2C7-B19C2B4158D9}" srcOrd="0" destOrd="0" presId="urn:microsoft.com/office/officeart/2005/8/layout/vList3"/>
    <dgm:cxn modelId="{62970058-2552-49CA-ADC3-3DEE7BCCEE71}" type="presParOf" srcId="{A8FDB567-517E-415D-892F-38BED7E8F758}" destId="{807884C6-EF39-42AD-8C95-990AA7F7319B}" srcOrd="1" destOrd="0" presId="urn:microsoft.com/office/officeart/2005/8/layout/vList3"/>
    <dgm:cxn modelId="{96135D4F-7140-4962-8955-70F203606A98}" type="presParOf" srcId="{55B55068-E75D-4C5B-B4B7-4424207AAC77}" destId="{9DFCEC23-9302-4A0F-A68E-DC034C0F9294}" srcOrd="1" destOrd="0" presId="urn:microsoft.com/office/officeart/2005/8/layout/vList3"/>
    <dgm:cxn modelId="{6EEE0D5E-DE1F-49D6-A8DB-3B6297CE6963}" type="presParOf" srcId="{55B55068-E75D-4C5B-B4B7-4424207AAC77}" destId="{0BCCE443-2FE2-4E29-AC0E-31B3E6812D4A}" srcOrd="2" destOrd="0" presId="urn:microsoft.com/office/officeart/2005/8/layout/vList3"/>
    <dgm:cxn modelId="{08962AAE-476E-4CB8-9E8C-5E98620FCA5C}" type="presParOf" srcId="{0BCCE443-2FE2-4E29-AC0E-31B3E6812D4A}" destId="{4DCB8304-5E34-4354-A1B6-0012E05D52C0}" srcOrd="0" destOrd="0" presId="urn:microsoft.com/office/officeart/2005/8/layout/vList3"/>
    <dgm:cxn modelId="{70BF7018-5F6B-45E0-A8DE-DB5FAA7BE226}" type="presParOf" srcId="{0BCCE443-2FE2-4E29-AC0E-31B3E6812D4A}" destId="{2B38918B-6446-423C-AFDD-06C60A52640B}" srcOrd="1" destOrd="0" presId="urn:microsoft.com/office/officeart/2005/8/layout/vList3"/>
    <dgm:cxn modelId="{0DD93E4E-A210-4026-88C0-2957280518DB}" type="presParOf" srcId="{55B55068-E75D-4C5B-B4B7-4424207AAC77}" destId="{B1D895A9-7499-4696-9516-DF22B506C504}" srcOrd="3" destOrd="0" presId="urn:microsoft.com/office/officeart/2005/8/layout/vList3"/>
    <dgm:cxn modelId="{3448931B-E3AB-4E14-B204-3E1B2C7ADAB0}" type="presParOf" srcId="{55B55068-E75D-4C5B-B4B7-4424207AAC77}" destId="{86CA7955-60D5-4624-8F19-43FAF7204B58}" srcOrd="4" destOrd="0" presId="urn:microsoft.com/office/officeart/2005/8/layout/vList3"/>
    <dgm:cxn modelId="{89CD6379-4F8B-48ED-A559-66AF8F78EE11}" type="presParOf" srcId="{86CA7955-60D5-4624-8F19-43FAF7204B58}" destId="{8D595B18-C175-46EB-8AD0-780EB0E48A4E}" srcOrd="0" destOrd="0" presId="urn:microsoft.com/office/officeart/2005/8/layout/vList3"/>
    <dgm:cxn modelId="{91DA8FC4-FFF2-4F21-ADD7-730DFACF7288}" type="presParOf" srcId="{86CA7955-60D5-4624-8F19-43FAF7204B58}" destId="{729974CB-A44E-4E1F-9673-D4C8A874CD74}" srcOrd="1" destOrd="0" presId="urn:microsoft.com/office/officeart/2005/8/layout/vList3"/>
    <dgm:cxn modelId="{E2F99D97-695C-495E-98F7-5F8389F0DA10}" type="presParOf" srcId="{55B55068-E75D-4C5B-B4B7-4424207AAC77}" destId="{6EDC0C7D-AAB9-4DB2-8193-836F70F467FF}" srcOrd="5" destOrd="0" presId="urn:microsoft.com/office/officeart/2005/8/layout/vList3"/>
    <dgm:cxn modelId="{9C4BF2F7-FD5F-4448-81A8-7F2D177CBB61}" type="presParOf" srcId="{55B55068-E75D-4C5B-B4B7-4424207AAC77}" destId="{29FB8E5D-9021-4B1D-84B8-416032491DB4}" srcOrd="6" destOrd="0" presId="urn:microsoft.com/office/officeart/2005/8/layout/vList3"/>
    <dgm:cxn modelId="{8F84FEA8-D2F8-4114-A8B5-1262F7D492A1}" type="presParOf" srcId="{29FB8E5D-9021-4B1D-84B8-416032491DB4}" destId="{0AEB5C3D-004B-4A24-AA1D-DD6BC02EC785}" srcOrd="0" destOrd="0" presId="urn:microsoft.com/office/officeart/2005/8/layout/vList3"/>
    <dgm:cxn modelId="{C9DBF4E0-759F-4837-BBE6-112A41C11B47}" type="presParOf" srcId="{29FB8E5D-9021-4B1D-84B8-416032491DB4}" destId="{DF136B8D-B15C-413A-BB24-1C0B003C10FC}" srcOrd="1" destOrd="0" presId="urn:microsoft.com/office/officeart/2005/8/layout/vList3"/>
    <dgm:cxn modelId="{CCF3C3E2-9C87-4E55-B344-7AA80090368C}" type="presParOf" srcId="{55B55068-E75D-4C5B-B4B7-4424207AAC77}" destId="{B28CDDE7-BC25-48D9-BACF-EAE21CA65B0D}" srcOrd="7" destOrd="0" presId="urn:microsoft.com/office/officeart/2005/8/layout/vList3"/>
    <dgm:cxn modelId="{60E6310F-A25C-4C21-A6F0-A9894C752B8A}" type="presParOf" srcId="{55B55068-E75D-4C5B-B4B7-4424207AAC77}" destId="{15792E88-D4F4-45E1-A103-4D432A4FBA50}" srcOrd="8" destOrd="0" presId="urn:microsoft.com/office/officeart/2005/8/layout/vList3"/>
    <dgm:cxn modelId="{DA12BC76-A26E-4AEC-8F50-DD4281ABC20F}" type="presParOf" srcId="{15792E88-D4F4-45E1-A103-4D432A4FBA50}" destId="{4934CA63-89FB-43D5-840F-462DC4AF9F26}" srcOrd="0" destOrd="0" presId="urn:microsoft.com/office/officeart/2005/8/layout/vList3"/>
    <dgm:cxn modelId="{416B892E-764C-4E7A-880A-6F6A72DDE5B0}" type="presParOf" srcId="{15792E88-D4F4-45E1-A103-4D432A4FBA50}" destId="{3D0E44A9-52FE-42AE-BDBF-BEB3A0694FE3}" srcOrd="1" destOrd="0" presId="urn:microsoft.com/office/officeart/2005/8/layout/vList3"/>
    <dgm:cxn modelId="{1091012C-9679-4DF2-B7D5-FE5251C1487D}" type="presParOf" srcId="{55B55068-E75D-4C5B-B4B7-4424207AAC77}" destId="{2FE688F6-E044-421F-91AB-8296B64F3289}" srcOrd="9" destOrd="0" presId="urn:microsoft.com/office/officeart/2005/8/layout/vList3"/>
    <dgm:cxn modelId="{F9D2A537-0D88-422C-8686-83BBC663F9C4}" type="presParOf" srcId="{55B55068-E75D-4C5B-B4B7-4424207AAC77}" destId="{72E0EE64-871F-4264-B6C0-8F43FD5524B4}" srcOrd="10" destOrd="0" presId="urn:microsoft.com/office/officeart/2005/8/layout/vList3"/>
    <dgm:cxn modelId="{9C9A8825-055A-46BD-B746-B25C6768E1C2}" type="presParOf" srcId="{72E0EE64-871F-4264-B6C0-8F43FD5524B4}" destId="{B862D61E-D224-4313-8CB2-2DF78804535B}" srcOrd="0" destOrd="0" presId="urn:microsoft.com/office/officeart/2005/8/layout/vList3"/>
    <dgm:cxn modelId="{E904E449-9643-4D66-B9A6-2A4C0F2CAD5B}" type="presParOf" srcId="{72E0EE64-871F-4264-B6C0-8F43FD5524B4}" destId="{4E7B2296-DFED-448B-8465-E1A447864266}" srcOrd="1" destOrd="0" presId="urn:microsoft.com/office/officeart/2005/8/layout/vList3"/>
    <dgm:cxn modelId="{1AB859EE-85FF-44BE-862A-A831E7E53C88}" type="presParOf" srcId="{55B55068-E75D-4C5B-B4B7-4424207AAC77}" destId="{DE929B00-CA36-4879-8C33-56BC06CFB9F1}" srcOrd="11" destOrd="0" presId="urn:microsoft.com/office/officeart/2005/8/layout/vList3"/>
    <dgm:cxn modelId="{19D26DFD-92A7-4A69-82CE-057E34C77E6E}" type="presParOf" srcId="{55B55068-E75D-4C5B-B4B7-4424207AAC77}" destId="{3D52B0A6-AE46-4621-9E0F-7144653A38CF}" srcOrd="12" destOrd="0" presId="urn:microsoft.com/office/officeart/2005/8/layout/vList3"/>
    <dgm:cxn modelId="{971B7C8C-B4DA-48BE-AA34-9E36FCF35004}" type="presParOf" srcId="{3D52B0A6-AE46-4621-9E0F-7144653A38CF}" destId="{5DB656B4-B2B6-4A9F-A1E4-9C0FBB336923}" srcOrd="0" destOrd="0" presId="urn:microsoft.com/office/officeart/2005/8/layout/vList3"/>
    <dgm:cxn modelId="{13FA930E-E520-4499-B78A-6D49E07CAC70}" type="presParOf" srcId="{3D52B0A6-AE46-4621-9E0F-7144653A38CF}" destId="{FFB950F1-F673-444D-891E-5669F82449D1}" srcOrd="1" destOrd="0" presId="urn:microsoft.com/office/officeart/2005/8/layout/vList3"/>
    <dgm:cxn modelId="{8E3E0EFC-80CB-411F-B2F0-99823BE3E55B}" type="presParOf" srcId="{55B55068-E75D-4C5B-B4B7-4424207AAC77}" destId="{E199BD14-8233-463D-84DA-67B8AE728C37}" srcOrd="13" destOrd="0" presId="urn:microsoft.com/office/officeart/2005/8/layout/vList3"/>
    <dgm:cxn modelId="{2857EFDB-54E3-4B39-8B1B-61C8FF15C676}" type="presParOf" srcId="{55B55068-E75D-4C5B-B4B7-4424207AAC77}" destId="{EADE9136-6995-41EE-A309-8109E15ABD85}" srcOrd="14" destOrd="0" presId="urn:microsoft.com/office/officeart/2005/8/layout/vList3"/>
    <dgm:cxn modelId="{2B037749-64C5-476B-889F-45CE4F12C820}" type="presParOf" srcId="{EADE9136-6995-41EE-A309-8109E15ABD85}" destId="{9048FE19-2274-44E9-9480-B6F226CF0666}" srcOrd="0" destOrd="0" presId="urn:microsoft.com/office/officeart/2005/8/layout/vList3"/>
    <dgm:cxn modelId="{53191708-C6D0-4E4C-A90D-6BB7BA6FDFC6}" type="presParOf" srcId="{EADE9136-6995-41EE-A309-8109E15ABD85}" destId="{5D1ED6AB-C02F-46B3-A408-2526C3885525}" srcOrd="1" destOrd="0" presId="urn:microsoft.com/office/officeart/2005/8/layout/vList3"/>
    <dgm:cxn modelId="{9EB4B825-B33C-4AA4-B0E8-E82258831560}" type="presParOf" srcId="{55B55068-E75D-4C5B-B4B7-4424207AAC77}" destId="{A2754BF1-E130-4229-8A33-CB92AEC152DC}" srcOrd="15" destOrd="0" presId="urn:microsoft.com/office/officeart/2005/8/layout/vList3"/>
    <dgm:cxn modelId="{5E8138FD-3880-4DB4-9A89-DE5B89F19B20}" type="presParOf" srcId="{55B55068-E75D-4C5B-B4B7-4424207AAC77}" destId="{B9EA2527-BCBD-45C6-A314-9D1CB868FF86}" srcOrd="16" destOrd="0" presId="urn:microsoft.com/office/officeart/2005/8/layout/vList3"/>
    <dgm:cxn modelId="{9D3B4653-E322-4622-B0B7-734EC818A303}" type="presParOf" srcId="{B9EA2527-BCBD-45C6-A314-9D1CB868FF86}" destId="{FA8682BE-0C0D-4941-ADB8-F562CEF30D1F}" srcOrd="0" destOrd="0" presId="urn:microsoft.com/office/officeart/2005/8/layout/vList3"/>
    <dgm:cxn modelId="{ACDE59C8-D056-44DA-9C3A-9B19D8647BB3}" type="presParOf" srcId="{B9EA2527-BCBD-45C6-A314-9D1CB868FF86}" destId="{0A662B08-6A00-4E66-9EB5-3042E42C351C}" srcOrd="1" destOrd="0" presId="urn:microsoft.com/office/officeart/2005/8/layout/vList3"/>
    <dgm:cxn modelId="{EF14BE30-0474-4BC0-9499-604A96B31588}" type="presParOf" srcId="{55B55068-E75D-4C5B-B4B7-4424207AAC77}" destId="{50CB9F0C-17A3-4DC3-AF7A-E7B0D6B8C3C3}" srcOrd="17" destOrd="0" presId="urn:microsoft.com/office/officeart/2005/8/layout/vList3"/>
    <dgm:cxn modelId="{F2853349-7828-40DD-847B-0565A901FB64}" type="presParOf" srcId="{55B55068-E75D-4C5B-B4B7-4424207AAC77}" destId="{85DADCC1-CE82-4B44-99D5-E4D17B9EEB5E}" srcOrd="18" destOrd="0" presId="urn:microsoft.com/office/officeart/2005/8/layout/vList3"/>
    <dgm:cxn modelId="{53883647-33AE-4F4F-898C-64C549F1F564}" type="presParOf" srcId="{85DADCC1-CE82-4B44-99D5-E4D17B9EEB5E}" destId="{F9DF48EB-1E27-44B1-B0AA-E5F756805703}" srcOrd="0" destOrd="0" presId="urn:microsoft.com/office/officeart/2005/8/layout/vList3"/>
    <dgm:cxn modelId="{6B43AD33-FCEB-45C3-B8E8-82D157C82FB8}" type="presParOf" srcId="{85DADCC1-CE82-4B44-99D5-E4D17B9EEB5E}" destId="{A8B93C91-6132-4C5F-9C44-20B87704AC03}" srcOrd="1" destOrd="0" presId="urn:microsoft.com/office/officeart/2005/8/layout/vList3"/>
    <dgm:cxn modelId="{93894789-084B-474A-8323-BF1A8E0AF9EC}" type="presParOf" srcId="{55B55068-E75D-4C5B-B4B7-4424207AAC77}" destId="{DAC03A9D-F57B-4711-A54C-44D8ADBBC376}" srcOrd="19" destOrd="0" presId="urn:microsoft.com/office/officeart/2005/8/layout/vList3"/>
    <dgm:cxn modelId="{B95472C3-FB6C-46F7-8A1A-CB9B3D0B9224}" type="presParOf" srcId="{55B55068-E75D-4C5B-B4B7-4424207AAC77}" destId="{17F40FA1-7326-4AA0-BCE8-C3D285AF98BF}" srcOrd="20" destOrd="0" presId="urn:microsoft.com/office/officeart/2005/8/layout/vList3"/>
    <dgm:cxn modelId="{04144737-9C6B-4B4C-8801-594C04680EA9}" type="presParOf" srcId="{17F40FA1-7326-4AA0-BCE8-C3D285AF98BF}" destId="{A644F70C-1EFE-425A-AE78-1B827CEAC23E}" srcOrd="0" destOrd="0" presId="urn:microsoft.com/office/officeart/2005/8/layout/vList3"/>
    <dgm:cxn modelId="{70DEB9D7-E75D-499D-A66C-8ACD55B0FA6A}" type="presParOf" srcId="{17F40FA1-7326-4AA0-BCE8-C3D285AF98BF}" destId="{CA59A06F-BBE5-400B-81D9-FC86C0E330CC}" srcOrd="1" destOrd="0" presId="urn:microsoft.com/office/officeart/2005/8/layout/vList3"/>
    <dgm:cxn modelId="{8051404B-D424-414A-94CE-F5F1BFF07058}" type="presParOf" srcId="{55B55068-E75D-4C5B-B4B7-4424207AAC77}" destId="{DD288627-41B7-4118-9C4B-FFF15AC3E4B8}" srcOrd="21" destOrd="0" presId="urn:microsoft.com/office/officeart/2005/8/layout/vList3"/>
    <dgm:cxn modelId="{21D7EC53-688B-4AE3-95C8-44961341715F}" type="presParOf" srcId="{55B55068-E75D-4C5B-B4B7-4424207AAC77}" destId="{D72AA4CF-30A4-4DB4-9C23-E1B40070427E}" srcOrd="22" destOrd="0" presId="urn:microsoft.com/office/officeart/2005/8/layout/vList3"/>
    <dgm:cxn modelId="{A5939F89-6C17-418A-B266-C8E04503DE55}" type="presParOf" srcId="{D72AA4CF-30A4-4DB4-9C23-E1B40070427E}" destId="{0178344A-2B6D-4D52-B3B1-ED955F99CB51}" srcOrd="0" destOrd="0" presId="urn:microsoft.com/office/officeart/2005/8/layout/vList3"/>
    <dgm:cxn modelId="{5DE9D0AC-0DC9-42E3-A4BD-5D9ECABBAC5D}" type="presParOf" srcId="{D72AA4CF-30A4-4DB4-9C23-E1B40070427E}" destId="{40504646-9B00-44D9-A947-5D53168D0E0D}"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2366DC-D629-4F18-AA17-177007AE4B3D}" type="doc">
      <dgm:prSet loTypeId="urn:microsoft.com/office/officeart/2005/8/layout/hList1" loCatId="list" qsTypeId="urn:microsoft.com/office/officeart/2005/8/quickstyle/3d2" qsCatId="3D" csTypeId="urn:microsoft.com/office/officeart/2005/8/colors/colorful1" csCatId="colorful" phldr="1"/>
      <dgm:spPr/>
      <dgm:t>
        <a:bodyPr/>
        <a:lstStyle/>
        <a:p>
          <a:endParaRPr lang="en-US"/>
        </a:p>
      </dgm:t>
    </dgm:pt>
    <dgm:pt modelId="{007A3E62-E3A7-42A9-A2FD-5EFA89E58281}">
      <dgm:prSet phldrT="[Text]"/>
      <dgm:spPr/>
      <dgm:t>
        <a:bodyPr/>
        <a:lstStyle/>
        <a:p>
          <a:r>
            <a:rPr lang="en-US" dirty="0"/>
            <a:t>Optimize Software and Expose New Hierarchical Parallelism</a:t>
          </a:r>
        </a:p>
      </dgm:t>
    </dgm:pt>
    <dgm:pt modelId="{2B0240C8-B2ED-41C6-9BCA-9F10CBC8EA2A}" type="parTrans" cxnId="{97A9224A-9A33-450F-A80D-CCE0EFCD1110}">
      <dgm:prSet/>
      <dgm:spPr/>
      <dgm:t>
        <a:bodyPr/>
        <a:lstStyle/>
        <a:p>
          <a:endParaRPr lang="en-US"/>
        </a:p>
      </dgm:t>
    </dgm:pt>
    <dgm:pt modelId="{3AFA9A4B-65E5-4141-9D81-699AD5BC477B}" type="sibTrans" cxnId="{97A9224A-9A33-450F-A80D-CCE0EFCD1110}">
      <dgm:prSet/>
      <dgm:spPr/>
      <dgm:t>
        <a:bodyPr/>
        <a:lstStyle/>
        <a:p>
          <a:endParaRPr lang="en-US"/>
        </a:p>
      </dgm:t>
    </dgm:pt>
    <dgm:pt modelId="{540EBAD2-682F-4612-8FEA-E569BFD2EEB0}">
      <dgm:prSet phldrT="[Text]"/>
      <dgm:spPr>
        <a:solidFill>
          <a:schemeClr val="bg2">
            <a:lumMod val="65000"/>
          </a:schemeClr>
        </a:solidFill>
      </dgm:spPr>
      <dgm:t>
        <a:bodyPr/>
        <a:lstStyle/>
        <a:p>
          <a:r>
            <a:rPr lang="en-US" dirty="0"/>
            <a:t>Use CMOS more effectively for specific workloads</a:t>
          </a:r>
        </a:p>
      </dgm:t>
    </dgm:pt>
    <dgm:pt modelId="{EECBC2C3-82E7-4112-8007-2CF4514CEA57}" type="parTrans" cxnId="{BAE4DAFD-CEBE-410F-95BE-0DF4BAA5F9D4}">
      <dgm:prSet/>
      <dgm:spPr/>
      <dgm:t>
        <a:bodyPr/>
        <a:lstStyle/>
        <a:p>
          <a:endParaRPr lang="en-US"/>
        </a:p>
      </dgm:t>
    </dgm:pt>
    <dgm:pt modelId="{41052303-4C23-4AFE-8499-BEC0601E70C3}" type="sibTrans" cxnId="{BAE4DAFD-CEBE-410F-95BE-0DF4BAA5F9D4}">
      <dgm:prSet/>
      <dgm:spPr/>
      <dgm:t>
        <a:bodyPr/>
        <a:lstStyle/>
        <a:p>
          <a:endParaRPr lang="en-US"/>
        </a:p>
      </dgm:t>
    </dgm:pt>
    <dgm:pt modelId="{04EB59B9-5F9E-41C5-AE55-167BE6890711}">
      <dgm:prSet phldrT="[Text]"/>
      <dgm:spPr>
        <a:solidFill>
          <a:schemeClr val="bg2">
            <a:lumMod val="65000"/>
          </a:schemeClr>
        </a:solidFill>
      </dgm:spPr>
      <dgm:t>
        <a:bodyPr/>
        <a:lstStyle/>
        <a:p>
          <a:r>
            <a:rPr lang="en-US" dirty="0"/>
            <a:t>Emerging Technologies</a:t>
          </a:r>
        </a:p>
      </dgm:t>
    </dgm:pt>
    <dgm:pt modelId="{614C4629-8134-482F-B101-6D6570C34EFF}" type="parTrans" cxnId="{2759A5B4-1108-4F50-BC11-EF1A76B85487}">
      <dgm:prSet/>
      <dgm:spPr/>
      <dgm:t>
        <a:bodyPr/>
        <a:lstStyle/>
        <a:p>
          <a:endParaRPr lang="en-US"/>
        </a:p>
      </dgm:t>
    </dgm:pt>
    <dgm:pt modelId="{76CE8C1A-6C3D-4936-952E-B91D73A9DD3D}" type="sibTrans" cxnId="{2759A5B4-1108-4F50-BC11-EF1A76B85487}">
      <dgm:prSet/>
      <dgm:spPr/>
      <dgm:t>
        <a:bodyPr/>
        <a:lstStyle/>
        <a:p>
          <a:endParaRPr lang="en-US"/>
        </a:p>
      </dgm:t>
    </dgm:pt>
    <dgm:pt modelId="{8F536C31-3594-483C-B5E2-5AB2BD2C6780}">
      <dgm:prSet phldrT="[Text]"/>
      <dgm:spPr>
        <a:solidFill>
          <a:schemeClr val="bg2">
            <a:lumMod val="65000"/>
          </a:schemeClr>
        </a:solidFill>
      </dgm:spPr>
      <dgm:t>
        <a:bodyPr/>
        <a:lstStyle/>
        <a:p>
          <a:r>
            <a:rPr lang="en-US" dirty="0"/>
            <a:t>Investigate new computational paradigms</a:t>
          </a:r>
        </a:p>
      </dgm:t>
    </dgm:pt>
    <dgm:pt modelId="{2679DEC5-80FA-4D1C-9374-D2B5A6248D6D}" type="parTrans" cxnId="{9D107512-9402-4D3A-B0C9-E94A88E98C9D}">
      <dgm:prSet/>
      <dgm:spPr/>
      <dgm:t>
        <a:bodyPr/>
        <a:lstStyle/>
        <a:p>
          <a:endParaRPr lang="en-US"/>
        </a:p>
      </dgm:t>
    </dgm:pt>
    <dgm:pt modelId="{2E7DAA7E-7F69-4B2C-AE21-FA53C3A1F7EB}" type="sibTrans" cxnId="{9D107512-9402-4D3A-B0C9-E94A88E98C9D}">
      <dgm:prSet/>
      <dgm:spPr/>
      <dgm:t>
        <a:bodyPr/>
        <a:lstStyle/>
        <a:p>
          <a:endParaRPr lang="en-US"/>
        </a:p>
      </dgm:t>
    </dgm:pt>
    <dgm:pt modelId="{FA2FC1E9-2AFD-4F7E-B4BF-1C457F122B37}">
      <dgm:prSet phldrT="[Text]"/>
      <dgm:spPr>
        <a:solidFill>
          <a:schemeClr val="bg2">
            <a:lumMod val="65000"/>
          </a:schemeClr>
        </a:solidFill>
      </dgm:spPr>
      <dgm:t>
        <a:bodyPr/>
        <a:lstStyle/>
        <a:p>
          <a:r>
            <a:rPr lang="en-US" dirty="0"/>
            <a:t>Quantum </a:t>
          </a:r>
        </a:p>
      </dgm:t>
    </dgm:pt>
    <dgm:pt modelId="{0314AD4D-BEA0-4282-8960-15A43F0104AD}" type="parTrans" cxnId="{D0112093-A535-4A06-A0FE-F2C6C1885311}">
      <dgm:prSet/>
      <dgm:spPr/>
      <dgm:t>
        <a:bodyPr/>
        <a:lstStyle/>
        <a:p>
          <a:endParaRPr lang="en-US"/>
        </a:p>
      </dgm:t>
    </dgm:pt>
    <dgm:pt modelId="{7ACEBF3C-8A43-41F3-8AF6-7B494D52E378}" type="sibTrans" cxnId="{D0112093-A535-4A06-A0FE-F2C6C1885311}">
      <dgm:prSet/>
      <dgm:spPr/>
      <dgm:t>
        <a:bodyPr/>
        <a:lstStyle/>
        <a:p>
          <a:endParaRPr lang="en-US"/>
        </a:p>
      </dgm:t>
    </dgm:pt>
    <dgm:pt modelId="{A1206C61-CC12-42DA-A9CA-9A5E83A8130A}">
      <dgm:prSet phldrT="[Text]"/>
      <dgm:spPr/>
      <dgm:t>
        <a:bodyPr/>
        <a:lstStyle/>
        <a:p>
          <a:r>
            <a:rPr lang="en-US" dirty="0"/>
            <a:t>Redesign software to boost performance on upcoming architectures</a:t>
          </a:r>
        </a:p>
      </dgm:t>
    </dgm:pt>
    <dgm:pt modelId="{D7829910-2366-4D8F-AA8A-F7733AF959A7}" type="parTrans" cxnId="{39000C8F-BCCC-4074-AF1B-1C35F653F3FC}">
      <dgm:prSet/>
      <dgm:spPr/>
      <dgm:t>
        <a:bodyPr/>
        <a:lstStyle/>
        <a:p>
          <a:endParaRPr lang="en-US"/>
        </a:p>
      </dgm:t>
    </dgm:pt>
    <dgm:pt modelId="{8211851C-F797-4B5F-A566-A720B1BFB2C7}" type="sibTrans" cxnId="{39000C8F-BCCC-4074-AF1B-1C35F653F3FC}">
      <dgm:prSet/>
      <dgm:spPr/>
      <dgm:t>
        <a:bodyPr/>
        <a:lstStyle/>
        <a:p>
          <a:endParaRPr lang="en-US"/>
        </a:p>
      </dgm:t>
    </dgm:pt>
    <dgm:pt modelId="{82E228E0-250C-4ACA-96B1-82B5775F75E9}">
      <dgm:prSet phldrT="[Text]"/>
      <dgm:spPr>
        <a:solidFill>
          <a:schemeClr val="bg2">
            <a:lumMod val="65000"/>
          </a:schemeClr>
        </a:solidFill>
      </dgm:spPr>
      <dgm:t>
        <a:bodyPr/>
        <a:lstStyle/>
        <a:p>
          <a:r>
            <a:rPr lang="en-US" dirty="0"/>
            <a:t>Neuromorphic</a:t>
          </a:r>
        </a:p>
      </dgm:t>
    </dgm:pt>
    <dgm:pt modelId="{6A7B860F-041F-4DDB-B247-AFA3E0BD5692}" type="parTrans" cxnId="{8CAA976C-A011-4AC0-9A08-99BE663BB766}">
      <dgm:prSet/>
      <dgm:spPr/>
      <dgm:t>
        <a:bodyPr/>
        <a:lstStyle/>
        <a:p>
          <a:endParaRPr lang="en-US"/>
        </a:p>
      </dgm:t>
    </dgm:pt>
    <dgm:pt modelId="{B6D8DBD0-9B15-45E1-AD8C-4F7A7B814F7E}" type="sibTrans" cxnId="{8CAA976C-A011-4AC0-9A08-99BE663BB766}">
      <dgm:prSet/>
      <dgm:spPr/>
      <dgm:t>
        <a:bodyPr/>
        <a:lstStyle/>
        <a:p>
          <a:endParaRPr lang="en-US"/>
        </a:p>
      </dgm:t>
    </dgm:pt>
    <dgm:pt modelId="{09B1B230-2753-4841-AD3B-BD0D4C3B1200}">
      <dgm:prSet phldrT="[Text]"/>
      <dgm:spPr>
        <a:solidFill>
          <a:schemeClr val="bg2">
            <a:lumMod val="65000"/>
          </a:schemeClr>
        </a:solidFill>
      </dgm:spPr>
      <dgm:t>
        <a:bodyPr/>
        <a:lstStyle/>
        <a:p>
          <a:r>
            <a:rPr lang="en-US" dirty="0"/>
            <a:t>Advanced Digital</a:t>
          </a:r>
        </a:p>
      </dgm:t>
    </dgm:pt>
    <dgm:pt modelId="{84FBF9D8-0AF5-4EB8-92A4-ADED6B873D57}" type="parTrans" cxnId="{03B61779-D58C-4791-9FB7-54CE44ACC29C}">
      <dgm:prSet/>
      <dgm:spPr/>
      <dgm:t>
        <a:bodyPr/>
        <a:lstStyle/>
        <a:p>
          <a:endParaRPr lang="en-US"/>
        </a:p>
      </dgm:t>
    </dgm:pt>
    <dgm:pt modelId="{E75206E0-8DEA-46E1-AB68-A1DE2B319A4E}" type="sibTrans" cxnId="{03B61779-D58C-4791-9FB7-54CE44ACC29C}">
      <dgm:prSet/>
      <dgm:spPr/>
      <dgm:t>
        <a:bodyPr/>
        <a:lstStyle/>
        <a:p>
          <a:endParaRPr lang="en-US"/>
        </a:p>
      </dgm:t>
    </dgm:pt>
    <dgm:pt modelId="{634CB0F2-C3FE-4731-9B46-97CAC706CF2E}">
      <dgm:prSet phldrT="[Text]"/>
      <dgm:spPr>
        <a:solidFill>
          <a:schemeClr val="bg2">
            <a:lumMod val="65000"/>
          </a:schemeClr>
        </a:solidFill>
      </dgm:spPr>
      <dgm:t>
        <a:bodyPr/>
        <a:lstStyle/>
        <a:p>
          <a:endParaRPr lang="en-US" dirty="0"/>
        </a:p>
      </dgm:t>
    </dgm:pt>
    <dgm:pt modelId="{F4690B83-6E0C-42A4-8D51-FC0D8E02F2F4}" type="parTrans" cxnId="{8A53B9BA-4E57-499D-B1E4-B025181F0B2E}">
      <dgm:prSet/>
      <dgm:spPr/>
      <dgm:t>
        <a:bodyPr/>
        <a:lstStyle/>
        <a:p>
          <a:endParaRPr lang="en-US"/>
        </a:p>
      </dgm:t>
    </dgm:pt>
    <dgm:pt modelId="{4B4CE3DC-3856-43C2-98D5-8EC2A2140576}" type="sibTrans" cxnId="{8A53B9BA-4E57-499D-B1E4-B025181F0B2E}">
      <dgm:prSet/>
      <dgm:spPr/>
      <dgm:t>
        <a:bodyPr/>
        <a:lstStyle/>
        <a:p>
          <a:endParaRPr lang="en-US"/>
        </a:p>
      </dgm:t>
    </dgm:pt>
    <dgm:pt modelId="{62B6C9FE-7EEA-434F-BD72-9382748318A7}">
      <dgm:prSet phldrT="[Text]"/>
      <dgm:spPr>
        <a:solidFill>
          <a:schemeClr val="bg2">
            <a:lumMod val="65000"/>
          </a:schemeClr>
        </a:solidFill>
      </dgm:spPr>
      <dgm:t>
        <a:bodyPr/>
        <a:lstStyle/>
        <a:p>
          <a:r>
            <a:rPr lang="en-US" dirty="0"/>
            <a:t>Architectural Specialization and Integration</a:t>
          </a:r>
        </a:p>
      </dgm:t>
    </dgm:pt>
    <dgm:pt modelId="{ACD3F5CD-3BEF-4558-B750-F5D0975C9225}" type="parTrans" cxnId="{EFDE781F-30BB-4A17-A941-9D88969A8559}">
      <dgm:prSet/>
      <dgm:spPr/>
      <dgm:t>
        <a:bodyPr/>
        <a:lstStyle/>
        <a:p>
          <a:endParaRPr lang="en-US"/>
        </a:p>
      </dgm:t>
    </dgm:pt>
    <dgm:pt modelId="{BD1E0585-BBC5-47C4-B24F-B73D1DD5FB43}" type="sibTrans" cxnId="{EFDE781F-30BB-4A17-A941-9D88969A8559}">
      <dgm:prSet/>
      <dgm:spPr/>
      <dgm:t>
        <a:bodyPr/>
        <a:lstStyle/>
        <a:p>
          <a:endParaRPr lang="en-US"/>
        </a:p>
      </dgm:t>
    </dgm:pt>
    <dgm:pt modelId="{2D6A646C-29F6-44E5-8016-AEFAC10E1059}">
      <dgm:prSet phldrT="[Text]"/>
      <dgm:spPr>
        <a:solidFill>
          <a:schemeClr val="bg2">
            <a:lumMod val="65000"/>
          </a:schemeClr>
        </a:solidFill>
      </dgm:spPr>
      <dgm:t>
        <a:bodyPr/>
        <a:lstStyle/>
        <a:p>
          <a:r>
            <a:rPr lang="en-US" dirty="0"/>
            <a:t>Emerging Memory Devices</a:t>
          </a:r>
        </a:p>
      </dgm:t>
    </dgm:pt>
    <dgm:pt modelId="{56A9847A-CCA9-4FE4-A5E0-CE5DF06C8C6D}" type="parTrans" cxnId="{24605F5B-BAD8-4CA5-975C-83B3542A91EB}">
      <dgm:prSet/>
      <dgm:spPr/>
      <dgm:t>
        <a:bodyPr/>
        <a:lstStyle/>
        <a:p>
          <a:endParaRPr lang="en-US"/>
        </a:p>
      </dgm:t>
    </dgm:pt>
    <dgm:pt modelId="{CFD22DA6-E232-42B2-BAC0-9E8F41A61203}" type="sibTrans" cxnId="{24605F5B-BAD8-4CA5-975C-83B3542A91EB}">
      <dgm:prSet/>
      <dgm:spPr/>
      <dgm:t>
        <a:bodyPr/>
        <a:lstStyle/>
        <a:p>
          <a:endParaRPr lang="en-US"/>
        </a:p>
      </dgm:t>
    </dgm:pt>
    <dgm:pt modelId="{6345AFEC-172F-475E-A1B2-D65954389880}">
      <dgm:prSet phldrT="[Text]"/>
      <dgm:spPr>
        <a:solidFill>
          <a:schemeClr val="bg2">
            <a:lumMod val="65000"/>
          </a:schemeClr>
        </a:solidFill>
      </dgm:spPr>
      <dgm:t>
        <a:bodyPr/>
        <a:lstStyle/>
        <a:p>
          <a:r>
            <a:rPr lang="en-US" dirty="0"/>
            <a:t>Integrate components to boost performance and eliminate inefficiencies </a:t>
          </a:r>
        </a:p>
      </dgm:t>
    </dgm:pt>
    <dgm:pt modelId="{550BD06D-E7E2-4D3C-B72A-164524932B43}" type="parTrans" cxnId="{DEC1FB5D-053A-4D23-A132-21EA1C4EE4B9}">
      <dgm:prSet/>
      <dgm:spPr/>
      <dgm:t>
        <a:bodyPr/>
        <a:lstStyle/>
        <a:p>
          <a:endParaRPr lang="en-US"/>
        </a:p>
      </dgm:t>
    </dgm:pt>
    <dgm:pt modelId="{A2F87D74-A978-45F9-88FF-E612473ED4BC}" type="sibTrans" cxnId="{DEC1FB5D-053A-4D23-A132-21EA1C4EE4B9}">
      <dgm:prSet/>
      <dgm:spPr/>
      <dgm:t>
        <a:bodyPr/>
        <a:lstStyle/>
        <a:p>
          <a:endParaRPr lang="en-US"/>
        </a:p>
      </dgm:t>
    </dgm:pt>
    <dgm:pt modelId="{EFAC619F-4A1B-40C8-AB33-DED9DAEA6110}">
      <dgm:prSet phldrT="[Text]"/>
      <dgm:spPr/>
      <dgm:t>
        <a:bodyPr/>
        <a:lstStyle/>
        <a:p>
          <a:r>
            <a:rPr lang="en-US" dirty="0"/>
            <a:t>Exploit new levels of parallelism and efficient data movement</a:t>
          </a:r>
        </a:p>
      </dgm:t>
    </dgm:pt>
    <dgm:pt modelId="{D93263ED-0E38-4CD8-B145-D4DE4CF5B9BA}" type="parTrans" cxnId="{FF4AC889-1546-4126-B5B3-D7A124CF66E3}">
      <dgm:prSet/>
      <dgm:spPr/>
      <dgm:t>
        <a:bodyPr/>
        <a:lstStyle/>
        <a:p>
          <a:endParaRPr lang="en-US"/>
        </a:p>
      </dgm:t>
    </dgm:pt>
    <dgm:pt modelId="{FD4446CD-ACDB-415E-9B35-7ED94A24EE3D}" type="sibTrans" cxnId="{FF4AC889-1546-4126-B5B3-D7A124CF66E3}">
      <dgm:prSet/>
      <dgm:spPr/>
      <dgm:t>
        <a:bodyPr/>
        <a:lstStyle/>
        <a:p>
          <a:endParaRPr lang="en-US"/>
        </a:p>
      </dgm:t>
    </dgm:pt>
    <dgm:pt modelId="{220B099A-C532-40A6-B2E7-45EC46189D5E}">
      <dgm:prSet phldrT="[Text]"/>
      <dgm:spPr>
        <a:solidFill>
          <a:schemeClr val="bg2">
            <a:lumMod val="65000"/>
          </a:schemeClr>
        </a:solidFill>
      </dgm:spPr>
      <dgm:t>
        <a:bodyPr/>
        <a:lstStyle/>
        <a:p>
          <a:r>
            <a:rPr lang="en-US" dirty="0"/>
            <a:t>Workload specific </a:t>
          </a:r>
          <a:r>
            <a:rPr lang="en-US" dirty="0" err="1"/>
            <a:t>memory+storage</a:t>
          </a:r>
          <a:r>
            <a:rPr lang="en-US" dirty="0"/>
            <a:t> system design</a:t>
          </a:r>
        </a:p>
      </dgm:t>
    </dgm:pt>
    <dgm:pt modelId="{3C4ED3AB-FE88-4353-ABA5-E171B48720DB}" type="parTrans" cxnId="{FA3F0FEA-994A-4F55-A188-9997806CE941}">
      <dgm:prSet/>
      <dgm:spPr/>
      <dgm:t>
        <a:bodyPr/>
        <a:lstStyle/>
        <a:p>
          <a:endParaRPr lang="en-US"/>
        </a:p>
      </dgm:t>
    </dgm:pt>
    <dgm:pt modelId="{69201827-A4E8-467A-824E-C1076464F57D}" type="sibTrans" cxnId="{FA3F0FEA-994A-4F55-A188-9997806CE941}">
      <dgm:prSet/>
      <dgm:spPr/>
      <dgm:t>
        <a:bodyPr/>
        <a:lstStyle/>
        <a:p>
          <a:endParaRPr lang="en-US"/>
        </a:p>
      </dgm:t>
    </dgm:pt>
    <dgm:pt modelId="{676E108B-0435-481C-9DE0-F432882E6641}" type="pres">
      <dgm:prSet presAssocID="{5C2366DC-D629-4F18-AA17-177007AE4B3D}" presName="Name0" presStyleCnt="0">
        <dgm:presLayoutVars>
          <dgm:dir/>
          <dgm:animLvl val="lvl"/>
          <dgm:resizeHandles val="exact"/>
        </dgm:presLayoutVars>
      </dgm:prSet>
      <dgm:spPr/>
    </dgm:pt>
    <dgm:pt modelId="{D9DC3BC5-D464-4FBF-97B3-3782D68F1529}" type="pres">
      <dgm:prSet presAssocID="{007A3E62-E3A7-42A9-A2FD-5EFA89E58281}" presName="composite" presStyleCnt="0"/>
      <dgm:spPr/>
    </dgm:pt>
    <dgm:pt modelId="{27A12BD4-2051-4287-9575-A72A3BE46909}" type="pres">
      <dgm:prSet presAssocID="{007A3E62-E3A7-42A9-A2FD-5EFA89E58281}" presName="parTx" presStyleLbl="alignNode1" presStyleIdx="0" presStyleCnt="3">
        <dgm:presLayoutVars>
          <dgm:chMax val="0"/>
          <dgm:chPref val="0"/>
          <dgm:bulletEnabled val="1"/>
        </dgm:presLayoutVars>
      </dgm:prSet>
      <dgm:spPr/>
    </dgm:pt>
    <dgm:pt modelId="{80879C48-7E14-45CD-9F37-348C33DEA63B}" type="pres">
      <dgm:prSet presAssocID="{007A3E62-E3A7-42A9-A2FD-5EFA89E58281}" presName="desTx" presStyleLbl="alignAccFollowNode1" presStyleIdx="0" presStyleCnt="3">
        <dgm:presLayoutVars>
          <dgm:bulletEnabled val="1"/>
        </dgm:presLayoutVars>
      </dgm:prSet>
      <dgm:spPr/>
    </dgm:pt>
    <dgm:pt modelId="{3F5AF8CF-E077-4627-9B75-EFA6B923E773}" type="pres">
      <dgm:prSet presAssocID="{3AFA9A4B-65E5-4141-9D81-699AD5BC477B}" presName="space" presStyleCnt="0"/>
      <dgm:spPr/>
    </dgm:pt>
    <dgm:pt modelId="{BF8581A0-F418-4CCD-A08D-3961E1A7D400}" type="pres">
      <dgm:prSet presAssocID="{62B6C9FE-7EEA-434F-BD72-9382748318A7}" presName="composite" presStyleCnt="0"/>
      <dgm:spPr/>
    </dgm:pt>
    <dgm:pt modelId="{00BC75D8-3DCF-4CB9-8138-F0FE1C441559}" type="pres">
      <dgm:prSet presAssocID="{62B6C9FE-7EEA-434F-BD72-9382748318A7}" presName="parTx" presStyleLbl="alignNode1" presStyleIdx="1" presStyleCnt="3">
        <dgm:presLayoutVars>
          <dgm:chMax val="0"/>
          <dgm:chPref val="0"/>
          <dgm:bulletEnabled val="1"/>
        </dgm:presLayoutVars>
      </dgm:prSet>
      <dgm:spPr/>
    </dgm:pt>
    <dgm:pt modelId="{BF884130-09FD-4BC0-A110-2F3D430FEE92}" type="pres">
      <dgm:prSet presAssocID="{62B6C9FE-7EEA-434F-BD72-9382748318A7}" presName="desTx" presStyleLbl="alignAccFollowNode1" presStyleIdx="1" presStyleCnt="3">
        <dgm:presLayoutVars>
          <dgm:bulletEnabled val="1"/>
        </dgm:presLayoutVars>
      </dgm:prSet>
      <dgm:spPr/>
    </dgm:pt>
    <dgm:pt modelId="{17E71B92-A79A-49DB-902F-133A59267F3D}" type="pres">
      <dgm:prSet presAssocID="{BD1E0585-BBC5-47C4-B24F-B73D1DD5FB43}" presName="space" presStyleCnt="0"/>
      <dgm:spPr/>
    </dgm:pt>
    <dgm:pt modelId="{73CA65EB-CF91-4B93-900A-B1580056C9A9}" type="pres">
      <dgm:prSet presAssocID="{04EB59B9-5F9E-41C5-AE55-167BE6890711}" presName="composite" presStyleCnt="0"/>
      <dgm:spPr/>
    </dgm:pt>
    <dgm:pt modelId="{DC76D7C6-3BB4-4507-9419-E8D315539BD6}" type="pres">
      <dgm:prSet presAssocID="{04EB59B9-5F9E-41C5-AE55-167BE6890711}" presName="parTx" presStyleLbl="alignNode1" presStyleIdx="2" presStyleCnt="3">
        <dgm:presLayoutVars>
          <dgm:chMax val="0"/>
          <dgm:chPref val="0"/>
          <dgm:bulletEnabled val="1"/>
        </dgm:presLayoutVars>
      </dgm:prSet>
      <dgm:spPr/>
    </dgm:pt>
    <dgm:pt modelId="{72E13FBE-AEBE-43EB-8350-2DF17CC57F5D}" type="pres">
      <dgm:prSet presAssocID="{04EB59B9-5F9E-41C5-AE55-167BE6890711}" presName="desTx" presStyleLbl="alignAccFollowNode1" presStyleIdx="2" presStyleCnt="3">
        <dgm:presLayoutVars>
          <dgm:bulletEnabled val="1"/>
        </dgm:presLayoutVars>
      </dgm:prSet>
      <dgm:spPr/>
    </dgm:pt>
  </dgm:ptLst>
  <dgm:cxnLst>
    <dgm:cxn modelId="{9D107512-9402-4D3A-B0C9-E94A88E98C9D}" srcId="{04EB59B9-5F9E-41C5-AE55-167BE6890711}" destId="{8F536C31-3594-483C-B5E2-5AB2BD2C6780}" srcOrd="0" destOrd="0" parTransId="{2679DEC5-80FA-4D1C-9374-D2B5A6248D6D}" sibTransId="{2E7DAA7E-7F69-4B2C-AE21-FA53C3A1F7EB}"/>
    <dgm:cxn modelId="{EFDE781F-30BB-4A17-A941-9D88969A8559}" srcId="{5C2366DC-D629-4F18-AA17-177007AE4B3D}" destId="{62B6C9FE-7EEA-434F-BD72-9382748318A7}" srcOrd="1" destOrd="0" parTransId="{ACD3F5CD-3BEF-4558-B750-F5D0975C9225}" sibTransId="{BD1E0585-BBC5-47C4-B24F-B73D1DD5FB43}"/>
    <dgm:cxn modelId="{24605F5B-BAD8-4CA5-975C-83B3542A91EB}" srcId="{8F536C31-3594-483C-B5E2-5AB2BD2C6780}" destId="{2D6A646C-29F6-44E5-8016-AEFAC10E1059}" srcOrd="3" destOrd="0" parTransId="{56A9847A-CCA9-4FE4-A5E0-CE5DF06C8C6D}" sibTransId="{CFD22DA6-E232-42B2-BAC0-9E8F41A61203}"/>
    <dgm:cxn modelId="{DEC1FB5D-053A-4D23-A132-21EA1C4EE4B9}" srcId="{62B6C9FE-7EEA-434F-BD72-9382748318A7}" destId="{6345AFEC-172F-475E-A1B2-D65954389880}" srcOrd="1" destOrd="0" parTransId="{550BD06D-E7E2-4D3C-B72A-164524932B43}" sibTransId="{A2F87D74-A978-45F9-88FF-E612473ED4BC}"/>
    <dgm:cxn modelId="{97A9224A-9A33-450F-A80D-CCE0EFCD1110}" srcId="{5C2366DC-D629-4F18-AA17-177007AE4B3D}" destId="{007A3E62-E3A7-42A9-A2FD-5EFA89E58281}" srcOrd="0" destOrd="0" parTransId="{2B0240C8-B2ED-41C6-9BCA-9F10CBC8EA2A}" sibTransId="{3AFA9A4B-65E5-4141-9D81-699AD5BC477B}"/>
    <dgm:cxn modelId="{8CAA976C-A011-4AC0-9A08-99BE663BB766}" srcId="{8F536C31-3594-483C-B5E2-5AB2BD2C6780}" destId="{82E228E0-250C-4ACA-96B1-82B5775F75E9}" srcOrd="1" destOrd="0" parTransId="{6A7B860F-041F-4DDB-B247-AFA3E0BD5692}" sibTransId="{B6D8DBD0-9B15-45E1-AD8C-4F7A7B814F7E}"/>
    <dgm:cxn modelId="{F657754F-3E9C-4E18-82BD-8405CA9A9DAC}" type="presOf" srcId="{8F536C31-3594-483C-B5E2-5AB2BD2C6780}" destId="{72E13FBE-AEBE-43EB-8350-2DF17CC57F5D}" srcOrd="0" destOrd="0" presId="urn:microsoft.com/office/officeart/2005/8/layout/hList1"/>
    <dgm:cxn modelId="{AC8D0053-10D1-46E7-9525-5FDA1F450F0E}" type="presOf" srcId="{04EB59B9-5F9E-41C5-AE55-167BE6890711}" destId="{DC76D7C6-3BB4-4507-9419-E8D315539BD6}" srcOrd="0" destOrd="0" presId="urn:microsoft.com/office/officeart/2005/8/layout/hList1"/>
    <dgm:cxn modelId="{FCB04275-CE4F-4A50-8FBC-9E5D20F3ACE8}" type="presOf" srcId="{540EBAD2-682F-4612-8FEA-E569BFD2EEB0}" destId="{BF884130-09FD-4BC0-A110-2F3D430FEE92}" srcOrd="0" destOrd="0" presId="urn:microsoft.com/office/officeart/2005/8/layout/hList1"/>
    <dgm:cxn modelId="{5D4A1477-D25C-43C2-BD2B-EA37223E8B69}" type="presOf" srcId="{2D6A646C-29F6-44E5-8016-AEFAC10E1059}" destId="{72E13FBE-AEBE-43EB-8350-2DF17CC57F5D}" srcOrd="0" destOrd="4" presId="urn:microsoft.com/office/officeart/2005/8/layout/hList1"/>
    <dgm:cxn modelId="{03B61779-D58C-4791-9FB7-54CE44ACC29C}" srcId="{8F536C31-3594-483C-B5E2-5AB2BD2C6780}" destId="{09B1B230-2753-4841-AD3B-BD0D4C3B1200}" srcOrd="2" destOrd="0" parTransId="{84FBF9D8-0AF5-4EB8-92A4-ADED6B873D57}" sibTransId="{E75206E0-8DEA-46E1-AB68-A1DE2B319A4E}"/>
    <dgm:cxn modelId="{45A85279-35BA-446F-B84F-43FA931C792E}" type="presOf" srcId="{A1206C61-CC12-42DA-A9CA-9A5E83A8130A}" destId="{80879C48-7E14-45CD-9F37-348C33DEA63B}" srcOrd="0" destOrd="0" presId="urn:microsoft.com/office/officeart/2005/8/layout/hList1"/>
    <dgm:cxn modelId="{FF4AC889-1546-4126-B5B3-D7A124CF66E3}" srcId="{007A3E62-E3A7-42A9-A2FD-5EFA89E58281}" destId="{EFAC619F-4A1B-40C8-AB33-DED9DAEA6110}" srcOrd="1" destOrd="0" parTransId="{D93263ED-0E38-4CD8-B145-D4DE4CF5B9BA}" sibTransId="{FD4446CD-ACDB-415E-9B35-7ED94A24EE3D}"/>
    <dgm:cxn modelId="{39000C8F-BCCC-4074-AF1B-1C35F653F3FC}" srcId="{007A3E62-E3A7-42A9-A2FD-5EFA89E58281}" destId="{A1206C61-CC12-42DA-A9CA-9A5E83A8130A}" srcOrd="0" destOrd="0" parTransId="{D7829910-2366-4D8F-AA8A-F7733AF959A7}" sibTransId="{8211851C-F797-4B5F-A566-A720B1BFB2C7}"/>
    <dgm:cxn modelId="{D0112093-A535-4A06-A0FE-F2C6C1885311}" srcId="{8F536C31-3594-483C-B5E2-5AB2BD2C6780}" destId="{FA2FC1E9-2AFD-4F7E-B4BF-1C457F122B37}" srcOrd="0" destOrd="0" parTransId="{0314AD4D-BEA0-4282-8960-15A43F0104AD}" sibTransId="{7ACEBF3C-8A43-41F3-8AF6-7B494D52E378}"/>
    <dgm:cxn modelId="{30F8B8AF-EC9D-4045-B31A-2312A16DFEFB}" type="presOf" srcId="{62B6C9FE-7EEA-434F-BD72-9382748318A7}" destId="{00BC75D8-3DCF-4CB9-8138-F0FE1C441559}" srcOrd="0" destOrd="0" presId="urn:microsoft.com/office/officeart/2005/8/layout/hList1"/>
    <dgm:cxn modelId="{4DE14CB0-B007-455B-9AF2-F65E72C6F590}" type="presOf" srcId="{634CB0F2-C3FE-4731-9B46-97CAC706CF2E}" destId="{72E13FBE-AEBE-43EB-8350-2DF17CC57F5D}" srcOrd="0" destOrd="5" presId="urn:microsoft.com/office/officeart/2005/8/layout/hList1"/>
    <dgm:cxn modelId="{4CCC36B2-C17E-47AE-9160-C5A080AF94F7}" type="presOf" srcId="{EFAC619F-4A1B-40C8-AB33-DED9DAEA6110}" destId="{80879C48-7E14-45CD-9F37-348C33DEA63B}" srcOrd="0" destOrd="1" presId="urn:microsoft.com/office/officeart/2005/8/layout/hList1"/>
    <dgm:cxn modelId="{7CE7EEB2-1382-4D41-BEDD-8A777B9316CC}" type="presOf" srcId="{FA2FC1E9-2AFD-4F7E-B4BF-1C457F122B37}" destId="{72E13FBE-AEBE-43EB-8350-2DF17CC57F5D}" srcOrd="0" destOrd="1" presId="urn:microsoft.com/office/officeart/2005/8/layout/hList1"/>
    <dgm:cxn modelId="{2759A5B4-1108-4F50-BC11-EF1A76B85487}" srcId="{5C2366DC-D629-4F18-AA17-177007AE4B3D}" destId="{04EB59B9-5F9E-41C5-AE55-167BE6890711}" srcOrd="2" destOrd="0" parTransId="{614C4629-8134-482F-B101-6D6570C34EFF}" sibTransId="{76CE8C1A-6C3D-4936-952E-B91D73A9DD3D}"/>
    <dgm:cxn modelId="{0E1AB1B6-CD05-4F1D-BEF6-66BEEF29D8B1}" type="presOf" srcId="{82E228E0-250C-4ACA-96B1-82B5775F75E9}" destId="{72E13FBE-AEBE-43EB-8350-2DF17CC57F5D}" srcOrd="0" destOrd="2" presId="urn:microsoft.com/office/officeart/2005/8/layout/hList1"/>
    <dgm:cxn modelId="{8A53B9BA-4E57-499D-B1E4-B025181F0B2E}" srcId="{8F536C31-3594-483C-B5E2-5AB2BD2C6780}" destId="{634CB0F2-C3FE-4731-9B46-97CAC706CF2E}" srcOrd="4" destOrd="0" parTransId="{F4690B83-6E0C-42A4-8D51-FC0D8E02F2F4}" sibTransId="{4B4CE3DC-3856-43C2-98D5-8EC2A2140576}"/>
    <dgm:cxn modelId="{E06519BC-1068-485A-A642-A604B8DE7077}" type="presOf" srcId="{220B099A-C532-40A6-B2E7-45EC46189D5E}" destId="{BF884130-09FD-4BC0-A110-2F3D430FEE92}" srcOrd="0" destOrd="2" presId="urn:microsoft.com/office/officeart/2005/8/layout/hList1"/>
    <dgm:cxn modelId="{7B9D39BD-A758-4569-9DEC-32687286F5D4}" type="presOf" srcId="{007A3E62-E3A7-42A9-A2FD-5EFA89E58281}" destId="{27A12BD4-2051-4287-9575-A72A3BE46909}" srcOrd="0" destOrd="0" presId="urn:microsoft.com/office/officeart/2005/8/layout/hList1"/>
    <dgm:cxn modelId="{F3835ADB-8928-427B-9B6A-35E9E6AE29E2}" type="presOf" srcId="{6345AFEC-172F-475E-A1B2-D65954389880}" destId="{BF884130-09FD-4BC0-A110-2F3D430FEE92}" srcOrd="0" destOrd="1" presId="urn:microsoft.com/office/officeart/2005/8/layout/hList1"/>
    <dgm:cxn modelId="{0CB654DF-F500-4B75-9629-4BA45A94CD07}" type="presOf" srcId="{09B1B230-2753-4841-AD3B-BD0D4C3B1200}" destId="{72E13FBE-AEBE-43EB-8350-2DF17CC57F5D}" srcOrd="0" destOrd="3" presId="urn:microsoft.com/office/officeart/2005/8/layout/hList1"/>
    <dgm:cxn modelId="{FA3F0FEA-994A-4F55-A188-9997806CE941}" srcId="{62B6C9FE-7EEA-434F-BD72-9382748318A7}" destId="{220B099A-C532-40A6-B2E7-45EC46189D5E}" srcOrd="2" destOrd="0" parTransId="{3C4ED3AB-FE88-4353-ABA5-E171B48720DB}" sibTransId="{69201827-A4E8-467A-824E-C1076464F57D}"/>
    <dgm:cxn modelId="{283200F9-0EFA-4EDD-BE4A-98834378AB35}" type="presOf" srcId="{5C2366DC-D629-4F18-AA17-177007AE4B3D}" destId="{676E108B-0435-481C-9DE0-F432882E6641}" srcOrd="0" destOrd="0" presId="urn:microsoft.com/office/officeart/2005/8/layout/hList1"/>
    <dgm:cxn modelId="{BAE4DAFD-CEBE-410F-95BE-0DF4BAA5F9D4}" srcId="{62B6C9FE-7EEA-434F-BD72-9382748318A7}" destId="{540EBAD2-682F-4612-8FEA-E569BFD2EEB0}" srcOrd="0" destOrd="0" parTransId="{EECBC2C3-82E7-4112-8007-2CF4514CEA57}" sibTransId="{41052303-4C23-4AFE-8499-BEC0601E70C3}"/>
    <dgm:cxn modelId="{871EE90F-7C3B-463C-8D75-0C68FEE71BB3}" type="presParOf" srcId="{676E108B-0435-481C-9DE0-F432882E6641}" destId="{D9DC3BC5-D464-4FBF-97B3-3782D68F1529}" srcOrd="0" destOrd="0" presId="urn:microsoft.com/office/officeart/2005/8/layout/hList1"/>
    <dgm:cxn modelId="{A58DC6E1-8274-4D50-BB7F-0BF4CC00B84E}" type="presParOf" srcId="{D9DC3BC5-D464-4FBF-97B3-3782D68F1529}" destId="{27A12BD4-2051-4287-9575-A72A3BE46909}" srcOrd="0" destOrd="0" presId="urn:microsoft.com/office/officeart/2005/8/layout/hList1"/>
    <dgm:cxn modelId="{0BEA0816-6E7A-4BD2-BBA2-A568EBDB2B86}" type="presParOf" srcId="{D9DC3BC5-D464-4FBF-97B3-3782D68F1529}" destId="{80879C48-7E14-45CD-9F37-348C33DEA63B}" srcOrd="1" destOrd="0" presId="urn:microsoft.com/office/officeart/2005/8/layout/hList1"/>
    <dgm:cxn modelId="{F160481F-27AE-417A-A955-8124F531B373}" type="presParOf" srcId="{676E108B-0435-481C-9DE0-F432882E6641}" destId="{3F5AF8CF-E077-4627-9B75-EFA6B923E773}" srcOrd="1" destOrd="0" presId="urn:microsoft.com/office/officeart/2005/8/layout/hList1"/>
    <dgm:cxn modelId="{CF050DBE-5F70-47A3-947C-31A9214AEE96}" type="presParOf" srcId="{676E108B-0435-481C-9DE0-F432882E6641}" destId="{BF8581A0-F418-4CCD-A08D-3961E1A7D400}" srcOrd="2" destOrd="0" presId="urn:microsoft.com/office/officeart/2005/8/layout/hList1"/>
    <dgm:cxn modelId="{1A91AC4A-7B12-4182-BF41-77CA1B013F88}" type="presParOf" srcId="{BF8581A0-F418-4CCD-A08D-3961E1A7D400}" destId="{00BC75D8-3DCF-4CB9-8138-F0FE1C441559}" srcOrd="0" destOrd="0" presId="urn:microsoft.com/office/officeart/2005/8/layout/hList1"/>
    <dgm:cxn modelId="{37CC2523-CE61-4D3C-8CE0-7638FCB12A09}" type="presParOf" srcId="{BF8581A0-F418-4CCD-A08D-3961E1A7D400}" destId="{BF884130-09FD-4BC0-A110-2F3D430FEE92}" srcOrd="1" destOrd="0" presId="urn:microsoft.com/office/officeart/2005/8/layout/hList1"/>
    <dgm:cxn modelId="{D8676CCD-D136-4273-8DB8-A0BDCC39E04E}" type="presParOf" srcId="{676E108B-0435-481C-9DE0-F432882E6641}" destId="{17E71B92-A79A-49DB-902F-133A59267F3D}" srcOrd="3" destOrd="0" presId="urn:microsoft.com/office/officeart/2005/8/layout/hList1"/>
    <dgm:cxn modelId="{E9FA3EA4-1BAE-4718-8B93-30916A6C7A5B}" type="presParOf" srcId="{676E108B-0435-481C-9DE0-F432882E6641}" destId="{73CA65EB-CF91-4B93-900A-B1580056C9A9}" srcOrd="4" destOrd="0" presId="urn:microsoft.com/office/officeart/2005/8/layout/hList1"/>
    <dgm:cxn modelId="{F65F14EF-ECBB-46C6-8D1D-15A679C5B594}" type="presParOf" srcId="{73CA65EB-CF91-4B93-900A-B1580056C9A9}" destId="{DC76D7C6-3BB4-4507-9419-E8D315539BD6}" srcOrd="0" destOrd="0" presId="urn:microsoft.com/office/officeart/2005/8/layout/hList1"/>
    <dgm:cxn modelId="{5B870C77-8208-4A47-874D-04F8ABF8D487}" type="presParOf" srcId="{73CA65EB-CF91-4B93-900A-B1580056C9A9}" destId="{72E13FBE-AEBE-43EB-8350-2DF17CC57F5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2366DC-D629-4F18-AA17-177007AE4B3D}" type="doc">
      <dgm:prSet loTypeId="urn:microsoft.com/office/officeart/2005/8/layout/hList1" loCatId="list" qsTypeId="urn:microsoft.com/office/officeart/2005/8/quickstyle/3d2" qsCatId="3D" csTypeId="urn:microsoft.com/office/officeart/2005/8/colors/colorful1" csCatId="colorful" phldr="1"/>
      <dgm:spPr/>
      <dgm:t>
        <a:bodyPr/>
        <a:lstStyle/>
        <a:p>
          <a:endParaRPr lang="en-US"/>
        </a:p>
      </dgm:t>
    </dgm:pt>
    <dgm:pt modelId="{007A3E62-E3A7-42A9-A2FD-5EFA89E58281}">
      <dgm:prSet phldrT="[Text]"/>
      <dgm:spPr>
        <a:solidFill>
          <a:schemeClr val="bg2">
            <a:lumMod val="75000"/>
          </a:schemeClr>
        </a:solidFill>
      </dgm:spPr>
      <dgm:t>
        <a:bodyPr/>
        <a:lstStyle/>
        <a:p>
          <a:r>
            <a:rPr lang="en-US" dirty="0"/>
            <a:t>Optimize Software and Expose New Hierarchical Parallelism</a:t>
          </a:r>
        </a:p>
      </dgm:t>
    </dgm:pt>
    <dgm:pt modelId="{2B0240C8-B2ED-41C6-9BCA-9F10CBC8EA2A}" type="parTrans" cxnId="{97A9224A-9A33-450F-A80D-CCE0EFCD1110}">
      <dgm:prSet/>
      <dgm:spPr/>
      <dgm:t>
        <a:bodyPr/>
        <a:lstStyle/>
        <a:p>
          <a:endParaRPr lang="en-US"/>
        </a:p>
      </dgm:t>
    </dgm:pt>
    <dgm:pt modelId="{3AFA9A4B-65E5-4141-9D81-699AD5BC477B}" type="sibTrans" cxnId="{97A9224A-9A33-450F-A80D-CCE0EFCD1110}">
      <dgm:prSet/>
      <dgm:spPr/>
      <dgm:t>
        <a:bodyPr/>
        <a:lstStyle/>
        <a:p>
          <a:endParaRPr lang="en-US"/>
        </a:p>
      </dgm:t>
    </dgm:pt>
    <dgm:pt modelId="{540EBAD2-682F-4612-8FEA-E569BFD2EEB0}">
      <dgm:prSet phldrT="[Text]"/>
      <dgm:spPr>
        <a:solidFill>
          <a:schemeClr val="bg2">
            <a:lumMod val="75000"/>
          </a:schemeClr>
        </a:solidFill>
      </dgm:spPr>
      <dgm:t>
        <a:bodyPr/>
        <a:lstStyle/>
        <a:p>
          <a:r>
            <a:rPr lang="en-US" dirty="0"/>
            <a:t>Use CMOS more effectively for specific workloads</a:t>
          </a:r>
        </a:p>
      </dgm:t>
    </dgm:pt>
    <dgm:pt modelId="{EECBC2C3-82E7-4112-8007-2CF4514CEA57}" type="parTrans" cxnId="{BAE4DAFD-CEBE-410F-95BE-0DF4BAA5F9D4}">
      <dgm:prSet/>
      <dgm:spPr/>
      <dgm:t>
        <a:bodyPr/>
        <a:lstStyle/>
        <a:p>
          <a:endParaRPr lang="en-US"/>
        </a:p>
      </dgm:t>
    </dgm:pt>
    <dgm:pt modelId="{41052303-4C23-4AFE-8499-BEC0601E70C3}" type="sibTrans" cxnId="{BAE4DAFD-CEBE-410F-95BE-0DF4BAA5F9D4}">
      <dgm:prSet/>
      <dgm:spPr/>
      <dgm:t>
        <a:bodyPr/>
        <a:lstStyle/>
        <a:p>
          <a:endParaRPr lang="en-US"/>
        </a:p>
      </dgm:t>
    </dgm:pt>
    <dgm:pt modelId="{04EB59B9-5F9E-41C5-AE55-167BE6890711}">
      <dgm:prSet phldrT="[Text]"/>
      <dgm:spPr/>
      <dgm:t>
        <a:bodyPr/>
        <a:lstStyle/>
        <a:p>
          <a:r>
            <a:rPr lang="en-US" dirty="0"/>
            <a:t>Emerging Technologies</a:t>
          </a:r>
        </a:p>
      </dgm:t>
    </dgm:pt>
    <dgm:pt modelId="{614C4629-8134-482F-B101-6D6570C34EFF}" type="parTrans" cxnId="{2759A5B4-1108-4F50-BC11-EF1A76B85487}">
      <dgm:prSet/>
      <dgm:spPr/>
      <dgm:t>
        <a:bodyPr/>
        <a:lstStyle/>
        <a:p>
          <a:endParaRPr lang="en-US"/>
        </a:p>
      </dgm:t>
    </dgm:pt>
    <dgm:pt modelId="{76CE8C1A-6C3D-4936-952E-B91D73A9DD3D}" type="sibTrans" cxnId="{2759A5B4-1108-4F50-BC11-EF1A76B85487}">
      <dgm:prSet/>
      <dgm:spPr/>
      <dgm:t>
        <a:bodyPr/>
        <a:lstStyle/>
        <a:p>
          <a:endParaRPr lang="en-US"/>
        </a:p>
      </dgm:t>
    </dgm:pt>
    <dgm:pt modelId="{8F536C31-3594-483C-B5E2-5AB2BD2C6780}">
      <dgm:prSet phldrT="[Text]"/>
      <dgm:spPr/>
      <dgm:t>
        <a:bodyPr/>
        <a:lstStyle/>
        <a:p>
          <a:r>
            <a:rPr lang="en-US" dirty="0"/>
            <a:t>Investigate new computational paradigms</a:t>
          </a:r>
        </a:p>
      </dgm:t>
    </dgm:pt>
    <dgm:pt modelId="{2679DEC5-80FA-4D1C-9374-D2B5A6248D6D}" type="parTrans" cxnId="{9D107512-9402-4D3A-B0C9-E94A88E98C9D}">
      <dgm:prSet/>
      <dgm:spPr/>
      <dgm:t>
        <a:bodyPr/>
        <a:lstStyle/>
        <a:p>
          <a:endParaRPr lang="en-US"/>
        </a:p>
      </dgm:t>
    </dgm:pt>
    <dgm:pt modelId="{2E7DAA7E-7F69-4B2C-AE21-FA53C3A1F7EB}" type="sibTrans" cxnId="{9D107512-9402-4D3A-B0C9-E94A88E98C9D}">
      <dgm:prSet/>
      <dgm:spPr/>
      <dgm:t>
        <a:bodyPr/>
        <a:lstStyle/>
        <a:p>
          <a:endParaRPr lang="en-US"/>
        </a:p>
      </dgm:t>
    </dgm:pt>
    <dgm:pt modelId="{FA2FC1E9-2AFD-4F7E-B4BF-1C457F122B37}">
      <dgm:prSet phldrT="[Text]"/>
      <dgm:spPr/>
      <dgm:t>
        <a:bodyPr/>
        <a:lstStyle/>
        <a:p>
          <a:r>
            <a:rPr lang="en-US" dirty="0"/>
            <a:t>Quantum </a:t>
          </a:r>
        </a:p>
      </dgm:t>
    </dgm:pt>
    <dgm:pt modelId="{0314AD4D-BEA0-4282-8960-15A43F0104AD}" type="parTrans" cxnId="{D0112093-A535-4A06-A0FE-F2C6C1885311}">
      <dgm:prSet/>
      <dgm:spPr/>
      <dgm:t>
        <a:bodyPr/>
        <a:lstStyle/>
        <a:p>
          <a:endParaRPr lang="en-US"/>
        </a:p>
      </dgm:t>
    </dgm:pt>
    <dgm:pt modelId="{7ACEBF3C-8A43-41F3-8AF6-7B494D52E378}" type="sibTrans" cxnId="{D0112093-A535-4A06-A0FE-F2C6C1885311}">
      <dgm:prSet/>
      <dgm:spPr/>
      <dgm:t>
        <a:bodyPr/>
        <a:lstStyle/>
        <a:p>
          <a:endParaRPr lang="en-US"/>
        </a:p>
      </dgm:t>
    </dgm:pt>
    <dgm:pt modelId="{A1206C61-CC12-42DA-A9CA-9A5E83A8130A}">
      <dgm:prSet phldrT="[Text]"/>
      <dgm:spPr>
        <a:solidFill>
          <a:schemeClr val="bg2">
            <a:lumMod val="75000"/>
          </a:schemeClr>
        </a:solidFill>
      </dgm:spPr>
      <dgm:t>
        <a:bodyPr/>
        <a:lstStyle/>
        <a:p>
          <a:r>
            <a:rPr lang="en-US" dirty="0"/>
            <a:t>Redesign software to boost performance on upcoming architectures</a:t>
          </a:r>
        </a:p>
      </dgm:t>
    </dgm:pt>
    <dgm:pt modelId="{D7829910-2366-4D8F-AA8A-F7733AF959A7}" type="parTrans" cxnId="{39000C8F-BCCC-4074-AF1B-1C35F653F3FC}">
      <dgm:prSet/>
      <dgm:spPr/>
      <dgm:t>
        <a:bodyPr/>
        <a:lstStyle/>
        <a:p>
          <a:endParaRPr lang="en-US"/>
        </a:p>
      </dgm:t>
    </dgm:pt>
    <dgm:pt modelId="{8211851C-F797-4B5F-A566-A720B1BFB2C7}" type="sibTrans" cxnId="{39000C8F-BCCC-4074-AF1B-1C35F653F3FC}">
      <dgm:prSet/>
      <dgm:spPr/>
      <dgm:t>
        <a:bodyPr/>
        <a:lstStyle/>
        <a:p>
          <a:endParaRPr lang="en-US"/>
        </a:p>
      </dgm:t>
    </dgm:pt>
    <dgm:pt modelId="{82E228E0-250C-4ACA-96B1-82B5775F75E9}">
      <dgm:prSet phldrT="[Text]"/>
      <dgm:spPr/>
      <dgm:t>
        <a:bodyPr/>
        <a:lstStyle/>
        <a:p>
          <a:r>
            <a:rPr lang="en-US" dirty="0"/>
            <a:t>Neuromorphic</a:t>
          </a:r>
        </a:p>
      </dgm:t>
    </dgm:pt>
    <dgm:pt modelId="{6A7B860F-041F-4DDB-B247-AFA3E0BD5692}" type="parTrans" cxnId="{8CAA976C-A011-4AC0-9A08-99BE663BB766}">
      <dgm:prSet/>
      <dgm:spPr/>
      <dgm:t>
        <a:bodyPr/>
        <a:lstStyle/>
        <a:p>
          <a:endParaRPr lang="en-US"/>
        </a:p>
      </dgm:t>
    </dgm:pt>
    <dgm:pt modelId="{B6D8DBD0-9B15-45E1-AD8C-4F7A7B814F7E}" type="sibTrans" cxnId="{8CAA976C-A011-4AC0-9A08-99BE663BB766}">
      <dgm:prSet/>
      <dgm:spPr/>
      <dgm:t>
        <a:bodyPr/>
        <a:lstStyle/>
        <a:p>
          <a:endParaRPr lang="en-US"/>
        </a:p>
      </dgm:t>
    </dgm:pt>
    <dgm:pt modelId="{09B1B230-2753-4841-AD3B-BD0D4C3B1200}">
      <dgm:prSet phldrT="[Text]"/>
      <dgm:spPr/>
      <dgm:t>
        <a:bodyPr/>
        <a:lstStyle/>
        <a:p>
          <a:r>
            <a:rPr lang="en-US" dirty="0"/>
            <a:t>Advanced Digital</a:t>
          </a:r>
        </a:p>
      </dgm:t>
    </dgm:pt>
    <dgm:pt modelId="{84FBF9D8-0AF5-4EB8-92A4-ADED6B873D57}" type="parTrans" cxnId="{03B61779-D58C-4791-9FB7-54CE44ACC29C}">
      <dgm:prSet/>
      <dgm:spPr/>
      <dgm:t>
        <a:bodyPr/>
        <a:lstStyle/>
        <a:p>
          <a:endParaRPr lang="en-US"/>
        </a:p>
      </dgm:t>
    </dgm:pt>
    <dgm:pt modelId="{E75206E0-8DEA-46E1-AB68-A1DE2B319A4E}" type="sibTrans" cxnId="{03B61779-D58C-4791-9FB7-54CE44ACC29C}">
      <dgm:prSet/>
      <dgm:spPr/>
      <dgm:t>
        <a:bodyPr/>
        <a:lstStyle/>
        <a:p>
          <a:endParaRPr lang="en-US"/>
        </a:p>
      </dgm:t>
    </dgm:pt>
    <dgm:pt modelId="{634CB0F2-C3FE-4731-9B46-97CAC706CF2E}">
      <dgm:prSet phldrT="[Text]"/>
      <dgm:spPr/>
      <dgm:t>
        <a:bodyPr/>
        <a:lstStyle/>
        <a:p>
          <a:endParaRPr lang="en-US" dirty="0"/>
        </a:p>
      </dgm:t>
    </dgm:pt>
    <dgm:pt modelId="{F4690B83-6E0C-42A4-8D51-FC0D8E02F2F4}" type="parTrans" cxnId="{8A53B9BA-4E57-499D-B1E4-B025181F0B2E}">
      <dgm:prSet/>
      <dgm:spPr/>
      <dgm:t>
        <a:bodyPr/>
        <a:lstStyle/>
        <a:p>
          <a:endParaRPr lang="en-US"/>
        </a:p>
      </dgm:t>
    </dgm:pt>
    <dgm:pt modelId="{4B4CE3DC-3856-43C2-98D5-8EC2A2140576}" type="sibTrans" cxnId="{8A53B9BA-4E57-499D-B1E4-B025181F0B2E}">
      <dgm:prSet/>
      <dgm:spPr/>
      <dgm:t>
        <a:bodyPr/>
        <a:lstStyle/>
        <a:p>
          <a:endParaRPr lang="en-US"/>
        </a:p>
      </dgm:t>
    </dgm:pt>
    <dgm:pt modelId="{62B6C9FE-7EEA-434F-BD72-9382748318A7}">
      <dgm:prSet phldrT="[Text]"/>
      <dgm:spPr>
        <a:solidFill>
          <a:schemeClr val="bg2">
            <a:lumMod val="75000"/>
          </a:schemeClr>
        </a:solidFill>
      </dgm:spPr>
      <dgm:t>
        <a:bodyPr/>
        <a:lstStyle/>
        <a:p>
          <a:r>
            <a:rPr lang="en-US" dirty="0"/>
            <a:t>Architectural Specialization and Integration</a:t>
          </a:r>
        </a:p>
      </dgm:t>
    </dgm:pt>
    <dgm:pt modelId="{ACD3F5CD-3BEF-4558-B750-F5D0975C9225}" type="parTrans" cxnId="{EFDE781F-30BB-4A17-A941-9D88969A8559}">
      <dgm:prSet/>
      <dgm:spPr/>
      <dgm:t>
        <a:bodyPr/>
        <a:lstStyle/>
        <a:p>
          <a:endParaRPr lang="en-US"/>
        </a:p>
      </dgm:t>
    </dgm:pt>
    <dgm:pt modelId="{BD1E0585-BBC5-47C4-B24F-B73D1DD5FB43}" type="sibTrans" cxnId="{EFDE781F-30BB-4A17-A941-9D88969A8559}">
      <dgm:prSet/>
      <dgm:spPr/>
      <dgm:t>
        <a:bodyPr/>
        <a:lstStyle/>
        <a:p>
          <a:endParaRPr lang="en-US"/>
        </a:p>
      </dgm:t>
    </dgm:pt>
    <dgm:pt modelId="{2D6A646C-29F6-44E5-8016-AEFAC10E1059}">
      <dgm:prSet phldrT="[Text]"/>
      <dgm:spPr/>
      <dgm:t>
        <a:bodyPr/>
        <a:lstStyle/>
        <a:p>
          <a:r>
            <a:rPr lang="en-US" dirty="0"/>
            <a:t>Emerging Memory Devices</a:t>
          </a:r>
        </a:p>
      </dgm:t>
    </dgm:pt>
    <dgm:pt modelId="{56A9847A-CCA9-4FE4-A5E0-CE5DF06C8C6D}" type="parTrans" cxnId="{24605F5B-BAD8-4CA5-975C-83B3542A91EB}">
      <dgm:prSet/>
      <dgm:spPr/>
      <dgm:t>
        <a:bodyPr/>
        <a:lstStyle/>
        <a:p>
          <a:endParaRPr lang="en-US"/>
        </a:p>
      </dgm:t>
    </dgm:pt>
    <dgm:pt modelId="{CFD22DA6-E232-42B2-BAC0-9E8F41A61203}" type="sibTrans" cxnId="{24605F5B-BAD8-4CA5-975C-83B3542A91EB}">
      <dgm:prSet/>
      <dgm:spPr/>
      <dgm:t>
        <a:bodyPr/>
        <a:lstStyle/>
        <a:p>
          <a:endParaRPr lang="en-US"/>
        </a:p>
      </dgm:t>
    </dgm:pt>
    <dgm:pt modelId="{6345AFEC-172F-475E-A1B2-D65954389880}">
      <dgm:prSet phldrT="[Text]"/>
      <dgm:spPr>
        <a:solidFill>
          <a:schemeClr val="bg2">
            <a:lumMod val="75000"/>
          </a:schemeClr>
        </a:solidFill>
      </dgm:spPr>
      <dgm:t>
        <a:bodyPr/>
        <a:lstStyle/>
        <a:p>
          <a:r>
            <a:rPr lang="en-US" dirty="0"/>
            <a:t>Integrate components to boost performance and eliminate inefficiencies </a:t>
          </a:r>
        </a:p>
      </dgm:t>
    </dgm:pt>
    <dgm:pt modelId="{550BD06D-E7E2-4D3C-B72A-164524932B43}" type="parTrans" cxnId="{DEC1FB5D-053A-4D23-A132-21EA1C4EE4B9}">
      <dgm:prSet/>
      <dgm:spPr/>
      <dgm:t>
        <a:bodyPr/>
        <a:lstStyle/>
        <a:p>
          <a:endParaRPr lang="en-US"/>
        </a:p>
      </dgm:t>
    </dgm:pt>
    <dgm:pt modelId="{A2F87D74-A978-45F9-88FF-E612473ED4BC}" type="sibTrans" cxnId="{DEC1FB5D-053A-4D23-A132-21EA1C4EE4B9}">
      <dgm:prSet/>
      <dgm:spPr/>
      <dgm:t>
        <a:bodyPr/>
        <a:lstStyle/>
        <a:p>
          <a:endParaRPr lang="en-US"/>
        </a:p>
      </dgm:t>
    </dgm:pt>
    <dgm:pt modelId="{EFAC619F-4A1B-40C8-AB33-DED9DAEA6110}">
      <dgm:prSet phldrT="[Text]"/>
      <dgm:spPr>
        <a:solidFill>
          <a:schemeClr val="bg2">
            <a:lumMod val="75000"/>
          </a:schemeClr>
        </a:solidFill>
      </dgm:spPr>
      <dgm:t>
        <a:bodyPr/>
        <a:lstStyle/>
        <a:p>
          <a:r>
            <a:rPr lang="en-US" dirty="0"/>
            <a:t>Exploit new levels of parallelism and efficient data movement</a:t>
          </a:r>
        </a:p>
      </dgm:t>
    </dgm:pt>
    <dgm:pt modelId="{D93263ED-0E38-4CD8-B145-D4DE4CF5B9BA}" type="parTrans" cxnId="{FF4AC889-1546-4126-B5B3-D7A124CF66E3}">
      <dgm:prSet/>
      <dgm:spPr/>
      <dgm:t>
        <a:bodyPr/>
        <a:lstStyle/>
        <a:p>
          <a:endParaRPr lang="en-US"/>
        </a:p>
      </dgm:t>
    </dgm:pt>
    <dgm:pt modelId="{FD4446CD-ACDB-415E-9B35-7ED94A24EE3D}" type="sibTrans" cxnId="{FF4AC889-1546-4126-B5B3-D7A124CF66E3}">
      <dgm:prSet/>
      <dgm:spPr/>
      <dgm:t>
        <a:bodyPr/>
        <a:lstStyle/>
        <a:p>
          <a:endParaRPr lang="en-US"/>
        </a:p>
      </dgm:t>
    </dgm:pt>
    <dgm:pt modelId="{220B099A-C532-40A6-B2E7-45EC46189D5E}">
      <dgm:prSet phldrT="[Text]"/>
      <dgm:spPr>
        <a:solidFill>
          <a:schemeClr val="bg2">
            <a:lumMod val="75000"/>
          </a:schemeClr>
        </a:solidFill>
      </dgm:spPr>
      <dgm:t>
        <a:bodyPr/>
        <a:lstStyle/>
        <a:p>
          <a:r>
            <a:rPr lang="en-US" dirty="0"/>
            <a:t>Workload specific </a:t>
          </a:r>
          <a:r>
            <a:rPr lang="en-US" dirty="0" err="1"/>
            <a:t>memory+storage</a:t>
          </a:r>
          <a:r>
            <a:rPr lang="en-US" dirty="0"/>
            <a:t> system design</a:t>
          </a:r>
        </a:p>
      </dgm:t>
    </dgm:pt>
    <dgm:pt modelId="{3C4ED3AB-FE88-4353-ABA5-E171B48720DB}" type="parTrans" cxnId="{FA3F0FEA-994A-4F55-A188-9997806CE941}">
      <dgm:prSet/>
      <dgm:spPr/>
      <dgm:t>
        <a:bodyPr/>
        <a:lstStyle/>
        <a:p>
          <a:endParaRPr lang="en-US"/>
        </a:p>
      </dgm:t>
    </dgm:pt>
    <dgm:pt modelId="{69201827-A4E8-467A-824E-C1076464F57D}" type="sibTrans" cxnId="{FA3F0FEA-994A-4F55-A188-9997806CE941}">
      <dgm:prSet/>
      <dgm:spPr/>
      <dgm:t>
        <a:bodyPr/>
        <a:lstStyle/>
        <a:p>
          <a:endParaRPr lang="en-US"/>
        </a:p>
      </dgm:t>
    </dgm:pt>
    <dgm:pt modelId="{676E108B-0435-481C-9DE0-F432882E6641}" type="pres">
      <dgm:prSet presAssocID="{5C2366DC-D629-4F18-AA17-177007AE4B3D}" presName="Name0" presStyleCnt="0">
        <dgm:presLayoutVars>
          <dgm:dir/>
          <dgm:animLvl val="lvl"/>
          <dgm:resizeHandles val="exact"/>
        </dgm:presLayoutVars>
      </dgm:prSet>
      <dgm:spPr/>
    </dgm:pt>
    <dgm:pt modelId="{D9DC3BC5-D464-4FBF-97B3-3782D68F1529}" type="pres">
      <dgm:prSet presAssocID="{007A3E62-E3A7-42A9-A2FD-5EFA89E58281}" presName="composite" presStyleCnt="0"/>
      <dgm:spPr/>
    </dgm:pt>
    <dgm:pt modelId="{27A12BD4-2051-4287-9575-A72A3BE46909}" type="pres">
      <dgm:prSet presAssocID="{007A3E62-E3A7-42A9-A2FD-5EFA89E58281}" presName="parTx" presStyleLbl="alignNode1" presStyleIdx="0" presStyleCnt="3">
        <dgm:presLayoutVars>
          <dgm:chMax val="0"/>
          <dgm:chPref val="0"/>
          <dgm:bulletEnabled val="1"/>
        </dgm:presLayoutVars>
      </dgm:prSet>
      <dgm:spPr/>
    </dgm:pt>
    <dgm:pt modelId="{80879C48-7E14-45CD-9F37-348C33DEA63B}" type="pres">
      <dgm:prSet presAssocID="{007A3E62-E3A7-42A9-A2FD-5EFA89E58281}" presName="desTx" presStyleLbl="alignAccFollowNode1" presStyleIdx="0" presStyleCnt="3">
        <dgm:presLayoutVars>
          <dgm:bulletEnabled val="1"/>
        </dgm:presLayoutVars>
      </dgm:prSet>
      <dgm:spPr/>
    </dgm:pt>
    <dgm:pt modelId="{3F5AF8CF-E077-4627-9B75-EFA6B923E773}" type="pres">
      <dgm:prSet presAssocID="{3AFA9A4B-65E5-4141-9D81-699AD5BC477B}" presName="space" presStyleCnt="0"/>
      <dgm:spPr/>
    </dgm:pt>
    <dgm:pt modelId="{BF8581A0-F418-4CCD-A08D-3961E1A7D400}" type="pres">
      <dgm:prSet presAssocID="{62B6C9FE-7EEA-434F-BD72-9382748318A7}" presName="composite" presStyleCnt="0"/>
      <dgm:spPr/>
    </dgm:pt>
    <dgm:pt modelId="{00BC75D8-3DCF-4CB9-8138-F0FE1C441559}" type="pres">
      <dgm:prSet presAssocID="{62B6C9FE-7EEA-434F-BD72-9382748318A7}" presName="parTx" presStyleLbl="alignNode1" presStyleIdx="1" presStyleCnt="3">
        <dgm:presLayoutVars>
          <dgm:chMax val="0"/>
          <dgm:chPref val="0"/>
          <dgm:bulletEnabled val="1"/>
        </dgm:presLayoutVars>
      </dgm:prSet>
      <dgm:spPr/>
    </dgm:pt>
    <dgm:pt modelId="{BF884130-09FD-4BC0-A110-2F3D430FEE92}" type="pres">
      <dgm:prSet presAssocID="{62B6C9FE-7EEA-434F-BD72-9382748318A7}" presName="desTx" presStyleLbl="alignAccFollowNode1" presStyleIdx="1" presStyleCnt="3">
        <dgm:presLayoutVars>
          <dgm:bulletEnabled val="1"/>
        </dgm:presLayoutVars>
      </dgm:prSet>
      <dgm:spPr/>
    </dgm:pt>
    <dgm:pt modelId="{17E71B92-A79A-49DB-902F-133A59267F3D}" type="pres">
      <dgm:prSet presAssocID="{BD1E0585-BBC5-47C4-B24F-B73D1DD5FB43}" presName="space" presStyleCnt="0"/>
      <dgm:spPr/>
    </dgm:pt>
    <dgm:pt modelId="{73CA65EB-CF91-4B93-900A-B1580056C9A9}" type="pres">
      <dgm:prSet presAssocID="{04EB59B9-5F9E-41C5-AE55-167BE6890711}" presName="composite" presStyleCnt="0"/>
      <dgm:spPr/>
    </dgm:pt>
    <dgm:pt modelId="{DC76D7C6-3BB4-4507-9419-E8D315539BD6}" type="pres">
      <dgm:prSet presAssocID="{04EB59B9-5F9E-41C5-AE55-167BE6890711}" presName="parTx" presStyleLbl="alignNode1" presStyleIdx="2" presStyleCnt="3">
        <dgm:presLayoutVars>
          <dgm:chMax val="0"/>
          <dgm:chPref val="0"/>
          <dgm:bulletEnabled val="1"/>
        </dgm:presLayoutVars>
      </dgm:prSet>
      <dgm:spPr/>
    </dgm:pt>
    <dgm:pt modelId="{72E13FBE-AEBE-43EB-8350-2DF17CC57F5D}" type="pres">
      <dgm:prSet presAssocID="{04EB59B9-5F9E-41C5-AE55-167BE6890711}" presName="desTx" presStyleLbl="alignAccFollowNode1" presStyleIdx="2" presStyleCnt="3">
        <dgm:presLayoutVars>
          <dgm:bulletEnabled val="1"/>
        </dgm:presLayoutVars>
      </dgm:prSet>
      <dgm:spPr/>
    </dgm:pt>
  </dgm:ptLst>
  <dgm:cxnLst>
    <dgm:cxn modelId="{9D107512-9402-4D3A-B0C9-E94A88E98C9D}" srcId="{04EB59B9-5F9E-41C5-AE55-167BE6890711}" destId="{8F536C31-3594-483C-B5E2-5AB2BD2C6780}" srcOrd="0" destOrd="0" parTransId="{2679DEC5-80FA-4D1C-9374-D2B5A6248D6D}" sibTransId="{2E7DAA7E-7F69-4B2C-AE21-FA53C3A1F7EB}"/>
    <dgm:cxn modelId="{EFDE781F-30BB-4A17-A941-9D88969A8559}" srcId="{5C2366DC-D629-4F18-AA17-177007AE4B3D}" destId="{62B6C9FE-7EEA-434F-BD72-9382748318A7}" srcOrd="1" destOrd="0" parTransId="{ACD3F5CD-3BEF-4558-B750-F5D0975C9225}" sibTransId="{BD1E0585-BBC5-47C4-B24F-B73D1DD5FB43}"/>
    <dgm:cxn modelId="{24605F5B-BAD8-4CA5-975C-83B3542A91EB}" srcId="{8F536C31-3594-483C-B5E2-5AB2BD2C6780}" destId="{2D6A646C-29F6-44E5-8016-AEFAC10E1059}" srcOrd="3" destOrd="0" parTransId="{56A9847A-CCA9-4FE4-A5E0-CE5DF06C8C6D}" sibTransId="{CFD22DA6-E232-42B2-BAC0-9E8F41A61203}"/>
    <dgm:cxn modelId="{DEC1FB5D-053A-4D23-A132-21EA1C4EE4B9}" srcId="{62B6C9FE-7EEA-434F-BD72-9382748318A7}" destId="{6345AFEC-172F-475E-A1B2-D65954389880}" srcOrd="1" destOrd="0" parTransId="{550BD06D-E7E2-4D3C-B72A-164524932B43}" sibTransId="{A2F87D74-A978-45F9-88FF-E612473ED4BC}"/>
    <dgm:cxn modelId="{97A9224A-9A33-450F-A80D-CCE0EFCD1110}" srcId="{5C2366DC-D629-4F18-AA17-177007AE4B3D}" destId="{007A3E62-E3A7-42A9-A2FD-5EFA89E58281}" srcOrd="0" destOrd="0" parTransId="{2B0240C8-B2ED-41C6-9BCA-9F10CBC8EA2A}" sibTransId="{3AFA9A4B-65E5-4141-9D81-699AD5BC477B}"/>
    <dgm:cxn modelId="{8CAA976C-A011-4AC0-9A08-99BE663BB766}" srcId="{8F536C31-3594-483C-B5E2-5AB2BD2C6780}" destId="{82E228E0-250C-4ACA-96B1-82B5775F75E9}" srcOrd="1" destOrd="0" parTransId="{6A7B860F-041F-4DDB-B247-AFA3E0BD5692}" sibTransId="{B6D8DBD0-9B15-45E1-AD8C-4F7A7B814F7E}"/>
    <dgm:cxn modelId="{F657754F-3E9C-4E18-82BD-8405CA9A9DAC}" type="presOf" srcId="{8F536C31-3594-483C-B5E2-5AB2BD2C6780}" destId="{72E13FBE-AEBE-43EB-8350-2DF17CC57F5D}" srcOrd="0" destOrd="0" presId="urn:microsoft.com/office/officeart/2005/8/layout/hList1"/>
    <dgm:cxn modelId="{AC8D0053-10D1-46E7-9525-5FDA1F450F0E}" type="presOf" srcId="{04EB59B9-5F9E-41C5-AE55-167BE6890711}" destId="{DC76D7C6-3BB4-4507-9419-E8D315539BD6}" srcOrd="0" destOrd="0" presId="urn:microsoft.com/office/officeart/2005/8/layout/hList1"/>
    <dgm:cxn modelId="{FCB04275-CE4F-4A50-8FBC-9E5D20F3ACE8}" type="presOf" srcId="{540EBAD2-682F-4612-8FEA-E569BFD2EEB0}" destId="{BF884130-09FD-4BC0-A110-2F3D430FEE92}" srcOrd="0" destOrd="0" presId="urn:microsoft.com/office/officeart/2005/8/layout/hList1"/>
    <dgm:cxn modelId="{5D4A1477-D25C-43C2-BD2B-EA37223E8B69}" type="presOf" srcId="{2D6A646C-29F6-44E5-8016-AEFAC10E1059}" destId="{72E13FBE-AEBE-43EB-8350-2DF17CC57F5D}" srcOrd="0" destOrd="4" presId="urn:microsoft.com/office/officeart/2005/8/layout/hList1"/>
    <dgm:cxn modelId="{03B61779-D58C-4791-9FB7-54CE44ACC29C}" srcId="{8F536C31-3594-483C-B5E2-5AB2BD2C6780}" destId="{09B1B230-2753-4841-AD3B-BD0D4C3B1200}" srcOrd="2" destOrd="0" parTransId="{84FBF9D8-0AF5-4EB8-92A4-ADED6B873D57}" sibTransId="{E75206E0-8DEA-46E1-AB68-A1DE2B319A4E}"/>
    <dgm:cxn modelId="{45A85279-35BA-446F-B84F-43FA931C792E}" type="presOf" srcId="{A1206C61-CC12-42DA-A9CA-9A5E83A8130A}" destId="{80879C48-7E14-45CD-9F37-348C33DEA63B}" srcOrd="0" destOrd="0" presId="urn:microsoft.com/office/officeart/2005/8/layout/hList1"/>
    <dgm:cxn modelId="{FF4AC889-1546-4126-B5B3-D7A124CF66E3}" srcId="{007A3E62-E3A7-42A9-A2FD-5EFA89E58281}" destId="{EFAC619F-4A1B-40C8-AB33-DED9DAEA6110}" srcOrd="1" destOrd="0" parTransId="{D93263ED-0E38-4CD8-B145-D4DE4CF5B9BA}" sibTransId="{FD4446CD-ACDB-415E-9B35-7ED94A24EE3D}"/>
    <dgm:cxn modelId="{39000C8F-BCCC-4074-AF1B-1C35F653F3FC}" srcId="{007A3E62-E3A7-42A9-A2FD-5EFA89E58281}" destId="{A1206C61-CC12-42DA-A9CA-9A5E83A8130A}" srcOrd="0" destOrd="0" parTransId="{D7829910-2366-4D8F-AA8A-F7733AF959A7}" sibTransId="{8211851C-F797-4B5F-A566-A720B1BFB2C7}"/>
    <dgm:cxn modelId="{D0112093-A535-4A06-A0FE-F2C6C1885311}" srcId="{8F536C31-3594-483C-B5E2-5AB2BD2C6780}" destId="{FA2FC1E9-2AFD-4F7E-B4BF-1C457F122B37}" srcOrd="0" destOrd="0" parTransId="{0314AD4D-BEA0-4282-8960-15A43F0104AD}" sibTransId="{7ACEBF3C-8A43-41F3-8AF6-7B494D52E378}"/>
    <dgm:cxn modelId="{30F8B8AF-EC9D-4045-B31A-2312A16DFEFB}" type="presOf" srcId="{62B6C9FE-7EEA-434F-BD72-9382748318A7}" destId="{00BC75D8-3DCF-4CB9-8138-F0FE1C441559}" srcOrd="0" destOrd="0" presId="urn:microsoft.com/office/officeart/2005/8/layout/hList1"/>
    <dgm:cxn modelId="{4DE14CB0-B007-455B-9AF2-F65E72C6F590}" type="presOf" srcId="{634CB0F2-C3FE-4731-9B46-97CAC706CF2E}" destId="{72E13FBE-AEBE-43EB-8350-2DF17CC57F5D}" srcOrd="0" destOrd="5" presId="urn:microsoft.com/office/officeart/2005/8/layout/hList1"/>
    <dgm:cxn modelId="{4CCC36B2-C17E-47AE-9160-C5A080AF94F7}" type="presOf" srcId="{EFAC619F-4A1B-40C8-AB33-DED9DAEA6110}" destId="{80879C48-7E14-45CD-9F37-348C33DEA63B}" srcOrd="0" destOrd="1" presId="urn:microsoft.com/office/officeart/2005/8/layout/hList1"/>
    <dgm:cxn modelId="{7CE7EEB2-1382-4D41-BEDD-8A777B9316CC}" type="presOf" srcId="{FA2FC1E9-2AFD-4F7E-B4BF-1C457F122B37}" destId="{72E13FBE-AEBE-43EB-8350-2DF17CC57F5D}" srcOrd="0" destOrd="1" presId="urn:microsoft.com/office/officeart/2005/8/layout/hList1"/>
    <dgm:cxn modelId="{2759A5B4-1108-4F50-BC11-EF1A76B85487}" srcId="{5C2366DC-D629-4F18-AA17-177007AE4B3D}" destId="{04EB59B9-5F9E-41C5-AE55-167BE6890711}" srcOrd="2" destOrd="0" parTransId="{614C4629-8134-482F-B101-6D6570C34EFF}" sibTransId="{76CE8C1A-6C3D-4936-952E-B91D73A9DD3D}"/>
    <dgm:cxn modelId="{0E1AB1B6-CD05-4F1D-BEF6-66BEEF29D8B1}" type="presOf" srcId="{82E228E0-250C-4ACA-96B1-82B5775F75E9}" destId="{72E13FBE-AEBE-43EB-8350-2DF17CC57F5D}" srcOrd="0" destOrd="2" presId="urn:microsoft.com/office/officeart/2005/8/layout/hList1"/>
    <dgm:cxn modelId="{8A53B9BA-4E57-499D-B1E4-B025181F0B2E}" srcId="{8F536C31-3594-483C-B5E2-5AB2BD2C6780}" destId="{634CB0F2-C3FE-4731-9B46-97CAC706CF2E}" srcOrd="4" destOrd="0" parTransId="{F4690B83-6E0C-42A4-8D51-FC0D8E02F2F4}" sibTransId="{4B4CE3DC-3856-43C2-98D5-8EC2A2140576}"/>
    <dgm:cxn modelId="{E06519BC-1068-485A-A642-A604B8DE7077}" type="presOf" srcId="{220B099A-C532-40A6-B2E7-45EC46189D5E}" destId="{BF884130-09FD-4BC0-A110-2F3D430FEE92}" srcOrd="0" destOrd="2" presId="urn:microsoft.com/office/officeart/2005/8/layout/hList1"/>
    <dgm:cxn modelId="{7B9D39BD-A758-4569-9DEC-32687286F5D4}" type="presOf" srcId="{007A3E62-E3A7-42A9-A2FD-5EFA89E58281}" destId="{27A12BD4-2051-4287-9575-A72A3BE46909}" srcOrd="0" destOrd="0" presId="urn:microsoft.com/office/officeart/2005/8/layout/hList1"/>
    <dgm:cxn modelId="{F3835ADB-8928-427B-9B6A-35E9E6AE29E2}" type="presOf" srcId="{6345AFEC-172F-475E-A1B2-D65954389880}" destId="{BF884130-09FD-4BC0-A110-2F3D430FEE92}" srcOrd="0" destOrd="1" presId="urn:microsoft.com/office/officeart/2005/8/layout/hList1"/>
    <dgm:cxn modelId="{0CB654DF-F500-4B75-9629-4BA45A94CD07}" type="presOf" srcId="{09B1B230-2753-4841-AD3B-BD0D4C3B1200}" destId="{72E13FBE-AEBE-43EB-8350-2DF17CC57F5D}" srcOrd="0" destOrd="3" presId="urn:microsoft.com/office/officeart/2005/8/layout/hList1"/>
    <dgm:cxn modelId="{FA3F0FEA-994A-4F55-A188-9997806CE941}" srcId="{62B6C9FE-7EEA-434F-BD72-9382748318A7}" destId="{220B099A-C532-40A6-B2E7-45EC46189D5E}" srcOrd="2" destOrd="0" parTransId="{3C4ED3AB-FE88-4353-ABA5-E171B48720DB}" sibTransId="{69201827-A4E8-467A-824E-C1076464F57D}"/>
    <dgm:cxn modelId="{283200F9-0EFA-4EDD-BE4A-98834378AB35}" type="presOf" srcId="{5C2366DC-D629-4F18-AA17-177007AE4B3D}" destId="{676E108B-0435-481C-9DE0-F432882E6641}" srcOrd="0" destOrd="0" presId="urn:microsoft.com/office/officeart/2005/8/layout/hList1"/>
    <dgm:cxn modelId="{BAE4DAFD-CEBE-410F-95BE-0DF4BAA5F9D4}" srcId="{62B6C9FE-7EEA-434F-BD72-9382748318A7}" destId="{540EBAD2-682F-4612-8FEA-E569BFD2EEB0}" srcOrd="0" destOrd="0" parTransId="{EECBC2C3-82E7-4112-8007-2CF4514CEA57}" sibTransId="{41052303-4C23-4AFE-8499-BEC0601E70C3}"/>
    <dgm:cxn modelId="{871EE90F-7C3B-463C-8D75-0C68FEE71BB3}" type="presParOf" srcId="{676E108B-0435-481C-9DE0-F432882E6641}" destId="{D9DC3BC5-D464-4FBF-97B3-3782D68F1529}" srcOrd="0" destOrd="0" presId="urn:microsoft.com/office/officeart/2005/8/layout/hList1"/>
    <dgm:cxn modelId="{A58DC6E1-8274-4D50-BB7F-0BF4CC00B84E}" type="presParOf" srcId="{D9DC3BC5-D464-4FBF-97B3-3782D68F1529}" destId="{27A12BD4-2051-4287-9575-A72A3BE46909}" srcOrd="0" destOrd="0" presId="urn:microsoft.com/office/officeart/2005/8/layout/hList1"/>
    <dgm:cxn modelId="{0BEA0816-6E7A-4BD2-BBA2-A568EBDB2B86}" type="presParOf" srcId="{D9DC3BC5-D464-4FBF-97B3-3782D68F1529}" destId="{80879C48-7E14-45CD-9F37-348C33DEA63B}" srcOrd="1" destOrd="0" presId="urn:microsoft.com/office/officeart/2005/8/layout/hList1"/>
    <dgm:cxn modelId="{F160481F-27AE-417A-A955-8124F531B373}" type="presParOf" srcId="{676E108B-0435-481C-9DE0-F432882E6641}" destId="{3F5AF8CF-E077-4627-9B75-EFA6B923E773}" srcOrd="1" destOrd="0" presId="urn:microsoft.com/office/officeart/2005/8/layout/hList1"/>
    <dgm:cxn modelId="{CF050DBE-5F70-47A3-947C-31A9214AEE96}" type="presParOf" srcId="{676E108B-0435-481C-9DE0-F432882E6641}" destId="{BF8581A0-F418-4CCD-A08D-3961E1A7D400}" srcOrd="2" destOrd="0" presId="urn:microsoft.com/office/officeart/2005/8/layout/hList1"/>
    <dgm:cxn modelId="{1A91AC4A-7B12-4182-BF41-77CA1B013F88}" type="presParOf" srcId="{BF8581A0-F418-4CCD-A08D-3961E1A7D400}" destId="{00BC75D8-3DCF-4CB9-8138-F0FE1C441559}" srcOrd="0" destOrd="0" presId="urn:microsoft.com/office/officeart/2005/8/layout/hList1"/>
    <dgm:cxn modelId="{37CC2523-CE61-4D3C-8CE0-7638FCB12A09}" type="presParOf" srcId="{BF8581A0-F418-4CCD-A08D-3961E1A7D400}" destId="{BF884130-09FD-4BC0-A110-2F3D430FEE92}" srcOrd="1" destOrd="0" presId="urn:microsoft.com/office/officeart/2005/8/layout/hList1"/>
    <dgm:cxn modelId="{D8676CCD-D136-4273-8DB8-A0BDCC39E04E}" type="presParOf" srcId="{676E108B-0435-481C-9DE0-F432882E6641}" destId="{17E71B92-A79A-49DB-902F-133A59267F3D}" srcOrd="3" destOrd="0" presId="urn:microsoft.com/office/officeart/2005/8/layout/hList1"/>
    <dgm:cxn modelId="{E9FA3EA4-1BAE-4718-8B93-30916A6C7A5B}" type="presParOf" srcId="{676E108B-0435-481C-9DE0-F432882E6641}" destId="{73CA65EB-CF91-4B93-900A-B1580056C9A9}" srcOrd="4" destOrd="0" presId="urn:microsoft.com/office/officeart/2005/8/layout/hList1"/>
    <dgm:cxn modelId="{F65F14EF-ECBB-46C6-8D1D-15A679C5B594}" type="presParOf" srcId="{73CA65EB-CF91-4B93-900A-B1580056C9A9}" destId="{DC76D7C6-3BB4-4507-9419-E8D315539BD6}" srcOrd="0" destOrd="0" presId="urn:microsoft.com/office/officeart/2005/8/layout/hList1"/>
    <dgm:cxn modelId="{5B870C77-8208-4A47-874D-04F8ABF8D487}" type="presParOf" srcId="{73CA65EB-CF91-4B93-900A-B1580056C9A9}" destId="{72E13FBE-AEBE-43EB-8350-2DF17CC57F5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2366DC-D629-4F18-AA17-177007AE4B3D}" type="doc">
      <dgm:prSet loTypeId="urn:microsoft.com/office/officeart/2005/8/layout/hList1" loCatId="list" qsTypeId="urn:microsoft.com/office/officeart/2005/8/quickstyle/3d2" qsCatId="3D" csTypeId="urn:microsoft.com/office/officeart/2005/8/colors/colorful1" csCatId="colorful" phldr="1"/>
      <dgm:spPr/>
      <dgm:t>
        <a:bodyPr/>
        <a:lstStyle/>
        <a:p>
          <a:endParaRPr lang="en-US"/>
        </a:p>
      </dgm:t>
    </dgm:pt>
    <dgm:pt modelId="{007A3E62-E3A7-42A9-A2FD-5EFA89E58281}">
      <dgm:prSet phldrT="[Text]"/>
      <dgm:spPr>
        <a:solidFill>
          <a:schemeClr val="bg2">
            <a:lumMod val="75000"/>
          </a:schemeClr>
        </a:solidFill>
      </dgm:spPr>
      <dgm:t>
        <a:bodyPr/>
        <a:lstStyle/>
        <a:p>
          <a:r>
            <a:rPr lang="en-US" dirty="0"/>
            <a:t>Optimize Software and Expose New Hierarchical Parallelism</a:t>
          </a:r>
        </a:p>
      </dgm:t>
    </dgm:pt>
    <dgm:pt modelId="{2B0240C8-B2ED-41C6-9BCA-9F10CBC8EA2A}" type="parTrans" cxnId="{97A9224A-9A33-450F-A80D-CCE0EFCD1110}">
      <dgm:prSet/>
      <dgm:spPr/>
      <dgm:t>
        <a:bodyPr/>
        <a:lstStyle/>
        <a:p>
          <a:endParaRPr lang="en-US"/>
        </a:p>
      </dgm:t>
    </dgm:pt>
    <dgm:pt modelId="{3AFA9A4B-65E5-4141-9D81-699AD5BC477B}" type="sibTrans" cxnId="{97A9224A-9A33-450F-A80D-CCE0EFCD1110}">
      <dgm:prSet/>
      <dgm:spPr/>
      <dgm:t>
        <a:bodyPr/>
        <a:lstStyle/>
        <a:p>
          <a:endParaRPr lang="en-US"/>
        </a:p>
      </dgm:t>
    </dgm:pt>
    <dgm:pt modelId="{540EBAD2-682F-4612-8FEA-E569BFD2EEB0}">
      <dgm:prSet phldrT="[Text]"/>
      <dgm:spPr/>
      <dgm:t>
        <a:bodyPr/>
        <a:lstStyle/>
        <a:p>
          <a:r>
            <a:rPr lang="en-US" dirty="0"/>
            <a:t>Use CMOS more effectively for specific workloads</a:t>
          </a:r>
        </a:p>
      </dgm:t>
    </dgm:pt>
    <dgm:pt modelId="{EECBC2C3-82E7-4112-8007-2CF4514CEA57}" type="parTrans" cxnId="{BAE4DAFD-CEBE-410F-95BE-0DF4BAA5F9D4}">
      <dgm:prSet/>
      <dgm:spPr/>
      <dgm:t>
        <a:bodyPr/>
        <a:lstStyle/>
        <a:p>
          <a:endParaRPr lang="en-US"/>
        </a:p>
      </dgm:t>
    </dgm:pt>
    <dgm:pt modelId="{41052303-4C23-4AFE-8499-BEC0601E70C3}" type="sibTrans" cxnId="{BAE4DAFD-CEBE-410F-95BE-0DF4BAA5F9D4}">
      <dgm:prSet/>
      <dgm:spPr/>
      <dgm:t>
        <a:bodyPr/>
        <a:lstStyle/>
        <a:p>
          <a:endParaRPr lang="en-US"/>
        </a:p>
      </dgm:t>
    </dgm:pt>
    <dgm:pt modelId="{04EB59B9-5F9E-41C5-AE55-167BE6890711}">
      <dgm:prSet phldrT="[Text]"/>
      <dgm:spPr>
        <a:solidFill>
          <a:schemeClr val="bg2">
            <a:lumMod val="75000"/>
          </a:schemeClr>
        </a:solidFill>
      </dgm:spPr>
      <dgm:t>
        <a:bodyPr/>
        <a:lstStyle/>
        <a:p>
          <a:r>
            <a:rPr lang="en-US" dirty="0"/>
            <a:t>Emerging Technologies</a:t>
          </a:r>
        </a:p>
      </dgm:t>
    </dgm:pt>
    <dgm:pt modelId="{614C4629-8134-482F-B101-6D6570C34EFF}" type="parTrans" cxnId="{2759A5B4-1108-4F50-BC11-EF1A76B85487}">
      <dgm:prSet/>
      <dgm:spPr/>
      <dgm:t>
        <a:bodyPr/>
        <a:lstStyle/>
        <a:p>
          <a:endParaRPr lang="en-US"/>
        </a:p>
      </dgm:t>
    </dgm:pt>
    <dgm:pt modelId="{76CE8C1A-6C3D-4936-952E-B91D73A9DD3D}" type="sibTrans" cxnId="{2759A5B4-1108-4F50-BC11-EF1A76B85487}">
      <dgm:prSet/>
      <dgm:spPr/>
      <dgm:t>
        <a:bodyPr/>
        <a:lstStyle/>
        <a:p>
          <a:endParaRPr lang="en-US"/>
        </a:p>
      </dgm:t>
    </dgm:pt>
    <dgm:pt modelId="{8F536C31-3594-483C-B5E2-5AB2BD2C6780}">
      <dgm:prSet phldrT="[Text]"/>
      <dgm:spPr>
        <a:solidFill>
          <a:schemeClr val="bg2">
            <a:lumMod val="75000"/>
          </a:schemeClr>
        </a:solidFill>
      </dgm:spPr>
      <dgm:t>
        <a:bodyPr/>
        <a:lstStyle/>
        <a:p>
          <a:r>
            <a:rPr lang="en-US" dirty="0"/>
            <a:t>Investigate new computational paradigms</a:t>
          </a:r>
        </a:p>
      </dgm:t>
    </dgm:pt>
    <dgm:pt modelId="{2679DEC5-80FA-4D1C-9374-D2B5A6248D6D}" type="parTrans" cxnId="{9D107512-9402-4D3A-B0C9-E94A88E98C9D}">
      <dgm:prSet/>
      <dgm:spPr/>
      <dgm:t>
        <a:bodyPr/>
        <a:lstStyle/>
        <a:p>
          <a:endParaRPr lang="en-US"/>
        </a:p>
      </dgm:t>
    </dgm:pt>
    <dgm:pt modelId="{2E7DAA7E-7F69-4B2C-AE21-FA53C3A1F7EB}" type="sibTrans" cxnId="{9D107512-9402-4D3A-B0C9-E94A88E98C9D}">
      <dgm:prSet/>
      <dgm:spPr/>
      <dgm:t>
        <a:bodyPr/>
        <a:lstStyle/>
        <a:p>
          <a:endParaRPr lang="en-US"/>
        </a:p>
      </dgm:t>
    </dgm:pt>
    <dgm:pt modelId="{FA2FC1E9-2AFD-4F7E-B4BF-1C457F122B37}">
      <dgm:prSet phldrT="[Text]"/>
      <dgm:spPr>
        <a:solidFill>
          <a:schemeClr val="bg2">
            <a:lumMod val="75000"/>
          </a:schemeClr>
        </a:solidFill>
      </dgm:spPr>
      <dgm:t>
        <a:bodyPr/>
        <a:lstStyle/>
        <a:p>
          <a:r>
            <a:rPr lang="en-US" dirty="0"/>
            <a:t>Quantum </a:t>
          </a:r>
        </a:p>
      </dgm:t>
    </dgm:pt>
    <dgm:pt modelId="{0314AD4D-BEA0-4282-8960-15A43F0104AD}" type="parTrans" cxnId="{D0112093-A535-4A06-A0FE-F2C6C1885311}">
      <dgm:prSet/>
      <dgm:spPr/>
      <dgm:t>
        <a:bodyPr/>
        <a:lstStyle/>
        <a:p>
          <a:endParaRPr lang="en-US"/>
        </a:p>
      </dgm:t>
    </dgm:pt>
    <dgm:pt modelId="{7ACEBF3C-8A43-41F3-8AF6-7B494D52E378}" type="sibTrans" cxnId="{D0112093-A535-4A06-A0FE-F2C6C1885311}">
      <dgm:prSet/>
      <dgm:spPr/>
      <dgm:t>
        <a:bodyPr/>
        <a:lstStyle/>
        <a:p>
          <a:endParaRPr lang="en-US"/>
        </a:p>
      </dgm:t>
    </dgm:pt>
    <dgm:pt modelId="{A1206C61-CC12-42DA-A9CA-9A5E83A8130A}">
      <dgm:prSet phldrT="[Text]"/>
      <dgm:spPr>
        <a:solidFill>
          <a:schemeClr val="bg2">
            <a:lumMod val="75000"/>
          </a:schemeClr>
        </a:solidFill>
      </dgm:spPr>
      <dgm:t>
        <a:bodyPr/>
        <a:lstStyle/>
        <a:p>
          <a:r>
            <a:rPr lang="en-US" dirty="0"/>
            <a:t>Redesign software to boost performance on upcoming architectures</a:t>
          </a:r>
        </a:p>
      </dgm:t>
    </dgm:pt>
    <dgm:pt modelId="{D7829910-2366-4D8F-AA8A-F7733AF959A7}" type="parTrans" cxnId="{39000C8F-BCCC-4074-AF1B-1C35F653F3FC}">
      <dgm:prSet/>
      <dgm:spPr/>
      <dgm:t>
        <a:bodyPr/>
        <a:lstStyle/>
        <a:p>
          <a:endParaRPr lang="en-US"/>
        </a:p>
      </dgm:t>
    </dgm:pt>
    <dgm:pt modelId="{8211851C-F797-4B5F-A566-A720B1BFB2C7}" type="sibTrans" cxnId="{39000C8F-BCCC-4074-AF1B-1C35F653F3FC}">
      <dgm:prSet/>
      <dgm:spPr/>
      <dgm:t>
        <a:bodyPr/>
        <a:lstStyle/>
        <a:p>
          <a:endParaRPr lang="en-US"/>
        </a:p>
      </dgm:t>
    </dgm:pt>
    <dgm:pt modelId="{82E228E0-250C-4ACA-96B1-82B5775F75E9}">
      <dgm:prSet phldrT="[Text]"/>
      <dgm:spPr>
        <a:solidFill>
          <a:schemeClr val="bg2">
            <a:lumMod val="75000"/>
          </a:schemeClr>
        </a:solidFill>
      </dgm:spPr>
      <dgm:t>
        <a:bodyPr/>
        <a:lstStyle/>
        <a:p>
          <a:r>
            <a:rPr lang="en-US" dirty="0"/>
            <a:t>Neuromorphic</a:t>
          </a:r>
        </a:p>
      </dgm:t>
    </dgm:pt>
    <dgm:pt modelId="{6A7B860F-041F-4DDB-B247-AFA3E0BD5692}" type="parTrans" cxnId="{8CAA976C-A011-4AC0-9A08-99BE663BB766}">
      <dgm:prSet/>
      <dgm:spPr/>
      <dgm:t>
        <a:bodyPr/>
        <a:lstStyle/>
        <a:p>
          <a:endParaRPr lang="en-US"/>
        </a:p>
      </dgm:t>
    </dgm:pt>
    <dgm:pt modelId="{B6D8DBD0-9B15-45E1-AD8C-4F7A7B814F7E}" type="sibTrans" cxnId="{8CAA976C-A011-4AC0-9A08-99BE663BB766}">
      <dgm:prSet/>
      <dgm:spPr/>
      <dgm:t>
        <a:bodyPr/>
        <a:lstStyle/>
        <a:p>
          <a:endParaRPr lang="en-US"/>
        </a:p>
      </dgm:t>
    </dgm:pt>
    <dgm:pt modelId="{09B1B230-2753-4841-AD3B-BD0D4C3B1200}">
      <dgm:prSet phldrT="[Text]"/>
      <dgm:spPr>
        <a:solidFill>
          <a:schemeClr val="bg2">
            <a:lumMod val="75000"/>
          </a:schemeClr>
        </a:solidFill>
      </dgm:spPr>
      <dgm:t>
        <a:bodyPr/>
        <a:lstStyle/>
        <a:p>
          <a:r>
            <a:rPr lang="en-US" dirty="0"/>
            <a:t>Advanced Digital</a:t>
          </a:r>
        </a:p>
      </dgm:t>
    </dgm:pt>
    <dgm:pt modelId="{84FBF9D8-0AF5-4EB8-92A4-ADED6B873D57}" type="parTrans" cxnId="{03B61779-D58C-4791-9FB7-54CE44ACC29C}">
      <dgm:prSet/>
      <dgm:spPr/>
      <dgm:t>
        <a:bodyPr/>
        <a:lstStyle/>
        <a:p>
          <a:endParaRPr lang="en-US"/>
        </a:p>
      </dgm:t>
    </dgm:pt>
    <dgm:pt modelId="{E75206E0-8DEA-46E1-AB68-A1DE2B319A4E}" type="sibTrans" cxnId="{03B61779-D58C-4791-9FB7-54CE44ACC29C}">
      <dgm:prSet/>
      <dgm:spPr/>
      <dgm:t>
        <a:bodyPr/>
        <a:lstStyle/>
        <a:p>
          <a:endParaRPr lang="en-US"/>
        </a:p>
      </dgm:t>
    </dgm:pt>
    <dgm:pt modelId="{634CB0F2-C3FE-4731-9B46-97CAC706CF2E}">
      <dgm:prSet phldrT="[Text]"/>
      <dgm:spPr>
        <a:solidFill>
          <a:schemeClr val="bg2">
            <a:lumMod val="75000"/>
          </a:schemeClr>
        </a:solidFill>
      </dgm:spPr>
      <dgm:t>
        <a:bodyPr/>
        <a:lstStyle/>
        <a:p>
          <a:endParaRPr lang="en-US" dirty="0"/>
        </a:p>
      </dgm:t>
    </dgm:pt>
    <dgm:pt modelId="{F4690B83-6E0C-42A4-8D51-FC0D8E02F2F4}" type="parTrans" cxnId="{8A53B9BA-4E57-499D-B1E4-B025181F0B2E}">
      <dgm:prSet/>
      <dgm:spPr/>
      <dgm:t>
        <a:bodyPr/>
        <a:lstStyle/>
        <a:p>
          <a:endParaRPr lang="en-US"/>
        </a:p>
      </dgm:t>
    </dgm:pt>
    <dgm:pt modelId="{4B4CE3DC-3856-43C2-98D5-8EC2A2140576}" type="sibTrans" cxnId="{8A53B9BA-4E57-499D-B1E4-B025181F0B2E}">
      <dgm:prSet/>
      <dgm:spPr/>
      <dgm:t>
        <a:bodyPr/>
        <a:lstStyle/>
        <a:p>
          <a:endParaRPr lang="en-US"/>
        </a:p>
      </dgm:t>
    </dgm:pt>
    <dgm:pt modelId="{62B6C9FE-7EEA-434F-BD72-9382748318A7}">
      <dgm:prSet phldrT="[Text]"/>
      <dgm:spPr/>
      <dgm:t>
        <a:bodyPr/>
        <a:lstStyle/>
        <a:p>
          <a:r>
            <a:rPr lang="en-US" dirty="0"/>
            <a:t>Architectural Specialization and Integration</a:t>
          </a:r>
        </a:p>
      </dgm:t>
    </dgm:pt>
    <dgm:pt modelId="{ACD3F5CD-3BEF-4558-B750-F5D0975C9225}" type="parTrans" cxnId="{EFDE781F-30BB-4A17-A941-9D88969A8559}">
      <dgm:prSet/>
      <dgm:spPr/>
      <dgm:t>
        <a:bodyPr/>
        <a:lstStyle/>
        <a:p>
          <a:endParaRPr lang="en-US"/>
        </a:p>
      </dgm:t>
    </dgm:pt>
    <dgm:pt modelId="{BD1E0585-BBC5-47C4-B24F-B73D1DD5FB43}" type="sibTrans" cxnId="{EFDE781F-30BB-4A17-A941-9D88969A8559}">
      <dgm:prSet/>
      <dgm:spPr/>
      <dgm:t>
        <a:bodyPr/>
        <a:lstStyle/>
        <a:p>
          <a:endParaRPr lang="en-US"/>
        </a:p>
      </dgm:t>
    </dgm:pt>
    <dgm:pt modelId="{2D6A646C-29F6-44E5-8016-AEFAC10E1059}">
      <dgm:prSet phldrT="[Text]"/>
      <dgm:spPr>
        <a:solidFill>
          <a:schemeClr val="bg2">
            <a:lumMod val="75000"/>
          </a:schemeClr>
        </a:solidFill>
      </dgm:spPr>
      <dgm:t>
        <a:bodyPr/>
        <a:lstStyle/>
        <a:p>
          <a:r>
            <a:rPr lang="en-US" dirty="0"/>
            <a:t>Emerging Memory Devices</a:t>
          </a:r>
        </a:p>
      </dgm:t>
    </dgm:pt>
    <dgm:pt modelId="{56A9847A-CCA9-4FE4-A5E0-CE5DF06C8C6D}" type="parTrans" cxnId="{24605F5B-BAD8-4CA5-975C-83B3542A91EB}">
      <dgm:prSet/>
      <dgm:spPr/>
      <dgm:t>
        <a:bodyPr/>
        <a:lstStyle/>
        <a:p>
          <a:endParaRPr lang="en-US"/>
        </a:p>
      </dgm:t>
    </dgm:pt>
    <dgm:pt modelId="{CFD22DA6-E232-42B2-BAC0-9E8F41A61203}" type="sibTrans" cxnId="{24605F5B-BAD8-4CA5-975C-83B3542A91EB}">
      <dgm:prSet/>
      <dgm:spPr/>
      <dgm:t>
        <a:bodyPr/>
        <a:lstStyle/>
        <a:p>
          <a:endParaRPr lang="en-US"/>
        </a:p>
      </dgm:t>
    </dgm:pt>
    <dgm:pt modelId="{6345AFEC-172F-475E-A1B2-D65954389880}">
      <dgm:prSet phldrT="[Text]"/>
      <dgm:spPr/>
      <dgm:t>
        <a:bodyPr/>
        <a:lstStyle/>
        <a:p>
          <a:r>
            <a:rPr lang="en-US" dirty="0"/>
            <a:t>Integrate components to boost performance and eliminate inefficiencies </a:t>
          </a:r>
        </a:p>
      </dgm:t>
    </dgm:pt>
    <dgm:pt modelId="{550BD06D-E7E2-4D3C-B72A-164524932B43}" type="parTrans" cxnId="{DEC1FB5D-053A-4D23-A132-21EA1C4EE4B9}">
      <dgm:prSet/>
      <dgm:spPr/>
      <dgm:t>
        <a:bodyPr/>
        <a:lstStyle/>
        <a:p>
          <a:endParaRPr lang="en-US"/>
        </a:p>
      </dgm:t>
    </dgm:pt>
    <dgm:pt modelId="{A2F87D74-A978-45F9-88FF-E612473ED4BC}" type="sibTrans" cxnId="{DEC1FB5D-053A-4D23-A132-21EA1C4EE4B9}">
      <dgm:prSet/>
      <dgm:spPr/>
      <dgm:t>
        <a:bodyPr/>
        <a:lstStyle/>
        <a:p>
          <a:endParaRPr lang="en-US"/>
        </a:p>
      </dgm:t>
    </dgm:pt>
    <dgm:pt modelId="{EFAC619F-4A1B-40C8-AB33-DED9DAEA6110}">
      <dgm:prSet phldrT="[Text]"/>
      <dgm:spPr>
        <a:solidFill>
          <a:schemeClr val="bg2">
            <a:lumMod val="75000"/>
          </a:schemeClr>
        </a:solidFill>
      </dgm:spPr>
      <dgm:t>
        <a:bodyPr/>
        <a:lstStyle/>
        <a:p>
          <a:r>
            <a:rPr lang="en-US" dirty="0"/>
            <a:t>Exploit new levels of parallelism and efficient data movement</a:t>
          </a:r>
        </a:p>
      </dgm:t>
    </dgm:pt>
    <dgm:pt modelId="{D93263ED-0E38-4CD8-B145-D4DE4CF5B9BA}" type="parTrans" cxnId="{FF4AC889-1546-4126-B5B3-D7A124CF66E3}">
      <dgm:prSet/>
      <dgm:spPr/>
      <dgm:t>
        <a:bodyPr/>
        <a:lstStyle/>
        <a:p>
          <a:endParaRPr lang="en-US"/>
        </a:p>
      </dgm:t>
    </dgm:pt>
    <dgm:pt modelId="{FD4446CD-ACDB-415E-9B35-7ED94A24EE3D}" type="sibTrans" cxnId="{FF4AC889-1546-4126-B5B3-D7A124CF66E3}">
      <dgm:prSet/>
      <dgm:spPr/>
      <dgm:t>
        <a:bodyPr/>
        <a:lstStyle/>
        <a:p>
          <a:endParaRPr lang="en-US"/>
        </a:p>
      </dgm:t>
    </dgm:pt>
    <dgm:pt modelId="{220B099A-C532-40A6-B2E7-45EC46189D5E}">
      <dgm:prSet phldrT="[Text]"/>
      <dgm:spPr/>
      <dgm:t>
        <a:bodyPr/>
        <a:lstStyle/>
        <a:p>
          <a:r>
            <a:rPr lang="en-US" dirty="0"/>
            <a:t>Workload specific </a:t>
          </a:r>
          <a:r>
            <a:rPr lang="en-US" dirty="0" err="1"/>
            <a:t>memory+storage</a:t>
          </a:r>
          <a:r>
            <a:rPr lang="en-US" dirty="0"/>
            <a:t> system design</a:t>
          </a:r>
        </a:p>
      </dgm:t>
    </dgm:pt>
    <dgm:pt modelId="{3C4ED3AB-FE88-4353-ABA5-E171B48720DB}" type="parTrans" cxnId="{FA3F0FEA-994A-4F55-A188-9997806CE941}">
      <dgm:prSet/>
      <dgm:spPr/>
      <dgm:t>
        <a:bodyPr/>
        <a:lstStyle/>
        <a:p>
          <a:endParaRPr lang="en-US"/>
        </a:p>
      </dgm:t>
    </dgm:pt>
    <dgm:pt modelId="{69201827-A4E8-467A-824E-C1076464F57D}" type="sibTrans" cxnId="{FA3F0FEA-994A-4F55-A188-9997806CE941}">
      <dgm:prSet/>
      <dgm:spPr/>
      <dgm:t>
        <a:bodyPr/>
        <a:lstStyle/>
        <a:p>
          <a:endParaRPr lang="en-US"/>
        </a:p>
      </dgm:t>
    </dgm:pt>
    <dgm:pt modelId="{676E108B-0435-481C-9DE0-F432882E6641}" type="pres">
      <dgm:prSet presAssocID="{5C2366DC-D629-4F18-AA17-177007AE4B3D}" presName="Name0" presStyleCnt="0">
        <dgm:presLayoutVars>
          <dgm:dir/>
          <dgm:animLvl val="lvl"/>
          <dgm:resizeHandles val="exact"/>
        </dgm:presLayoutVars>
      </dgm:prSet>
      <dgm:spPr/>
    </dgm:pt>
    <dgm:pt modelId="{D9DC3BC5-D464-4FBF-97B3-3782D68F1529}" type="pres">
      <dgm:prSet presAssocID="{007A3E62-E3A7-42A9-A2FD-5EFA89E58281}" presName="composite" presStyleCnt="0"/>
      <dgm:spPr/>
    </dgm:pt>
    <dgm:pt modelId="{27A12BD4-2051-4287-9575-A72A3BE46909}" type="pres">
      <dgm:prSet presAssocID="{007A3E62-E3A7-42A9-A2FD-5EFA89E58281}" presName="parTx" presStyleLbl="alignNode1" presStyleIdx="0" presStyleCnt="3">
        <dgm:presLayoutVars>
          <dgm:chMax val="0"/>
          <dgm:chPref val="0"/>
          <dgm:bulletEnabled val="1"/>
        </dgm:presLayoutVars>
      </dgm:prSet>
      <dgm:spPr/>
    </dgm:pt>
    <dgm:pt modelId="{80879C48-7E14-45CD-9F37-348C33DEA63B}" type="pres">
      <dgm:prSet presAssocID="{007A3E62-E3A7-42A9-A2FD-5EFA89E58281}" presName="desTx" presStyleLbl="alignAccFollowNode1" presStyleIdx="0" presStyleCnt="3">
        <dgm:presLayoutVars>
          <dgm:bulletEnabled val="1"/>
        </dgm:presLayoutVars>
      </dgm:prSet>
      <dgm:spPr/>
    </dgm:pt>
    <dgm:pt modelId="{3F5AF8CF-E077-4627-9B75-EFA6B923E773}" type="pres">
      <dgm:prSet presAssocID="{3AFA9A4B-65E5-4141-9D81-699AD5BC477B}" presName="space" presStyleCnt="0"/>
      <dgm:spPr/>
    </dgm:pt>
    <dgm:pt modelId="{BF8581A0-F418-4CCD-A08D-3961E1A7D400}" type="pres">
      <dgm:prSet presAssocID="{62B6C9FE-7EEA-434F-BD72-9382748318A7}" presName="composite" presStyleCnt="0"/>
      <dgm:spPr/>
    </dgm:pt>
    <dgm:pt modelId="{00BC75D8-3DCF-4CB9-8138-F0FE1C441559}" type="pres">
      <dgm:prSet presAssocID="{62B6C9FE-7EEA-434F-BD72-9382748318A7}" presName="parTx" presStyleLbl="alignNode1" presStyleIdx="1" presStyleCnt="3">
        <dgm:presLayoutVars>
          <dgm:chMax val="0"/>
          <dgm:chPref val="0"/>
          <dgm:bulletEnabled val="1"/>
        </dgm:presLayoutVars>
      </dgm:prSet>
      <dgm:spPr/>
    </dgm:pt>
    <dgm:pt modelId="{BF884130-09FD-4BC0-A110-2F3D430FEE92}" type="pres">
      <dgm:prSet presAssocID="{62B6C9FE-7EEA-434F-BD72-9382748318A7}" presName="desTx" presStyleLbl="alignAccFollowNode1" presStyleIdx="1" presStyleCnt="3">
        <dgm:presLayoutVars>
          <dgm:bulletEnabled val="1"/>
        </dgm:presLayoutVars>
      </dgm:prSet>
      <dgm:spPr/>
    </dgm:pt>
    <dgm:pt modelId="{17E71B92-A79A-49DB-902F-133A59267F3D}" type="pres">
      <dgm:prSet presAssocID="{BD1E0585-BBC5-47C4-B24F-B73D1DD5FB43}" presName="space" presStyleCnt="0"/>
      <dgm:spPr/>
    </dgm:pt>
    <dgm:pt modelId="{73CA65EB-CF91-4B93-900A-B1580056C9A9}" type="pres">
      <dgm:prSet presAssocID="{04EB59B9-5F9E-41C5-AE55-167BE6890711}" presName="composite" presStyleCnt="0"/>
      <dgm:spPr/>
    </dgm:pt>
    <dgm:pt modelId="{DC76D7C6-3BB4-4507-9419-E8D315539BD6}" type="pres">
      <dgm:prSet presAssocID="{04EB59B9-5F9E-41C5-AE55-167BE6890711}" presName="parTx" presStyleLbl="alignNode1" presStyleIdx="2" presStyleCnt="3">
        <dgm:presLayoutVars>
          <dgm:chMax val="0"/>
          <dgm:chPref val="0"/>
          <dgm:bulletEnabled val="1"/>
        </dgm:presLayoutVars>
      </dgm:prSet>
      <dgm:spPr/>
    </dgm:pt>
    <dgm:pt modelId="{72E13FBE-AEBE-43EB-8350-2DF17CC57F5D}" type="pres">
      <dgm:prSet presAssocID="{04EB59B9-5F9E-41C5-AE55-167BE6890711}" presName="desTx" presStyleLbl="alignAccFollowNode1" presStyleIdx="2" presStyleCnt="3">
        <dgm:presLayoutVars>
          <dgm:bulletEnabled val="1"/>
        </dgm:presLayoutVars>
      </dgm:prSet>
      <dgm:spPr/>
    </dgm:pt>
  </dgm:ptLst>
  <dgm:cxnLst>
    <dgm:cxn modelId="{9D107512-9402-4D3A-B0C9-E94A88E98C9D}" srcId="{04EB59B9-5F9E-41C5-AE55-167BE6890711}" destId="{8F536C31-3594-483C-B5E2-5AB2BD2C6780}" srcOrd="0" destOrd="0" parTransId="{2679DEC5-80FA-4D1C-9374-D2B5A6248D6D}" sibTransId="{2E7DAA7E-7F69-4B2C-AE21-FA53C3A1F7EB}"/>
    <dgm:cxn modelId="{EFDE781F-30BB-4A17-A941-9D88969A8559}" srcId="{5C2366DC-D629-4F18-AA17-177007AE4B3D}" destId="{62B6C9FE-7EEA-434F-BD72-9382748318A7}" srcOrd="1" destOrd="0" parTransId="{ACD3F5CD-3BEF-4558-B750-F5D0975C9225}" sibTransId="{BD1E0585-BBC5-47C4-B24F-B73D1DD5FB43}"/>
    <dgm:cxn modelId="{24605F5B-BAD8-4CA5-975C-83B3542A91EB}" srcId="{8F536C31-3594-483C-B5E2-5AB2BD2C6780}" destId="{2D6A646C-29F6-44E5-8016-AEFAC10E1059}" srcOrd="3" destOrd="0" parTransId="{56A9847A-CCA9-4FE4-A5E0-CE5DF06C8C6D}" sibTransId="{CFD22DA6-E232-42B2-BAC0-9E8F41A61203}"/>
    <dgm:cxn modelId="{DEC1FB5D-053A-4D23-A132-21EA1C4EE4B9}" srcId="{62B6C9FE-7EEA-434F-BD72-9382748318A7}" destId="{6345AFEC-172F-475E-A1B2-D65954389880}" srcOrd="1" destOrd="0" parTransId="{550BD06D-E7E2-4D3C-B72A-164524932B43}" sibTransId="{A2F87D74-A978-45F9-88FF-E612473ED4BC}"/>
    <dgm:cxn modelId="{97A9224A-9A33-450F-A80D-CCE0EFCD1110}" srcId="{5C2366DC-D629-4F18-AA17-177007AE4B3D}" destId="{007A3E62-E3A7-42A9-A2FD-5EFA89E58281}" srcOrd="0" destOrd="0" parTransId="{2B0240C8-B2ED-41C6-9BCA-9F10CBC8EA2A}" sibTransId="{3AFA9A4B-65E5-4141-9D81-699AD5BC477B}"/>
    <dgm:cxn modelId="{8CAA976C-A011-4AC0-9A08-99BE663BB766}" srcId="{8F536C31-3594-483C-B5E2-5AB2BD2C6780}" destId="{82E228E0-250C-4ACA-96B1-82B5775F75E9}" srcOrd="1" destOrd="0" parTransId="{6A7B860F-041F-4DDB-B247-AFA3E0BD5692}" sibTransId="{B6D8DBD0-9B15-45E1-AD8C-4F7A7B814F7E}"/>
    <dgm:cxn modelId="{F657754F-3E9C-4E18-82BD-8405CA9A9DAC}" type="presOf" srcId="{8F536C31-3594-483C-B5E2-5AB2BD2C6780}" destId="{72E13FBE-AEBE-43EB-8350-2DF17CC57F5D}" srcOrd="0" destOrd="0" presId="urn:microsoft.com/office/officeart/2005/8/layout/hList1"/>
    <dgm:cxn modelId="{AC8D0053-10D1-46E7-9525-5FDA1F450F0E}" type="presOf" srcId="{04EB59B9-5F9E-41C5-AE55-167BE6890711}" destId="{DC76D7C6-3BB4-4507-9419-E8D315539BD6}" srcOrd="0" destOrd="0" presId="urn:microsoft.com/office/officeart/2005/8/layout/hList1"/>
    <dgm:cxn modelId="{FCB04275-CE4F-4A50-8FBC-9E5D20F3ACE8}" type="presOf" srcId="{540EBAD2-682F-4612-8FEA-E569BFD2EEB0}" destId="{BF884130-09FD-4BC0-A110-2F3D430FEE92}" srcOrd="0" destOrd="0" presId="urn:microsoft.com/office/officeart/2005/8/layout/hList1"/>
    <dgm:cxn modelId="{5D4A1477-D25C-43C2-BD2B-EA37223E8B69}" type="presOf" srcId="{2D6A646C-29F6-44E5-8016-AEFAC10E1059}" destId="{72E13FBE-AEBE-43EB-8350-2DF17CC57F5D}" srcOrd="0" destOrd="4" presId="urn:microsoft.com/office/officeart/2005/8/layout/hList1"/>
    <dgm:cxn modelId="{03B61779-D58C-4791-9FB7-54CE44ACC29C}" srcId="{8F536C31-3594-483C-B5E2-5AB2BD2C6780}" destId="{09B1B230-2753-4841-AD3B-BD0D4C3B1200}" srcOrd="2" destOrd="0" parTransId="{84FBF9D8-0AF5-4EB8-92A4-ADED6B873D57}" sibTransId="{E75206E0-8DEA-46E1-AB68-A1DE2B319A4E}"/>
    <dgm:cxn modelId="{45A85279-35BA-446F-B84F-43FA931C792E}" type="presOf" srcId="{A1206C61-CC12-42DA-A9CA-9A5E83A8130A}" destId="{80879C48-7E14-45CD-9F37-348C33DEA63B}" srcOrd="0" destOrd="0" presId="urn:microsoft.com/office/officeart/2005/8/layout/hList1"/>
    <dgm:cxn modelId="{FF4AC889-1546-4126-B5B3-D7A124CF66E3}" srcId="{007A3E62-E3A7-42A9-A2FD-5EFA89E58281}" destId="{EFAC619F-4A1B-40C8-AB33-DED9DAEA6110}" srcOrd="1" destOrd="0" parTransId="{D93263ED-0E38-4CD8-B145-D4DE4CF5B9BA}" sibTransId="{FD4446CD-ACDB-415E-9B35-7ED94A24EE3D}"/>
    <dgm:cxn modelId="{39000C8F-BCCC-4074-AF1B-1C35F653F3FC}" srcId="{007A3E62-E3A7-42A9-A2FD-5EFA89E58281}" destId="{A1206C61-CC12-42DA-A9CA-9A5E83A8130A}" srcOrd="0" destOrd="0" parTransId="{D7829910-2366-4D8F-AA8A-F7733AF959A7}" sibTransId="{8211851C-F797-4B5F-A566-A720B1BFB2C7}"/>
    <dgm:cxn modelId="{D0112093-A535-4A06-A0FE-F2C6C1885311}" srcId="{8F536C31-3594-483C-B5E2-5AB2BD2C6780}" destId="{FA2FC1E9-2AFD-4F7E-B4BF-1C457F122B37}" srcOrd="0" destOrd="0" parTransId="{0314AD4D-BEA0-4282-8960-15A43F0104AD}" sibTransId="{7ACEBF3C-8A43-41F3-8AF6-7B494D52E378}"/>
    <dgm:cxn modelId="{30F8B8AF-EC9D-4045-B31A-2312A16DFEFB}" type="presOf" srcId="{62B6C9FE-7EEA-434F-BD72-9382748318A7}" destId="{00BC75D8-3DCF-4CB9-8138-F0FE1C441559}" srcOrd="0" destOrd="0" presId="urn:microsoft.com/office/officeart/2005/8/layout/hList1"/>
    <dgm:cxn modelId="{4DE14CB0-B007-455B-9AF2-F65E72C6F590}" type="presOf" srcId="{634CB0F2-C3FE-4731-9B46-97CAC706CF2E}" destId="{72E13FBE-AEBE-43EB-8350-2DF17CC57F5D}" srcOrd="0" destOrd="5" presId="urn:microsoft.com/office/officeart/2005/8/layout/hList1"/>
    <dgm:cxn modelId="{4CCC36B2-C17E-47AE-9160-C5A080AF94F7}" type="presOf" srcId="{EFAC619F-4A1B-40C8-AB33-DED9DAEA6110}" destId="{80879C48-7E14-45CD-9F37-348C33DEA63B}" srcOrd="0" destOrd="1" presId="urn:microsoft.com/office/officeart/2005/8/layout/hList1"/>
    <dgm:cxn modelId="{7CE7EEB2-1382-4D41-BEDD-8A777B9316CC}" type="presOf" srcId="{FA2FC1E9-2AFD-4F7E-B4BF-1C457F122B37}" destId="{72E13FBE-AEBE-43EB-8350-2DF17CC57F5D}" srcOrd="0" destOrd="1" presId="urn:microsoft.com/office/officeart/2005/8/layout/hList1"/>
    <dgm:cxn modelId="{2759A5B4-1108-4F50-BC11-EF1A76B85487}" srcId="{5C2366DC-D629-4F18-AA17-177007AE4B3D}" destId="{04EB59B9-5F9E-41C5-AE55-167BE6890711}" srcOrd="2" destOrd="0" parTransId="{614C4629-8134-482F-B101-6D6570C34EFF}" sibTransId="{76CE8C1A-6C3D-4936-952E-B91D73A9DD3D}"/>
    <dgm:cxn modelId="{0E1AB1B6-CD05-4F1D-BEF6-66BEEF29D8B1}" type="presOf" srcId="{82E228E0-250C-4ACA-96B1-82B5775F75E9}" destId="{72E13FBE-AEBE-43EB-8350-2DF17CC57F5D}" srcOrd="0" destOrd="2" presId="urn:microsoft.com/office/officeart/2005/8/layout/hList1"/>
    <dgm:cxn modelId="{8A53B9BA-4E57-499D-B1E4-B025181F0B2E}" srcId="{8F536C31-3594-483C-B5E2-5AB2BD2C6780}" destId="{634CB0F2-C3FE-4731-9B46-97CAC706CF2E}" srcOrd="4" destOrd="0" parTransId="{F4690B83-6E0C-42A4-8D51-FC0D8E02F2F4}" sibTransId="{4B4CE3DC-3856-43C2-98D5-8EC2A2140576}"/>
    <dgm:cxn modelId="{E06519BC-1068-485A-A642-A604B8DE7077}" type="presOf" srcId="{220B099A-C532-40A6-B2E7-45EC46189D5E}" destId="{BF884130-09FD-4BC0-A110-2F3D430FEE92}" srcOrd="0" destOrd="2" presId="urn:microsoft.com/office/officeart/2005/8/layout/hList1"/>
    <dgm:cxn modelId="{7B9D39BD-A758-4569-9DEC-32687286F5D4}" type="presOf" srcId="{007A3E62-E3A7-42A9-A2FD-5EFA89E58281}" destId="{27A12BD4-2051-4287-9575-A72A3BE46909}" srcOrd="0" destOrd="0" presId="urn:microsoft.com/office/officeart/2005/8/layout/hList1"/>
    <dgm:cxn modelId="{F3835ADB-8928-427B-9B6A-35E9E6AE29E2}" type="presOf" srcId="{6345AFEC-172F-475E-A1B2-D65954389880}" destId="{BF884130-09FD-4BC0-A110-2F3D430FEE92}" srcOrd="0" destOrd="1" presId="urn:microsoft.com/office/officeart/2005/8/layout/hList1"/>
    <dgm:cxn modelId="{0CB654DF-F500-4B75-9629-4BA45A94CD07}" type="presOf" srcId="{09B1B230-2753-4841-AD3B-BD0D4C3B1200}" destId="{72E13FBE-AEBE-43EB-8350-2DF17CC57F5D}" srcOrd="0" destOrd="3" presId="urn:microsoft.com/office/officeart/2005/8/layout/hList1"/>
    <dgm:cxn modelId="{FA3F0FEA-994A-4F55-A188-9997806CE941}" srcId="{62B6C9FE-7EEA-434F-BD72-9382748318A7}" destId="{220B099A-C532-40A6-B2E7-45EC46189D5E}" srcOrd="2" destOrd="0" parTransId="{3C4ED3AB-FE88-4353-ABA5-E171B48720DB}" sibTransId="{69201827-A4E8-467A-824E-C1076464F57D}"/>
    <dgm:cxn modelId="{283200F9-0EFA-4EDD-BE4A-98834378AB35}" type="presOf" srcId="{5C2366DC-D629-4F18-AA17-177007AE4B3D}" destId="{676E108B-0435-481C-9DE0-F432882E6641}" srcOrd="0" destOrd="0" presId="urn:microsoft.com/office/officeart/2005/8/layout/hList1"/>
    <dgm:cxn modelId="{BAE4DAFD-CEBE-410F-95BE-0DF4BAA5F9D4}" srcId="{62B6C9FE-7EEA-434F-BD72-9382748318A7}" destId="{540EBAD2-682F-4612-8FEA-E569BFD2EEB0}" srcOrd="0" destOrd="0" parTransId="{EECBC2C3-82E7-4112-8007-2CF4514CEA57}" sibTransId="{41052303-4C23-4AFE-8499-BEC0601E70C3}"/>
    <dgm:cxn modelId="{871EE90F-7C3B-463C-8D75-0C68FEE71BB3}" type="presParOf" srcId="{676E108B-0435-481C-9DE0-F432882E6641}" destId="{D9DC3BC5-D464-4FBF-97B3-3782D68F1529}" srcOrd="0" destOrd="0" presId="urn:microsoft.com/office/officeart/2005/8/layout/hList1"/>
    <dgm:cxn modelId="{A58DC6E1-8274-4D50-BB7F-0BF4CC00B84E}" type="presParOf" srcId="{D9DC3BC5-D464-4FBF-97B3-3782D68F1529}" destId="{27A12BD4-2051-4287-9575-A72A3BE46909}" srcOrd="0" destOrd="0" presId="urn:microsoft.com/office/officeart/2005/8/layout/hList1"/>
    <dgm:cxn modelId="{0BEA0816-6E7A-4BD2-BBA2-A568EBDB2B86}" type="presParOf" srcId="{D9DC3BC5-D464-4FBF-97B3-3782D68F1529}" destId="{80879C48-7E14-45CD-9F37-348C33DEA63B}" srcOrd="1" destOrd="0" presId="urn:microsoft.com/office/officeart/2005/8/layout/hList1"/>
    <dgm:cxn modelId="{F160481F-27AE-417A-A955-8124F531B373}" type="presParOf" srcId="{676E108B-0435-481C-9DE0-F432882E6641}" destId="{3F5AF8CF-E077-4627-9B75-EFA6B923E773}" srcOrd="1" destOrd="0" presId="urn:microsoft.com/office/officeart/2005/8/layout/hList1"/>
    <dgm:cxn modelId="{CF050DBE-5F70-47A3-947C-31A9214AEE96}" type="presParOf" srcId="{676E108B-0435-481C-9DE0-F432882E6641}" destId="{BF8581A0-F418-4CCD-A08D-3961E1A7D400}" srcOrd="2" destOrd="0" presId="urn:microsoft.com/office/officeart/2005/8/layout/hList1"/>
    <dgm:cxn modelId="{1A91AC4A-7B12-4182-BF41-77CA1B013F88}" type="presParOf" srcId="{BF8581A0-F418-4CCD-A08D-3961E1A7D400}" destId="{00BC75D8-3DCF-4CB9-8138-F0FE1C441559}" srcOrd="0" destOrd="0" presId="urn:microsoft.com/office/officeart/2005/8/layout/hList1"/>
    <dgm:cxn modelId="{37CC2523-CE61-4D3C-8CE0-7638FCB12A09}" type="presParOf" srcId="{BF8581A0-F418-4CCD-A08D-3961E1A7D400}" destId="{BF884130-09FD-4BC0-A110-2F3D430FEE92}" srcOrd="1" destOrd="0" presId="urn:microsoft.com/office/officeart/2005/8/layout/hList1"/>
    <dgm:cxn modelId="{D8676CCD-D136-4273-8DB8-A0BDCC39E04E}" type="presParOf" srcId="{676E108B-0435-481C-9DE0-F432882E6641}" destId="{17E71B92-A79A-49DB-902F-133A59267F3D}" srcOrd="3" destOrd="0" presId="urn:microsoft.com/office/officeart/2005/8/layout/hList1"/>
    <dgm:cxn modelId="{E9FA3EA4-1BAE-4718-8B93-30916A6C7A5B}" type="presParOf" srcId="{676E108B-0435-481C-9DE0-F432882E6641}" destId="{73CA65EB-CF91-4B93-900A-B1580056C9A9}" srcOrd="4" destOrd="0" presId="urn:microsoft.com/office/officeart/2005/8/layout/hList1"/>
    <dgm:cxn modelId="{F65F14EF-ECBB-46C6-8D1D-15A679C5B594}" type="presParOf" srcId="{73CA65EB-CF91-4B93-900A-B1580056C9A9}" destId="{DC76D7C6-3BB4-4507-9419-E8D315539BD6}" srcOrd="0" destOrd="0" presId="urn:microsoft.com/office/officeart/2005/8/layout/hList1"/>
    <dgm:cxn modelId="{5B870C77-8208-4A47-874D-04F8ABF8D487}" type="presParOf" srcId="{73CA65EB-CF91-4B93-900A-B1580056C9A9}" destId="{72E13FBE-AEBE-43EB-8350-2DF17CC57F5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F6CDE5-F4A5-426D-99F7-26318906E92F}" type="doc">
      <dgm:prSet loTypeId="urn:microsoft.com/office/officeart/2005/8/layout/hList7" loCatId="list" qsTypeId="urn:microsoft.com/office/officeart/2005/8/quickstyle/simple1" qsCatId="simple" csTypeId="urn:microsoft.com/office/officeart/2005/8/colors/accent3_2" csCatId="accent3" phldr="1"/>
      <dgm:spPr/>
      <dgm:t>
        <a:bodyPr/>
        <a:lstStyle/>
        <a:p>
          <a:endParaRPr lang="en-US"/>
        </a:p>
      </dgm:t>
    </dgm:pt>
    <dgm:pt modelId="{B8DB7D34-FE90-4D82-95D8-9AF988412664}">
      <dgm:prSet/>
      <dgm:spPr/>
      <dgm:t>
        <a:bodyPr/>
        <a:lstStyle/>
        <a:p>
          <a:r>
            <a:rPr lang="en-US"/>
            <a:t>Jeffrey Vetter, PI</a:t>
          </a:r>
        </a:p>
      </dgm:t>
    </dgm:pt>
    <dgm:pt modelId="{D031F543-8C02-4332-A6B3-A4B20A6E6527}" type="parTrans" cxnId="{12AC9F42-737A-4B78-A365-21FC915C4554}">
      <dgm:prSet/>
      <dgm:spPr/>
      <dgm:t>
        <a:bodyPr/>
        <a:lstStyle/>
        <a:p>
          <a:endParaRPr lang="en-US"/>
        </a:p>
      </dgm:t>
    </dgm:pt>
    <dgm:pt modelId="{2BAFA35F-1EBF-49F8-B6FE-5A1A716F77AE}" type="sibTrans" cxnId="{12AC9F42-737A-4B78-A365-21FC915C4554}">
      <dgm:prSet/>
      <dgm:spPr/>
      <dgm:t>
        <a:bodyPr/>
        <a:lstStyle/>
        <a:p>
          <a:endParaRPr lang="en-US"/>
        </a:p>
      </dgm:t>
    </dgm:pt>
    <dgm:pt modelId="{16D9CD85-14C1-464E-86D2-AC5F12F972C5}">
      <dgm:prSet/>
      <dgm:spPr/>
      <dgm:t>
        <a:bodyPr/>
        <a:lstStyle/>
        <a:p>
          <a:r>
            <a:rPr lang="en-US"/>
            <a:t>Roberto Gioiosa, Runtime Systems</a:t>
          </a:r>
        </a:p>
      </dgm:t>
    </dgm:pt>
    <dgm:pt modelId="{5D1B5F2F-B3E4-4015-AE76-4AB808558D78}" type="parTrans" cxnId="{184E7948-F00E-4DE3-9939-C6D030B1E7D7}">
      <dgm:prSet/>
      <dgm:spPr/>
      <dgm:t>
        <a:bodyPr/>
        <a:lstStyle/>
        <a:p>
          <a:endParaRPr lang="en-US"/>
        </a:p>
      </dgm:t>
    </dgm:pt>
    <dgm:pt modelId="{63500629-BF68-41E3-9E52-6E256BEF0F13}" type="sibTrans" cxnId="{184E7948-F00E-4DE3-9939-C6D030B1E7D7}">
      <dgm:prSet/>
      <dgm:spPr/>
      <dgm:t>
        <a:bodyPr/>
        <a:lstStyle/>
        <a:p>
          <a:endParaRPr lang="en-US"/>
        </a:p>
      </dgm:t>
    </dgm:pt>
    <dgm:pt modelId="{958A74D5-8C67-4431-8359-44A74F82112E}">
      <dgm:prSet/>
      <dgm:spPr/>
      <dgm:t>
        <a:bodyPr/>
        <a:lstStyle/>
        <a:p>
          <a:r>
            <a:rPr lang="en-US"/>
            <a:t>Mehmet Belviranli, Apps, Modeling, Ontologies</a:t>
          </a:r>
        </a:p>
      </dgm:t>
    </dgm:pt>
    <dgm:pt modelId="{0DBCCEEF-8ABB-4550-8FF1-83B673CC0211}" type="parTrans" cxnId="{1013401D-5EDA-4129-8B80-64D59AD56E22}">
      <dgm:prSet/>
      <dgm:spPr/>
      <dgm:t>
        <a:bodyPr/>
        <a:lstStyle/>
        <a:p>
          <a:endParaRPr lang="en-US"/>
        </a:p>
      </dgm:t>
    </dgm:pt>
    <dgm:pt modelId="{F35A6637-146F-4655-94DC-F3CEF4BA851B}" type="sibTrans" cxnId="{1013401D-5EDA-4129-8B80-64D59AD56E22}">
      <dgm:prSet/>
      <dgm:spPr/>
      <dgm:t>
        <a:bodyPr/>
        <a:lstStyle/>
        <a:p>
          <a:endParaRPr lang="en-US"/>
        </a:p>
      </dgm:t>
    </dgm:pt>
    <dgm:pt modelId="{F951B847-9A65-40DE-BF8F-5EDA638A2E04}">
      <dgm:prSet/>
      <dgm:spPr/>
      <dgm:t>
        <a:bodyPr/>
        <a:lstStyle/>
        <a:p>
          <a:r>
            <a:rPr lang="en-US"/>
            <a:t>Seyong Lee, Programming Systems</a:t>
          </a:r>
        </a:p>
      </dgm:t>
    </dgm:pt>
    <dgm:pt modelId="{1BA0A8C6-A98E-41CB-A6B8-7BCBB39C04B7}" type="parTrans" cxnId="{15C807A1-35F2-4972-8BCA-62A9DA91B461}">
      <dgm:prSet/>
      <dgm:spPr/>
      <dgm:t>
        <a:bodyPr/>
        <a:lstStyle/>
        <a:p>
          <a:endParaRPr lang="en-US"/>
        </a:p>
      </dgm:t>
    </dgm:pt>
    <dgm:pt modelId="{9A40242A-D03A-4CDE-BB95-EC043CF842A2}" type="sibTrans" cxnId="{15C807A1-35F2-4972-8BCA-62A9DA91B461}">
      <dgm:prSet/>
      <dgm:spPr/>
      <dgm:t>
        <a:bodyPr/>
        <a:lstStyle/>
        <a:p>
          <a:endParaRPr lang="en-US"/>
        </a:p>
      </dgm:t>
    </dgm:pt>
    <dgm:pt modelId="{3323EE01-1AC2-4AD5-B2A7-ED8BD74FF5E2}">
      <dgm:prSet/>
      <dgm:spPr/>
      <dgm:t>
        <a:bodyPr/>
        <a:lstStyle/>
        <a:p>
          <a:r>
            <a:rPr lang="en-US" dirty="0"/>
            <a:t>Richard Glassbrook, Project Manager</a:t>
          </a:r>
        </a:p>
      </dgm:t>
    </dgm:pt>
    <dgm:pt modelId="{7F6DB53A-2465-4793-A2A1-1966623E5293}" type="parTrans" cxnId="{4DD9A975-2DAC-4440-AFF8-33A350AE9D1C}">
      <dgm:prSet/>
      <dgm:spPr/>
      <dgm:t>
        <a:bodyPr/>
        <a:lstStyle/>
        <a:p>
          <a:endParaRPr lang="en-US"/>
        </a:p>
      </dgm:t>
    </dgm:pt>
    <dgm:pt modelId="{B7B089E4-C626-40A7-B418-74E6D3F9F3A0}" type="sibTrans" cxnId="{4DD9A975-2DAC-4440-AFF8-33A350AE9D1C}">
      <dgm:prSet/>
      <dgm:spPr/>
      <dgm:t>
        <a:bodyPr/>
        <a:lstStyle/>
        <a:p>
          <a:endParaRPr lang="en-US"/>
        </a:p>
      </dgm:t>
    </dgm:pt>
    <dgm:pt modelId="{F78482BC-C871-4548-8BD7-4D3C02817F6C}">
      <dgm:prSet/>
      <dgm:spPr/>
      <dgm:t>
        <a:bodyPr/>
        <a:lstStyle/>
        <a:p>
          <a:r>
            <a:rPr lang="en-US" dirty="0">
              <a:ea typeface="Tahoma"/>
              <a:cs typeface="Tahoma"/>
            </a:rPr>
            <a:t>Mohammad </a:t>
          </a:r>
          <a:r>
            <a:rPr lang="en-US" dirty="0" err="1">
              <a:ea typeface="Tahoma"/>
              <a:cs typeface="Tahoma"/>
            </a:rPr>
            <a:t>Monil</a:t>
          </a:r>
          <a:r>
            <a:rPr lang="en-US" dirty="0">
              <a:ea typeface="Tahoma"/>
              <a:cs typeface="Tahoma"/>
            </a:rPr>
            <a:t>, Intern, Oregon</a:t>
          </a:r>
        </a:p>
      </dgm:t>
    </dgm:pt>
    <dgm:pt modelId="{1E92C852-0ACC-4CBA-82D7-E7E0D4A31AE2}" type="parTrans" cxnId="{0BADD332-705A-DE46-9404-234851D001B5}">
      <dgm:prSet/>
      <dgm:spPr/>
      <dgm:t>
        <a:bodyPr/>
        <a:lstStyle/>
        <a:p>
          <a:endParaRPr lang="en-US"/>
        </a:p>
      </dgm:t>
    </dgm:pt>
    <dgm:pt modelId="{C3333358-D6A5-40F8-A961-F25895EC0E32}" type="sibTrans" cxnId="{0BADD332-705A-DE46-9404-234851D001B5}">
      <dgm:prSet/>
      <dgm:spPr/>
      <dgm:t>
        <a:bodyPr/>
        <a:lstStyle/>
        <a:p>
          <a:endParaRPr lang="en-US"/>
        </a:p>
      </dgm:t>
    </dgm:pt>
    <dgm:pt modelId="{DABCBAEB-BC3F-4B0B-869C-437A9CBC29CC}">
      <dgm:prSet/>
      <dgm:spPr/>
      <dgm:t>
        <a:bodyPr/>
        <a:lstStyle/>
        <a:p>
          <a:r>
            <a:rPr lang="en-US" dirty="0">
              <a:ea typeface="Tahoma"/>
              <a:cs typeface="Tahoma"/>
            </a:rPr>
            <a:t>Abdel-Kareem </a:t>
          </a:r>
          <a:r>
            <a:rPr lang="en-US" dirty="0" err="1">
              <a:ea typeface="Tahoma"/>
              <a:cs typeface="Tahoma"/>
            </a:rPr>
            <a:t>Moadi</a:t>
          </a:r>
          <a:r>
            <a:rPr lang="en-US" dirty="0">
              <a:ea typeface="Tahoma"/>
              <a:cs typeface="Tahoma"/>
            </a:rPr>
            <a:t>, Software/Hardware Engineer</a:t>
          </a:r>
          <a:endParaRPr lang="en-US" dirty="0"/>
        </a:p>
      </dgm:t>
    </dgm:pt>
    <dgm:pt modelId="{CD09DD8B-6E6A-483C-90A2-16E4280D2DB3}" type="sibTrans" cxnId="{D8F3AD08-337A-4650-92BA-331C442BCB32}">
      <dgm:prSet/>
      <dgm:spPr/>
      <dgm:t>
        <a:bodyPr/>
        <a:lstStyle/>
        <a:p>
          <a:endParaRPr lang="en-US"/>
        </a:p>
      </dgm:t>
    </dgm:pt>
    <dgm:pt modelId="{C8580D72-8E57-42C1-B494-FFA9926BB59D}" type="parTrans" cxnId="{D8F3AD08-337A-4650-92BA-331C442BCB32}">
      <dgm:prSet/>
      <dgm:spPr/>
      <dgm:t>
        <a:bodyPr/>
        <a:lstStyle/>
        <a:p>
          <a:endParaRPr lang="en-US"/>
        </a:p>
      </dgm:t>
    </dgm:pt>
    <dgm:pt modelId="{908DD540-7E46-4C74-813A-CBE12D4215EB}">
      <dgm:prSet/>
      <dgm:spPr/>
      <dgm:t>
        <a:bodyPr/>
        <a:lstStyle/>
        <a:p>
          <a:r>
            <a:rPr lang="en-US" dirty="0"/>
            <a:t>Steve Moulton, Systems Engineer</a:t>
          </a:r>
        </a:p>
      </dgm:t>
    </dgm:pt>
    <dgm:pt modelId="{63E26365-8CAE-49FD-AC34-A2FC57C480FD}" type="parTrans" cxnId="{5EB70E21-6380-4D1A-AC75-A597F91D982F}">
      <dgm:prSet/>
      <dgm:spPr/>
      <dgm:t>
        <a:bodyPr/>
        <a:lstStyle/>
        <a:p>
          <a:endParaRPr lang="en-US"/>
        </a:p>
      </dgm:t>
    </dgm:pt>
    <dgm:pt modelId="{B5364E11-3B2E-4E9B-AECD-ED78CE571688}" type="sibTrans" cxnId="{5EB70E21-6380-4D1A-AC75-A597F91D982F}">
      <dgm:prSet/>
      <dgm:spPr/>
      <dgm:t>
        <a:bodyPr/>
        <a:lstStyle/>
        <a:p>
          <a:endParaRPr lang="en-US"/>
        </a:p>
      </dgm:t>
    </dgm:pt>
    <dgm:pt modelId="{A4CEA165-F5BA-4ED5-B36B-30ABBEDFE0B4}">
      <dgm:prSet/>
      <dgm:spPr/>
      <dgm:t>
        <a:bodyPr/>
        <a:lstStyle/>
        <a:p>
          <a:r>
            <a:rPr lang="en-US"/>
            <a:t>Blaise </a:t>
          </a:r>
          <a:r>
            <a:rPr lang="en-US" dirty="0"/>
            <a:t>Tine, Intern, Georgia Tech</a:t>
          </a:r>
        </a:p>
      </dgm:t>
    </dgm:pt>
    <dgm:pt modelId="{8EF7FB96-11BC-429A-A4FD-A725CF1A3B12}" type="parTrans" cxnId="{7BBFE0E3-1988-4CDA-90FC-710A07A9C22D}">
      <dgm:prSet/>
      <dgm:spPr/>
      <dgm:t>
        <a:bodyPr/>
        <a:lstStyle/>
        <a:p>
          <a:endParaRPr lang="en-US"/>
        </a:p>
      </dgm:t>
    </dgm:pt>
    <dgm:pt modelId="{34852AE8-F610-4845-B496-3EB565BD33DF}" type="sibTrans" cxnId="{7BBFE0E3-1988-4CDA-90FC-710A07A9C22D}">
      <dgm:prSet/>
      <dgm:spPr/>
      <dgm:t>
        <a:bodyPr/>
        <a:lstStyle/>
        <a:p>
          <a:endParaRPr lang="en-US"/>
        </a:p>
      </dgm:t>
    </dgm:pt>
    <dgm:pt modelId="{3ECF57BC-F71A-469D-9FF2-88B2A07D11C3}" type="pres">
      <dgm:prSet presAssocID="{D3F6CDE5-F4A5-426D-99F7-26318906E92F}" presName="Name0" presStyleCnt="0">
        <dgm:presLayoutVars>
          <dgm:dir/>
          <dgm:resizeHandles val="exact"/>
        </dgm:presLayoutVars>
      </dgm:prSet>
      <dgm:spPr/>
    </dgm:pt>
    <dgm:pt modelId="{7BD5A6EA-8C72-455C-83BA-F7546CC116E6}" type="pres">
      <dgm:prSet presAssocID="{D3F6CDE5-F4A5-426D-99F7-26318906E92F}" presName="fgShape" presStyleLbl="fgShp" presStyleIdx="0" presStyleCnt="1"/>
      <dgm:spPr/>
    </dgm:pt>
    <dgm:pt modelId="{9B1BB334-6847-497A-AFF8-BBE58EB0F380}" type="pres">
      <dgm:prSet presAssocID="{D3F6CDE5-F4A5-426D-99F7-26318906E92F}" presName="linComp" presStyleCnt="0"/>
      <dgm:spPr/>
    </dgm:pt>
    <dgm:pt modelId="{20CD691D-41C5-43BB-9390-3A864FCD0478}" type="pres">
      <dgm:prSet presAssocID="{B8DB7D34-FE90-4D82-95D8-9AF988412664}" presName="compNode" presStyleCnt="0"/>
      <dgm:spPr/>
    </dgm:pt>
    <dgm:pt modelId="{9DE02649-1BF7-4838-B4EB-498862971E04}" type="pres">
      <dgm:prSet presAssocID="{B8DB7D34-FE90-4D82-95D8-9AF988412664}" presName="bkgdShape" presStyleLbl="node1" presStyleIdx="0" presStyleCnt="9"/>
      <dgm:spPr/>
    </dgm:pt>
    <dgm:pt modelId="{EF930540-6374-440B-90BC-0DEC09415B1E}" type="pres">
      <dgm:prSet presAssocID="{B8DB7D34-FE90-4D82-95D8-9AF988412664}" presName="nodeTx" presStyleLbl="node1" presStyleIdx="0" presStyleCnt="9">
        <dgm:presLayoutVars>
          <dgm:bulletEnabled val="1"/>
        </dgm:presLayoutVars>
      </dgm:prSet>
      <dgm:spPr/>
    </dgm:pt>
    <dgm:pt modelId="{1C34F0C1-23B5-49E5-BA75-94E37428C012}" type="pres">
      <dgm:prSet presAssocID="{B8DB7D34-FE90-4D82-95D8-9AF988412664}" presName="invisiNode" presStyleLbl="node1" presStyleIdx="0" presStyleCnt="9"/>
      <dgm:spPr/>
    </dgm:pt>
    <dgm:pt modelId="{B4E5A415-7A45-4995-BB77-1410514ED850}" type="pres">
      <dgm:prSet presAssocID="{B8DB7D34-FE90-4D82-95D8-9AF988412664}" presName="imagNode" presStyleLbl="fgImgPlace1" presStyleIdx="0" presStyleCnt="9"/>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14CDD09-2088-4A6B-B8F1-71A8483E5D8B}" type="pres">
      <dgm:prSet presAssocID="{2BAFA35F-1EBF-49F8-B6FE-5A1A716F77AE}" presName="sibTrans" presStyleLbl="sibTrans2D1" presStyleIdx="0" presStyleCnt="0"/>
      <dgm:spPr/>
    </dgm:pt>
    <dgm:pt modelId="{4A1AF032-7AB0-4E54-A5C1-3FE3341EA55E}" type="pres">
      <dgm:prSet presAssocID="{F951B847-9A65-40DE-BF8F-5EDA638A2E04}" presName="compNode" presStyleCnt="0"/>
      <dgm:spPr/>
    </dgm:pt>
    <dgm:pt modelId="{0CC1B526-DCDB-48B8-A6D5-50DFE20D8F8C}" type="pres">
      <dgm:prSet presAssocID="{F951B847-9A65-40DE-BF8F-5EDA638A2E04}" presName="bkgdShape" presStyleLbl="node1" presStyleIdx="1" presStyleCnt="9"/>
      <dgm:spPr/>
    </dgm:pt>
    <dgm:pt modelId="{02ABAD41-BC40-4C17-9F13-7495E7EA4E42}" type="pres">
      <dgm:prSet presAssocID="{F951B847-9A65-40DE-BF8F-5EDA638A2E04}" presName="nodeTx" presStyleLbl="node1" presStyleIdx="1" presStyleCnt="9">
        <dgm:presLayoutVars>
          <dgm:bulletEnabled val="1"/>
        </dgm:presLayoutVars>
      </dgm:prSet>
      <dgm:spPr/>
    </dgm:pt>
    <dgm:pt modelId="{3050F96B-BC6B-4D95-81E3-655B7BA0B3F7}" type="pres">
      <dgm:prSet presAssocID="{F951B847-9A65-40DE-BF8F-5EDA638A2E04}" presName="invisiNode" presStyleLbl="node1" presStyleIdx="1" presStyleCnt="9"/>
      <dgm:spPr/>
    </dgm:pt>
    <dgm:pt modelId="{F6394FD1-88D3-4DF4-80F3-4808A7B46244}" type="pres">
      <dgm:prSet presAssocID="{F951B847-9A65-40DE-BF8F-5EDA638A2E04}" presName="imagNode" presStyleLbl="fgImgPlace1"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2698844-B9E0-43DD-A995-6839E3C731A6}" type="pres">
      <dgm:prSet presAssocID="{9A40242A-D03A-4CDE-BB95-EC043CF842A2}" presName="sibTrans" presStyleLbl="sibTrans2D1" presStyleIdx="0" presStyleCnt="0"/>
      <dgm:spPr/>
    </dgm:pt>
    <dgm:pt modelId="{EF144BA8-634D-40B4-B327-41F4C775ECEF}" type="pres">
      <dgm:prSet presAssocID="{16D9CD85-14C1-464E-86D2-AC5F12F972C5}" presName="compNode" presStyleCnt="0"/>
      <dgm:spPr/>
    </dgm:pt>
    <dgm:pt modelId="{D79541BF-3B15-42BA-8C54-BD91AE912EDB}" type="pres">
      <dgm:prSet presAssocID="{16D9CD85-14C1-464E-86D2-AC5F12F972C5}" presName="bkgdShape" presStyleLbl="node1" presStyleIdx="2" presStyleCnt="9"/>
      <dgm:spPr/>
    </dgm:pt>
    <dgm:pt modelId="{506DE825-A9B1-46D3-8548-F0248D0013A0}" type="pres">
      <dgm:prSet presAssocID="{16D9CD85-14C1-464E-86D2-AC5F12F972C5}" presName="nodeTx" presStyleLbl="node1" presStyleIdx="2" presStyleCnt="9">
        <dgm:presLayoutVars>
          <dgm:bulletEnabled val="1"/>
        </dgm:presLayoutVars>
      </dgm:prSet>
      <dgm:spPr/>
    </dgm:pt>
    <dgm:pt modelId="{9F72D2CC-EB1F-4CF5-958A-B0B36D35422B}" type="pres">
      <dgm:prSet presAssocID="{16D9CD85-14C1-464E-86D2-AC5F12F972C5}" presName="invisiNode" presStyleLbl="node1" presStyleIdx="2" presStyleCnt="9"/>
      <dgm:spPr/>
    </dgm:pt>
    <dgm:pt modelId="{702A5B8F-1FBE-4F35-922C-E7A5932B2327}" type="pres">
      <dgm:prSet presAssocID="{16D9CD85-14C1-464E-86D2-AC5F12F972C5}" presName="imagNode" presStyleLbl="fgImgPlac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dgm:spPr>
    </dgm:pt>
    <dgm:pt modelId="{95900502-E956-4B3E-8DAE-E2DA2280960C}" type="pres">
      <dgm:prSet presAssocID="{63500629-BF68-41E3-9E52-6E256BEF0F13}" presName="sibTrans" presStyleLbl="sibTrans2D1" presStyleIdx="0" presStyleCnt="0"/>
      <dgm:spPr/>
    </dgm:pt>
    <dgm:pt modelId="{B4564084-0DE6-437E-A80D-01B52D72E01A}" type="pres">
      <dgm:prSet presAssocID="{958A74D5-8C67-4431-8359-44A74F82112E}" presName="compNode" presStyleCnt="0"/>
      <dgm:spPr/>
    </dgm:pt>
    <dgm:pt modelId="{AC8B4027-9F6A-4314-A4E5-03253761C4E8}" type="pres">
      <dgm:prSet presAssocID="{958A74D5-8C67-4431-8359-44A74F82112E}" presName="bkgdShape" presStyleLbl="node1" presStyleIdx="3" presStyleCnt="9"/>
      <dgm:spPr/>
    </dgm:pt>
    <dgm:pt modelId="{E04E6500-BB45-40BE-83A7-DF274D26B21F}" type="pres">
      <dgm:prSet presAssocID="{958A74D5-8C67-4431-8359-44A74F82112E}" presName="nodeTx" presStyleLbl="node1" presStyleIdx="3" presStyleCnt="9">
        <dgm:presLayoutVars>
          <dgm:bulletEnabled val="1"/>
        </dgm:presLayoutVars>
      </dgm:prSet>
      <dgm:spPr/>
    </dgm:pt>
    <dgm:pt modelId="{20841CE0-FBCA-41BB-BA55-3800AA9F5716}" type="pres">
      <dgm:prSet presAssocID="{958A74D5-8C67-4431-8359-44A74F82112E}" presName="invisiNode" presStyleLbl="node1" presStyleIdx="3" presStyleCnt="9"/>
      <dgm:spPr/>
    </dgm:pt>
    <dgm:pt modelId="{72DBDD0B-FF1E-4FA6-A049-BD4C82C2904F}" type="pres">
      <dgm:prSet presAssocID="{958A74D5-8C67-4431-8359-44A74F82112E}" presName="imagNode" presStyleLbl="fgImgPlace1" presStyleIdx="3" presStyleCnt="9"/>
      <dgm:spPr>
        <a:blipFill>
          <a:blip xmlns:r="http://schemas.openxmlformats.org/officeDocument/2006/relationships" r:embed="rId4">
            <a:extLst>
              <a:ext uri="{28A0092B-C50C-407E-A947-70E740481C1C}">
                <a14:useLocalDpi xmlns:a14="http://schemas.microsoft.com/office/drawing/2010/main" val="0"/>
              </a:ext>
            </a:extLst>
          </a:blip>
          <a:srcRect/>
          <a:stretch>
            <a:fillRect t="-17000" b="-17000"/>
          </a:stretch>
        </a:blipFill>
      </dgm:spPr>
    </dgm:pt>
    <dgm:pt modelId="{BCBD9DD8-806C-4AFC-84B9-4A462C1A65E5}" type="pres">
      <dgm:prSet presAssocID="{F35A6637-146F-4655-94DC-F3CEF4BA851B}" presName="sibTrans" presStyleLbl="sibTrans2D1" presStyleIdx="0" presStyleCnt="0"/>
      <dgm:spPr/>
    </dgm:pt>
    <dgm:pt modelId="{3C78B320-4433-41DC-AA25-181D506BF287}" type="pres">
      <dgm:prSet presAssocID="{3323EE01-1AC2-4AD5-B2A7-ED8BD74FF5E2}" presName="compNode" presStyleCnt="0"/>
      <dgm:spPr/>
    </dgm:pt>
    <dgm:pt modelId="{28059CFE-5D0B-4575-AC8E-F253EFFD54CF}" type="pres">
      <dgm:prSet presAssocID="{3323EE01-1AC2-4AD5-B2A7-ED8BD74FF5E2}" presName="bkgdShape" presStyleLbl="node1" presStyleIdx="4" presStyleCnt="9"/>
      <dgm:spPr/>
    </dgm:pt>
    <dgm:pt modelId="{D888B06C-73F3-4763-A2D0-205F83FEFCC9}" type="pres">
      <dgm:prSet presAssocID="{3323EE01-1AC2-4AD5-B2A7-ED8BD74FF5E2}" presName="nodeTx" presStyleLbl="node1" presStyleIdx="4" presStyleCnt="9">
        <dgm:presLayoutVars>
          <dgm:bulletEnabled val="1"/>
        </dgm:presLayoutVars>
      </dgm:prSet>
      <dgm:spPr/>
    </dgm:pt>
    <dgm:pt modelId="{28A0A444-939A-4F70-BFCF-BA94AE933757}" type="pres">
      <dgm:prSet presAssocID="{3323EE01-1AC2-4AD5-B2A7-ED8BD74FF5E2}" presName="invisiNode" presStyleLbl="node1" presStyleIdx="4" presStyleCnt="9"/>
      <dgm:spPr/>
    </dgm:pt>
    <dgm:pt modelId="{DB2B0F40-CFDA-42FA-805B-6C5746030668}" type="pres">
      <dgm:prSet presAssocID="{3323EE01-1AC2-4AD5-B2A7-ED8BD74FF5E2}" presName="imagNode" presStyleLbl="fgImgPlace1" presStyleIdx="4" presStyleCnt="9"/>
      <dgm:spPr>
        <a:blipFill rotWithShape="1">
          <a:blip xmlns:r="http://schemas.openxmlformats.org/officeDocument/2006/relationships" r:embed="rId5"/>
          <a:srcRect/>
          <a:stretch>
            <a:fillRect/>
          </a:stretch>
        </a:blipFill>
      </dgm:spPr>
    </dgm:pt>
    <dgm:pt modelId="{75F0CA3B-5154-4FD1-B5CF-18EDCF7250F5}" type="pres">
      <dgm:prSet presAssocID="{B7B089E4-C626-40A7-B418-74E6D3F9F3A0}" presName="sibTrans" presStyleLbl="sibTrans2D1" presStyleIdx="0" presStyleCnt="0"/>
      <dgm:spPr/>
    </dgm:pt>
    <dgm:pt modelId="{25975E6B-23CE-4A86-862A-031B489AD903}" type="pres">
      <dgm:prSet presAssocID="{908DD540-7E46-4C74-813A-CBE12D4215EB}" presName="compNode" presStyleCnt="0"/>
      <dgm:spPr/>
    </dgm:pt>
    <dgm:pt modelId="{5AFD09BC-4ABB-4D34-BE17-AF0670B9B42B}" type="pres">
      <dgm:prSet presAssocID="{908DD540-7E46-4C74-813A-CBE12D4215EB}" presName="bkgdShape" presStyleLbl="node1" presStyleIdx="5" presStyleCnt="9"/>
      <dgm:spPr/>
    </dgm:pt>
    <dgm:pt modelId="{4EF500E0-2ECE-4E7F-8E23-80297CE1DCC0}" type="pres">
      <dgm:prSet presAssocID="{908DD540-7E46-4C74-813A-CBE12D4215EB}" presName="nodeTx" presStyleLbl="node1" presStyleIdx="5" presStyleCnt="9">
        <dgm:presLayoutVars>
          <dgm:bulletEnabled val="1"/>
        </dgm:presLayoutVars>
      </dgm:prSet>
      <dgm:spPr/>
    </dgm:pt>
    <dgm:pt modelId="{5D8AD62B-F070-4919-B5BF-0A0A967C418C}" type="pres">
      <dgm:prSet presAssocID="{908DD540-7E46-4C74-813A-CBE12D4215EB}" presName="invisiNode" presStyleLbl="node1" presStyleIdx="5" presStyleCnt="9"/>
      <dgm:spPr/>
    </dgm:pt>
    <dgm:pt modelId="{F1078D79-FFA8-4D7C-B1EE-A5CAC2E91788}" type="pres">
      <dgm:prSet presAssocID="{908DD540-7E46-4C74-813A-CBE12D4215EB}" presName="imagNode" presStyleLbl="fgImgPlace1" presStyleIdx="5" presStyleCnt="9"/>
      <dgm:spPr>
        <a:blipFill rotWithShape="1">
          <a:blip xmlns:r="http://schemas.openxmlformats.org/officeDocument/2006/relationships" r:embed="rId6" cstate="print">
            <a:extLst>
              <a:ext uri="{28A0092B-C50C-407E-A947-70E740481C1C}">
                <a14:useLocalDpi xmlns:a14="http://schemas.microsoft.com/office/drawing/2010/main" val="0"/>
              </a:ext>
            </a:extLst>
          </a:blip>
          <a:srcRect/>
          <a:stretch>
            <a:fillRect t="-14000" b="-14000"/>
          </a:stretch>
        </a:blipFill>
      </dgm:spPr>
    </dgm:pt>
    <dgm:pt modelId="{D8E01F45-EBC1-43CE-B7FF-C0D56D850D0D}" type="pres">
      <dgm:prSet presAssocID="{B5364E11-3B2E-4E9B-AECD-ED78CE571688}" presName="sibTrans" presStyleLbl="sibTrans2D1" presStyleIdx="0" presStyleCnt="0"/>
      <dgm:spPr/>
    </dgm:pt>
    <dgm:pt modelId="{1ABF7366-3F2D-45D2-A86E-FF9A604BD0E1}" type="pres">
      <dgm:prSet presAssocID="{DABCBAEB-BC3F-4B0B-869C-437A9CBC29CC}" presName="compNode" presStyleCnt="0"/>
      <dgm:spPr/>
    </dgm:pt>
    <dgm:pt modelId="{0B7E90A8-AD87-43FE-9188-1253BEB4F929}" type="pres">
      <dgm:prSet presAssocID="{DABCBAEB-BC3F-4B0B-869C-437A9CBC29CC}" presName="bkgdShape" presStyleLbl="node1" presStyleIdx="6" presStyleCnt="9"/>
      <dgm:spPr/>
    </dgm:pt>
    <dgm:pt modelId="{A87EFC6B-FC96-477A-85BE-ABDED77F5001}" type="pres">
      <dgm:prSet presAssocID="{DABCBAEB-BC3F-4B0B-869C-437A9CBC29CC}" presName="nodeTx" presStyleLbl="node1" presStyleIdx="6" presStyleCnt="9">
        <dgm:presLayoutVars>
          <dgm:bulletEnabled val="1"/>
        </dgm:presLayoutVars>
      </dgm:prSet>
      <dgm:spPr/>
    </dgm:pt>
    <dgm:pt modelId="{E903112C-6D60-43C4-8F2F-41812867B932}" type="pres">
      <dgm:prSet presAssocID="{DABCBAEB-BC3F-4B0B-869C-437A9CBC29CC}" presName="invisiNode" presStyleLbl="node1" presStyleIdx="6" presStyleCnt="9"/>
      <dgm:spPr/>
    </dgm:pt>
    <dgm:pt modelId="{9A88D86E-8FDB-4CB3-B8E3-EDE4909CC70F}" type="pres">
      <dgm:prSet presAssocID="{DABCBAEB-BC3F-4B0B-869C-437A9CBC29CC}" presName="imagNode" presStyleLbl="fgImgPlace1" presStyleIdx="6" presStyleCnt="9"/>
      <dgm:spPr>
        <a:blipFill rotWithShape="1">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t="-3000" b="-3000"/>
          </a:stretch>
        </a:blipFill>
      </dgm:spPr>
    </dgm:pt>
    <dgm:pt modelId="{44035DC6-A932-488A-BDA9-0ABBB1DCA117}" type="pres">
      <dgm:prSet presAssocID="{CD09DD8B-6E6A-483C-90A2-16E4280D2DB3}" presName="sibTrans" presStyleLbl="sibTrans2D1" presStyleIdx="0" presStyleCnt="0"/>
      <dgm:spPr/>
    </dgm:pt>
    <dgm:pt modelId="{636F26C4-B2C0-49C0-B396-2A5A67F9D53D}" type="pres">
      <dgm:prSet presAssocID="{A4CEA165-F5BA-4ED5-B36B-30ABBEDFE0B4}" presName="compNode" presStyleCnt="0"/>
      <dgm:spPr/>
    </dgm:pt>
    <dgm:pt modelId="{D5BAA27B-DFE6-4B57-ADE2-28BA7D304052}" type="pres">
      <dgm:prSet presAssocID="{A4CEA165-F5BA-4ED5-B36B-30ABBEDFE0B4}" presName="bkgdShape" presStyleLbl="node1" presStyleIdx="7" presStyleCnt="9"/>
      <dgm:spPr/>
    </dgm:pt>
    <dgm:pt modelId="{0A7B25CB-EBEE-4738-8300-F7681C034930}" type="pres">
      <dgm:prSet presAssocID="{A4CEA165-F5BA-4ED5-B36B-30ABBEDFE0B4}" presName="nodeTx" presStyleLbl="node1" presStyleIdx="7" presStyleCnt="9">
        <dgm:presLayoutVars>
          <dgm:bulletEnabled val="1"/>
        </dgm:presLayoutVars>
      </dgm:prSet>
      <dgm:spPr/>
    </dgm:pt>
    <dgm:pt modelId="{7B1E8F54-974E-4511-8521-91B76E65E74B}" type="pres">
      <dgm:prSet presAssocID="{A4CEA165-F5BA-4ED5-B36B-30ABBEDFE0B4}" presName="invisiNode" presStyleLbl="node1" presStyleIdx="7" presStyleCnt="9"/>
      <dgm:spPr/>
    </dgm:pt>
    <dgm:pt modelId="{8E19378C-D735-44F1-976D-075C9955CAB4}" type="pres">
      <dgm:prSet presAssocID="{A4CEA165-F5BA-4ED5-B36B-30ABBEDFE0B4}" presName="imagNode" presStyleLbl="fgImgPlace1" presStyleIdx="7" presStyleCnt="9"/>
      <dgm:spPr>
        <a:blipFill rotWithShape="1">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pt>
    <dgm:pt modelId="{94CAA80B-7167-49B3-A494-FB760AA2CC12}" type="pres">
      <dgm:prSet presAssocID="{34852AE8-F610-4845-B496-3EB565BD33DF}" presName="sibTrans" presStyleLbl="sibTrans2D1" presStyleIdx="0" presStyleCnt="0"/>
      <dgm:spPr/>
    </dgm:pt>
    <dgm:pt modelId="{613CCB13-768A-44F7-8569-BA7796F68E76}" type="pres">
      <dgm:prSet presAssocID="{F78482BC-C871-4548-8BD7-4D3C02817F6C}" presName="compNode" presStyleCnt="0"/>
      <dgm:spPr/>
    </dgm:pt>
    <dgm:pt modelId="{F4B3F0B1-EA3A-42E3-A59D-73B7A41165D8}" type="pres">
      <dgm:prSet presAssocID="{F78482BC-C871-4548-8BD7-4D3C02817F6C}" presName="bkgdShape" presStyleLbl="node1" presStyleIdx="8" presStyleCnt="9"/>
      <dgm:spPr/>
    </dgm:pt>
    <dgm:pt modelId="{0FA58BE4-D844-4A3B-AEB5-40E1B25BEBDA}" type="pres">
      <dgm:prSet presAssocID="{F78482BC-C871-4548-8BD7-4D3C02817F6C}" presName="nodeTx" presStyleLbl="node1" presStyleIdx="8" presStyleCnt="9">
        <dgm:presLayoutVars>
          <dgm:bulletEnabled val="1"/>
        </dgm:presLayoutVars>
      </dgm:prSet>
      <dgm:spPr/>
    </dgm:pt>
    <dgm:pt modelId="{A81A47E2-7563-4D46-AD4D-D4B32C08A015}" type="pres">
      <dgm:prSet presAssocID="{F78482BC-C871-4548-8BD7-4D3C02817F6C}" presName="invisiNode" presStyleLbl="node1" presStyleIdx="8" presStyleCnt="9"/>
      <dgm:spPr/>
    </dgm:pt>
    <dgm:pt modelId="{1483643E-D840-43FB-ABC1-A9D931801EDF}" type="pres">
      <dgm:prSet presAssocID="{F78482BC-C871-4548-8BD7-4D3C02817F6C}" presName="imagNode" presStyleLbl="fgImgPlace1" presStyleIdx="8" presStyleCnt="9"/>
      <dgm:spPr>
        <a:blipFill rotWithShape="1">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t="-3000" b="-3000"/>
          </a:stretch>
        </a:blipFill>
      </dgm:spPr>
    </dgm:pt>
  </dgm:ptLst>
  <dgm:cxnLst>
    <dgm:cxn modelId="{D8F3AD08-337A-4650-92BA-331C442BCB32}" srcId="{D3F6CDE5-F4A5-426D-99F7-26318906E92F}" destId="{DABCBAEB-BC3F-4B0B-869C-437A9CBC29CC}" srcOrd="6" destOrd="0" parTransId="{C8580D72-8E57-42C1-B494-FFA9926BB59D}" sibTransId="{CD09DD8B-6E6A-483C-90A2-16E4280D2DB3}"/>
    <dgm:cxn modelId="{5846000A-8EDA-4E22-981F-28C8994DD05A}" type="presOf" srcId="{16D9CD85-14C1-464E-86D2-AC5F12F972C5}" destId="{506DE825-A9B1-46D3-8548-F0248D0013A0}" srcOrd="1" destOrd="0" presId="urn:microsoft.com/office/officeart/2005/8/layout/hList7"/>
    <dgm:cxn modelId="{1013401D-5EDA-4129-8B80-64D59AD56E22}" srcId="{D3F6CDE5-F4A5-426D-99F7-26318906E92F}" destId="{958A74D5-8C67-4431-8359-44A74F82112E}" srcOrd="3" destOrd="0" parTransId="{0DBCCEEF-8ABB-4550-8FF1-83B673CC0211}" sibTransId="{F35A6637-146F-4655-94DC-F3CEF4BA851B}"/>
    <dgm:cxn modelId="{5EB70E21-6380-4D1A-AC75-A597F91D982F}" srcId="{D3F6CDE5-F4A5-426D-99F7-26318906E92F}" destId="{908DD540-7E46-4C74-813A-CBE12D4215EB}" srcOrd="5" destOrd="0" parTransId="{63E26365-8CAE-49FD-AC34-A2FC57C480FD}" sibTransId="{B5364E11-3B2E-4E9B-AECD-ED78CE571688}"/>
    <dgm:cxn modelId="{00E2322B-10D7-4EB4-B67F-3DCB71EC9F4A}" type="presOf" srcId="{34852AE8-F610-4845-B496-3EB565BD33DF}" destId="{94CAA80B-7167-49B3-A494-FB760AA2CC12}" srcOrd="0" destOrd="0" presId="urn:microsoft.com/office/officeart/2005/8/layout/hList7"/>
    <dgm:cxn modelId="{8D1C202E-5271-4471-8C99-D8FFFD5CDC85}" type="presOf" srcId="{D3F6CDE5-F4A5-426D-99F7-26318906E92F}" destId="{3ECF57BC-F71A-469D-9FF2-88B2A07D11C3}" srcOrd="0" destOrd="0" presId="urn:microsoft.com/office/officeart/2005/8/layout/hList7"/>
    <dgm:cxn modelId="{0BADD332-705A-DE46-9404-234851D001B5}" srcId="{D3F6CDE5-F4A5-426D-99F7-26318906E92F}" destId="{F78482BC-C871-4548-8BD7-4D3C02817F6C}" srcOrd="8" destOrd="0" parTransId="{1E92C852-0ACC-4CBA-82D7-E7E0D4A31AE2}" sibTransId="{C3333358-D6A5-40F8-A961-F25895EC0E32}"/>
    <dgm:cxn modelId="{C770A33F-FA73-D540-99FE-513216BD8040}" type="presOf" srcId="{F78482BC-C871-4548-8BD7-4D3C02817F6C}" destId="{F4B3F0B1-EA3A-42E3-A59D-73B7A41165D8}" srcOrd="0" destOrd="0" presId="urn:microsoft.com/office/officeart/2005/8/layout/hList7"/>
    <dgm:cxn modelId="{9C9B795E-CE94-467F-B147-71C9539FBBD4}" type="presOf" srcId="{DABCBAEB-BC3F-4B0B-869C-437A9CBC29CC}" destId="{A87EFC6B-FC96-477A-85BE-ABDED77F5001}" srcOrd="1" destOrd="0" presId="urn:microsoft.com/office/officeart/2005/8/layout/hList7"/>
    <dgm:cxn modelId="{12AC9F42-737A-4B78-A365-21FC915C4554}" srcId="{D3F6CDE5-F4A5-426D-99F7-26318906E92F}" destId="{B8DB7D34-FE90-4D82-95D8-9AF988412664}" srcOrd="0" destOrd="0" parTransId="{D031F543-8C02-4332-A6B3-A4B20A6E6527}" sibTransId="{2BAFA35F-1EBF-49F8-B6FE-5A1A716F77AE}"/>
    <dgm:cxn modelId="{184E7948-F00E-4DE3-9939-C6D030B1E7D7}" srcId="{D3F6CDE5-F4A5-426D-99F7-26318906E92F}" destId="{16D9CD85-14C1-464E-86D2-AC5F12F972C5}" srcOrd="2" destOrd="0" parTransId="{5D1B5F2F-B3E4-4015-AE76-4AB808558D78}" sibTransId="{63500629-BF68-41E3-9E52-6E256BEF0F13}"/>
    <dgm:cxn modelId="{7D655B72-D418-44A7-BF52-C29A0B931F7B}" type="presOf" srcId="{3323EE01-1AC2-4AD5-B2A7-ED8BD74FF5E2}" destId="{D888B06C-73F3-4763-A2D0-205F83FEFCC9}" srcOrd="1" destOrd="0" presId="urn:microsoft.com/office/officeart/2005/8/layout/hList7"/>
    <dgm:cxn modelId="{BC141073-76A7-4C64-9579-4110F3535F62}" type="presOf" srcId="{B8DB7D34-FE90-4D82-95D8-9AF988412664}" destId="{9DE02649-1BF7-4838-B4EB-498862971E04}" srcOrd="0" destOrd="0" presId="urn:microsoft.com/office/officeart/2005/8/layout/hList7"/>
    <dgm:cxn modelId="{C5606253-3128-406B-8ED1-7233BC8ED486}" type="presOf" srcId="{9A40242A-D03A-4CDE-BB95-EC043CF842A2}" destId="{02698844-B9E0-43DD-A995-6839E3C731A6}" srcOrd="0" destOrd="0" presId="urn:microsoft.com/office/officeart/2005/8/layout/hList7"/>
    <dgm:cxn modelId="{4DD9A975-2DAC-4440-AFF8-33A350AE9D1C}" srcId="{D3F6CDE5-F4A5-426D-99F7-26318906E92F}" destId="{3323EE01-1AC2-4AD5-B2A7-ED8BD74FF5E2}" srcOrd="4" destOrd="0" parTransId="{7F6DB53A-2465-4793-A2A1-1966623E5293}" sibTransId="{B7B089E4-C626-40A7-B418-74E6D3F9F3A0}"/>
    <dgm:cxn modelId="{D7F62B56-A796-46AB-A8A9-1145B0826518}" type="presOf" srcId="{B5364E11-3B2E-4E9B-AECD-ED78CE571688}" destId="{D8E01F45-EBC1-43CE-B7FF-C0D56D850D0D}" srcOrd="0" destOrd="0" presId="urn:microsoft.com/office/officeart/2005/8/layout/hList7"/>
    <dgm:cxn modelId="{020E3677-2A4E-4E0B-B93F-AD40823B57CD}" type="presOf" srcId="{F35A6637-146F-4655-94DC-F3CEF4BA851B}" destId="{BCBD9DD8-806C-4AFC-84B9-4A462C1A65E5}" srcOrd="0" destOrd="0" presId="urn:microsoft.com/office/officeart/2005/8/layout/hList7"/>
    <dgm:cxn modelId="{47F5AC58-1A18-4FD6-81D0-0A20E64BAC01}" type="presOf" srcId="{F951B847-9A65-40DE-BF8F-5EDA638A2E04}" destId="{02ABAD41-BC40-4C17-9F13-7495E7EA4E42}" srcOrd="1" destOrd="0" presId="urn:microsoft.com/office/officeart/2005/8/layout/hList7"/>
    <dgm:cxn modelId="{6C753A81-475A-49DF-8B5E-7E52E44D510A}" type="presOf" srcId="{63500629-BF68-41E3-9E52-6E256BEF0F13}" destId="{95900502-E956-4B3E-8DAE-E2DA2280960C}" srcOrd="0" destOrd="0" presId="urn:microsoft.com/office/officeart/2005/8/layout/hList7"/>
    <dgm:cxn modelId="{FBED7687-19E6-4AD6-A0D9-5B1B3E91900D}" type="presOf" srcId="{958A74D5-8C67-4431-8359-44A74F82112E}" destId="{E04E6500-BB45-40BE-83A7-DF274D26B21F}" srcOrd="1" destOrd="0" presId="urn:microsoft.com/office/officeart/2005/8/layout/hList7"/>
    <dgm:cxn modelId="{3C57928E-83EE-468F-82E2-AFD33719A4F1}" type="presOf" srcId="{B7B089E4-C626-40A7-B418-74E6D3F9F3A0}" destId="{75F0CA3B-5154-4FD1-B5CF-18EDCF7250F5}" srcOrd="0" destOrd="0" presId="urn:microsoft.com/office/officeart/2005/8/layout/hList7"/>
    <dgm:cxn modelId="{83A3BA91-DA35-439C-A56E-28435D054C3C}" type="presOf" srcId="{908DD540-7E46-4C74-813A-CBE12D4215EB}" destId="{4EF500E0-2ECE-4E7F-8E23-80297CE1DCC0}" srcOrd="1" destOrd="0" presId="urn:microsoft.com/office/officeart/2005/8/layout/hList7"/>
    <dgm:cxn modelId="{AA511E92-A956-674D-BFFA-EF68313677FD}" type="presOf" srcId="{F78482BC-C871-4548-8BD7-4D3C02817F6C}" destId="{0FA58BE4-D844-4A3B-AEB5-40E1B25BEBDA}" srcOrd="1" destOrd="0" presId="urn:microsoft.com/office/officeart/2005/8/layout/hList7"/>
    <dgm:cxn modelId="{2451C395-B3E1-42F4-90FB-0D9381967DA3}" type="presOf" srcId="{A4CEA165-F5BA-4ED5-B36B-30ABBEDFE0B4}" destId="{D5BAA27B-DFE6-4B57-ADE2-28BA7D304052}" srcOrd="0" destOrd="0" presId="urn:microsoft.com/office/officeart/2005/8/layout/hList7"/>
    <dgm:cxn modelId="{FB38A29C-F962-49AE-9632-19B7E1168D6C}" type="presOf" srcId="{16D9CD85-14C1-464E-86D2-AC5F12F972C5}" destId="{D79541BF-3B15-42BA-8C54-BD91AE912EDB}" srcOrd="0" destOrd="0" presId="urn:microsoft.com/office/officeart/2005/8/layout/hList7"/>
    <dgm:cxn modelId="{15C807A1-35F2-4972-8BCA-62A9DA91B461}" srcId="{D3F6CDE5-F4A5-426D-99F7-26318906E92F}" destId="{F951B847-9A65-40DE-BF8F-5EDA638A2E04}" srcOrd="1" destOrd="0" parTransId="{1BA0A8C6-A98E-41CB-A6B8-7BCBB39C04B7}" sibTransId="{9A40242A-D03A-4CDE-BB95-EC043CF842A2}"/>
    <dgm:cxn modelId="{20D3C6A6-BCC4-41A4-9E50-2759530BDA5D}" type="presOf" srcId="{B8DB7D34-FE90-4D82-95D8-9AF988412664}" destId="{EF930540-6374-440B-90BC-0DEC09415B1E}" srcOrd="1" destOrd="0" presId="urn:microsoft.com/office/officeart/2005/8/layout/hList7"/>
    <dgm:cxn modelId="{16F151A9-7FD9-4A8D-95F6-F0750A97045C}" type="presOf" srcId="{A4CEA165-F5BA-4ED5-B36B-30ABBEDFE0B4}" destId="{0A7B25CB-EBEE-4738-8300-F7681C034930}" srcOrd="1" destOrd="0" presId="urn:microsoft.com/office/officeart/2005/8/layout/hList7"/>
    <dgm:cxn modelId="{180AD7B5-8498-4F43-A30B-3245E11CBE3A}" type="presOf" srcId="{958A74D5-8C67-4431-8359-44A74F82112E}" destId="{AC8B4027-9F6A-4314-A4E5-03253761C4E8}" srcOrd="0" destOrd="0" presId="urn:microsoft.com/office/officeart/2005/8/layout/hList7"/>
    <dgm:cxn modelId="{F6AE46C0-E429-40C3-A31F-EB17AE5F4F3E}" type="presOf" srcId="{908DD540-7E46-4C74-813A-CBE12D4215EB}" destId="{5AFD09BC-4ABB-4D34-BE17-AF0670B9B42B}" srcOrd="0" destOrd="0" presId="urn:microsoft.com/office/officeart/2005/8/layout/hList7"/>
    <dgm:cxn modelId="{545EB8CC-22E8-428F-901C-102D9CF94A0A}" type="presOf" srcId="{3323EE01-1AC2-4AD5-B2A7-ED8BD74FF5E2}" destId="{28059CFE-5D0B-4575-AC8E-F253EFFD54CF}" srcOrd="0" destOrd="0" presId="urn:microsoft.com/office/officeart/2005/8/layout/hList7"/>
    <dgm:cxn modelId="{6C6162E0-9FDB-0947-B1F3-8A6DA0928F81}" type="presOf" srcId="{CD09DD8B-6E6A-483C-90A2-16E4280D2DB3}" destId="{44035DC6-A932-488A-BDA9-0ABBB1DCA117}" srcOrd="0" destOrd="0" presId="urn:microsoft.com/office/officeart/2005/8/layout/hList7"/>
    <dgm:cxn modelId="{60AD97E0-B526-4A32-A196-59C76811F543}" type="presOf" srcId="{2BAFA35F-1EBF-49F8-B6FE-5A1A716F77AE}" destId="{E14CDD09-2088-4A6B-B8F1-71A8483E5D8B}" srcOrd="0" destOrd="0" presId="urn:microsoft.com/office/officeart/2005/8/layout/hList7"/>
    <dgm:cxn modelId="{7BBFE0E3-1988-4CDA-90FC-710A07A9C22D}" srcId="{D3F6CDE5-F4A5-426D-99F7-26318906E92F}" destId="{A4CEA165-F5BA-4ED5-B36B-30ABBEDFE0B4}" srcOrd="7" destOrd="0" parTransId="{8EF7FB96-11BC-429A-A4FD-A725CF1A3B12}" sibTransId="{34852AE8-F610-4845-B496-3EB565BD33DF}"/>
    <dgm:cxn modelId="{C27DE8E4-5C55-40D7-BEFE-1B5419497AB3}" type="presOf" srcId="{DABCBAEB-BC3F-4B0B-869C-437A9CBC29CC}" destId="{0B7E90A8-AD87-43FE-9188-1253BEB4F929}" srcOrd="0" destOrd="0" presId="urn:microsoft.com/office/officeart/2005/8/layout/hList7"/>
    <dgm:cxn modelId="{D97476ED-E799-4794-A991-35BF0C75E73C}" type="presOf" srcId="{F951B847-9A65-40DE-BF8F-5EDA638A2E04}" destId="{0CC1B526-DCDB-48B8-A6D5-50DFE20D8F8C}" srcOrd="0" destOrd="0" presId="urn:microsoft.com/office/officeart/2005/8/layout/hList7"/>
    <dgm:cxn modelId="{3298E88D-D49F-4E46-9918-CC63ED7A708F}" type="presParOf" srcId="{3ECF57BC-F71A-469D-9FF2-88B2A07D11C3}" destId="{7BD5A6EA-8C72-455C-83BA-F7546CC116E6}" srcOrd="0" destOrd="0" presId="urn:microsoft.com/office/officeart/2005/8/layout/hList7"/>
    <dgm:cxn modelId="{05A009F4-30DB-4636-A90B-B248D405E07F}" type="presParOf" srcId="{3ECF57BC-F71A-469D-9FF2-88B2A07D11C3}" destId="{9B1BB334-6847-497A-AFF8-BBE58EB0F380}" srcOrd="1" destOrd="0" presId="urn:microsoft.com/office/officeart/2005/8/layout/hList7"/>
    <dgm:cxn modelId="{85054619-1782-477C-9E70-7A2D2790CA5A}" type="presParOf" srcId="{9B1BB334-6847-497A-AFF8-BBE58EB0F380}" destId="{20CD691D-41C5-43BB-9390-3A864FCD0478}" srcOrd="0" destOrd="0" presId="urn:microsoft.com/office/officeart/2005/8/layout/hList7"/>
    <dgm:cxn modelId="{41BC43B0-A831-423D-A116-A50783740C31}" type="presParOf" srcId="{20CD691D-41C5-43BB-9390-3A864FCD0478}" destId="{9DE02649-1BF7-4838-B4EB-498862971E04}" srcOrd="0" destOrd="0" presId="urn:microsoft.com/office/officeart/2005/8/layout/hList7"/>
    <dgm:cxn modelId="{353D777B-F96C-4EBD-8BCD-276526EADCE3}" type="presParOf" srcId="{20CD691D-41C5-43BB-9390-3A864FCD0478}" destId="{EF930540-6374-440B-90BC-0DEC09415B1E}" srcOrd="1" destOrd="0" presId="urn:microsoft.com/office/officeart/2005/8/layout/hList7"/>
    <dgm:cxn modelId="{6D4243B7-3514-4D58-91D9-BF1EDBF50FF7}" type="presParOf" srcId="{20CD691D-41C5-43BB-9390-3A864FCD0478}" destId="{1C34F0C1-23B5-49E5-BA75-94E37428C012}" srcOrd="2" destOrd="0" presId="urn:microsoft.com/office/officeart/2005/8/layout/hList7"/>
    <dgm:cxn modelId="{5862BE4A-E39D-40F5-8318-7F9E456D6F50}" type="presParOf" srcId="{20CD691D-41C5-43BB-9390-3A864FCD0478}" destId="{B4E5A415-7A45-4995-BB77-1410514ED850}" srcOrd="3" destOrd="0" presId="urn:microsoft.com/office/officeart/2005/8/layout/hList7"/>
    <dgm:cxn modelId="{6B2C9EB9-2C5C-4B49-B365-62338FC99EB6}" type="presParOf" srcId="{9B1BB334-6847-497A-AFF8-BBE58EB0F380}" destId="{E14CDD09-2088-4A6B-B8F1-71A8483E5D8B}" srcOrd="1" destOrd="0" presId="urn:microsoft.com/office/officeart/2005/8/layout/hList7"/>
    <dgm:cxn modelId="{8D4C576B-B676-4939-AD46-804A83B67727}" type="presParOf" srcId="{9B1BB334-6847-497A-AFF8-BBE58EB0F380}" destId="{4A1AF032-7AB0-4E54-A5C1-3FE3341EA55E}" srcOrd="2" destOrd="0" presId="urn:microsoft.com/office/officeart/2005/8/layout/hList7"/>
    <dgm:cxn modelId="{C503D23A-9A4C-4EBF-A52D-EA36206864B2}" type="presParOf" srcId="{4A1AF032-7AB0-4E54-A5C1-3FE3341EA55E}" destId="{0CC1B526-DCDB-48B8-A6D5-50DFE20D8F8C}" srcOrd="0" destOrd="0" presId="urn:microsoft.com/office/officeart/2005/8/layout/hList7"/>
    <dgm:cxn modelId="{7DBEE3F2-5C58-4EE7-ADE2-D362349D87A3}" type="presParOf" srcId="{4A1AF032-7AB0-4E54-A5C1-3FE3341EA55E}" destId="{02ABAD41-BC40-4C17-9F13-7495E7EA4E42}" srcOrd="1" destOrd="0" presId="urn:microsoft.com/office/officeart/2005/8/layout/hList7"/>
    <dgm:cxn modelId="{A3C42FC2-5942-47A6-A1A8-5F79E41B86B6}" type="presParOf" srcId="{4A1AF032-7AB0-4E54-A5C1-3FE3341EA55E}" destId="{3050F96B-BC6B-4D95-81E3-655B7BA0B3F7}" srcOrd="2" destOrd="0" presId="urn:microsoft.com/office/officeart/2005/8/layout/hList7"/>
    <dgm:cxn modelId="{895E6039-2733-427F-BB31-D48FAD3E417C}" type="presParOf" srcId="{4A1AF032-7AB0-4E54-A5C1-3FE3341EA55E}" destId="{F6394FD1-88D3-4DF4-80F3-4808A7B46244}" srcOrd="3" destOrd="0" presId="urn:microsoft.com/office/officeart/2005/8/layout/hList7"/>
    <dgm:cxn modelId="{FAF69903-9CDE-4921-B60E-1208F28EF194}" type="presParOf" srcId="{9B1BB334-6847-497A-AFF8-BBE58EB0F380}" destId="{02698844-B9E0-43DD-A995-6839E3C731A6}" srcOrd="3" destOrd="0" presId="urn:microsoft.com/office/officeart/2005/8/layout/hList7"/>
    <dgm:cxn modelId="{8BACABF3-7CC1-4E8B-B424-67E7F6ADF7C2}" type="presParOf" srcId="{9B1BB334-6847-497A-AFF8-BBE58EB0F380}" destId="{EF144BA8-634D-40B4-B327-41F4C775ECEF}" srcOrd="4" destOrd="0" presId="urn:microsoft.com/office/officeart/2005/8/layout/hList7"/>
    <dgm:cxn modelId="{2D82FD66-C7F0-4FB3-B48C-7E3E1F3D5D50}" type="presParOf" srcId="{EF144BA8-634D-40B4-B327-41F4C775ECEF}" destId="{D79541BF-3B15-42BA-8C54-BD91AE912EDB}" srcOrd="0" destOrd="0" presId="urn:microsoft.com/office/officeart/2005/8/layout/hList7"/>
    <dgm:cxn modelId="{DA50265D-809B-49D4-8025-E388EDA885BB}" type="presParOf" srcId="{EF144BA8-634D-40B4-B327-41F4C775ECEF}" destId="{506DE825-A9B1-46D3-8548-F0248D0013A0}" srcOrd="1" destOrd="0" presId="urn:microsoft.com/office/officeart/2005/8/layout/hList7"/>
    <dgm:cxn modelId="{97633F51-22E7-4EA2-89E6-599FAB23B6B8}" type="presParOf" srcId="{EF144BA8-634D-40B4-B327-41F4C775ECEF}" destId="{9F72D2CC-EB1F-4CF5-958A-B0B36D35422B}" srcOrd="2" destOrd="0" presId="urn:microsoft.com/office/officeart/2005/8/layout/hList7"/>
    <dgm:cxn modelId="{22A1F7FA-1FAE-4D0F-B6B4-4E067BA9DF22}" type="presParOf" srcId="{EF144BA8-634D-40B4-B327-41F4C775ECEF}" destId="{702A5B8F-1FBE-4F35-922C-E7A5932B2327}" srcOrd="3" destOrd="0" presId="urn:microsoft.com/office/officeart/2005/8/layout/hList7"/>
    <dgm:cxn modelId="{0720A4A6-44BE-484F-95B4-9626E2795BDD}" type="presParOf" srcId="{9B1BB334-6847-497A-AFF8-BBE58EB0F380}" destId="{95900502-E956-4B3E-8DAE-E2DA2280960C}" srcOrd="5" destOrd="0" presId="urn:microsoft.com/office/officeart/2005/8/layout/hList7"/>
    <dgm:cxn modelId="{BFC423C6-2E1A-4963-8128-AF6564D59739}" type="presParOf" srcId="{9B1BB334-6847-497A-AFF8-BBE58EB0F380}" destId="{B4564084-0DE6-437E-A80D-01B52D72E01A}" srcOrd="6" destOrd="0" presId="urn:microsoft.com/office/officeart/2005/8/layout/hList7"/>
    <dgm:cxn modelId="{82332459-D505-4EE4-841B-9DF23282BC9B}" type="presParOf" srcId="{B4564084-0DE6-437E-A80D-01B52D72E01A}" destId="{AC8B4027-9F6A-4314-A4E5-03253761C4E8}" srcOrd="0" destOrd="0" presId="urn:microsoft.com/office/officeart/2005/8/layout/hList7"/>
    <dgm:cxn modelId="{624D1357-54D2-412A-853F-D4B1A6E0F5C8}" type="presParOf" srcId="{B4564084-0DE6-437E-A80D-01B52D72E01A}" destId="{E04E6500-BB45-40BE-83A7-DF274D26B21F}" srcOrd="1" destOrd="0" presId="urn:microsoft.com/office/officeart/2005/8/layout/hList7"/>
    <dgm:cxn modelId="{8F86ABDE-0635-4FB7-A0A6-D0FB94811101}" type="presParOf" srcId="{B4564084-0DE6-437E-A80D-01B52D72E01A}" destId="{20841CE0-FBCA-41BB-BA55-3800AA9F5716}" srcOrd="2" destOrd="0" presId="urn:microsoft.com/office/officeart/2005/8/layout/hList7"/>
    <dgm:cxn modelId="{68F9F9A2-4887-4AEA-A767-12505B068FA6}" type="presParOf" srcId="{B4564084-0DE6-437E-A80D-01B52D72E01A}" destId="{72DBDD0B-FF1E-4FA6-A049-BD4C82C2904F}" srcOrd="3" destOrd="0" presId="urn:microsoft.com/office/officeart/2005/8/layout/hList7"/>
    <dgm:cxn modelId="{AD8985AF-D96D-40FB-BE05-044514EBBC1F}" type="presParOf" srcId="{9B1BB334-6847-497A-AFF8-BBE58EB0F380}" destId="{BCBD9DD8-806C-4AFC-84B9-4A462C1A65E5}" srcOrd="7" destOrd="0" presId="urn:microsoft.com/office/officeart/2005/8/layout/hList7"/>
    <dgm:cxn modelId="{5DBC1953-AE9D-43F5-84F0-AE19F54C764D}" type="presParOf" srcId="{9B1BB334-6847-497A-AFF8-BBE58EB0F380}" destId="{3C78B320-4433-41DC-AA25-181D506BF287}" srcOrd="8" destOrd="0" presId="urn:microsoft.com/office/officeart/2005/8/layout/hList7"/>
    <dgm:cxn modelId="{77A697E9-3B8B-4C13-A2EF-7898EC9C716E}" type="presParOf" srcId="{3C78B320-4433-41DC-AA25-181D506BF287}" destId="{28059CFE-5D0B-4575-AC8E-F253EFFD54CF}" srcOrd="0" destOrd="0" presId="urn:microsoft.com/office/officeart/2005/8/layout/hList7"/>
    <dgm:cxn modelId="{790625DC-A6A0-4B1B-A254-3FCDBC1CE015}" type="presParOf" srcId="{3C78B320-4433-41DC-AA25-181D506BF287}" destId="{D888B06C-73F3-4763-A2D0-205F83FEFCC9}" srcOrd="1" destOrd="0" presId="urn:microsoft.com/office/officeart/2005/8/layout/hList7"/>
    <dgm:cxn modelId="{497ECF6A-F3F5-498B-9E65-B9754B81758D}" type="presParOf" srcId="{3C78B320-4433-41DC-AA25-181D506BF287}" destId="{28A0A444-939A-4F70-BFCF-BA94AE933757}" srcOrd="2" destOrd="0" presId="urn:microsoft.com/office/officeart/2005/8/layout/hList7"/>
    <dgm:cxn modelId="{63C01AB9-2893-4BD0-AAB8-E9E40E327147}" type="presParOf" srcId="{3C78B320-4433-41DC-AA25-181D506BF287}" destId="{DB2B0F40-CFDA-42FA-805B-6C5746030668}" srcOrd="3" destOrd="0" presId="urn:microsoft.com/office/officeart/2005/8/layout/hList7"/>
    <dgm:cxn modelId="{70867228-9731-40CD-915C-D01208BD11E1}" type="presParOf" srcId="{9B1BB334-6847-497A-AFF8-BBE58EB0F380}" destId="{75F0CA3B-5154-4FD1-B5CF-18EDCF7250F5}" srcOrd="9" destOrd="0" presId="urn:microsoft.com/office/officeart/2005/8/layout/hList7"/>
    <dgm:cxn modelId="{BCF19B3C-E84A-4D0E-9D94-8EBD8724CAC4}" type="presParOf" srcId="{9B1BB334-6847-497A-AFF8-BBE58EB0F380}" destId="{25975E6B-23CE-4A86-862A-031B489AD903}" srcOrd="10" destOrd="0" presId="urn:microsoft.com/office/officeart/2005/8/layout/hList7"/>
    <dgm:cxn modelId="{6358F431-CDAA-445A-BE39-6907A08E8875}" type="presParOf" srcId="{25975E6B-23CE-4A86-862A-031B489AD903}" destId="{5AFD09BC-4ABB-4D34-BE17-AF0670B9B42B}" srcOrd="0" destOrd="0" presId="urn:microsoft.com/office/officeart/2005/8/layout/hList7"/>
    <dgm:cxn modelId="{2A5002FF-38A4-4B98-85C2-82DA0089135E}" type="presParOf" srcId="{25975E6B-23CE-4A86-862A-031B489AD903}" destId="{4EF500E0-2ECE-4E7F-8E23-80297CE1DCC0}" srcOrd="1" destOrd="0" presId="urn:microsoft.com/office/officeart/2005/8/layout/hList7"/>
    <dgm:cxn modelId="{13B9B383-216D-44C3-801E-ED461A700A66}" type="presParOf" srcId="{25975E6B-23CE-4A86-862A-031B489AD903}" destId="{5D8AD62B-F070-4919-B5BF-0A0A967C418C}" srcOrd="2" destOrd="0" presId="urn:microsoft.com/office/officeart/2005/8/layout/hList7"/>
    <dgm:cxn modelId="{51341ABA-D94F-42BF-9432-A99234BA096A}" type="presParOf" srcId="{25975E6B-23CE-4A86-862A-031B489AD903}" destId="{F1078D79-FFA8-4D7C-B1EE-A5CAC2E91788}" srcOrd="3" destOrd="0" presId="urn:microsoft.com/office/officeart/2005/8/layout/hList7"/>
    <dgm:cxn modelId="{AD0649E6-11A7-4352-988A-22054F1EF15B}" type="presParOf" srcId="{9B1BB334-6847-497A-AFF8-BBE58EB0F380}" destId="{D8E01F45-EBC1-43CE-B7FF-C0D56D850D0D}" srcOrd="11" destOrd="0" presId="urn:microsoft.com/office/officeart/2005/8/layout/hList7"/>
    <dgm:cxn modelId="{17A6D57C-D300-470A-A782-54D9CC147077}" type="presParOf" srcId="{9B1BB334-6847-497A-AFF8-BBE58EB0F380}" destId="{1ABF7366-3F2D-45D2-A86E-FF9A604BD0E1}" srcOrd="12" destOrd="0" presId="urn:microsoft.com/office/officeart/2005/8/layout/hList7"/>
    <dgm:cxn modelId="{7D1514F7-A189-4597-B12A-0539509E12C6}" type="presParOf" srcId="{1ABF7366-3F2D-45D2-A86E-FF9A604BD0E1}" destId="{0B7E90A8-AD87-43FE-9188-1253BEB4F929}" srcOrd="0" destOrd="0" presId="urn:microsoft.com/office/officeart/2005/8/layout/hList7"/>
    <dgm:cxn modelId="{4A2BF217-C8B1-42CC-95DB-938598E0C621}" type="presParOf" srcId="{1ABF7366-3F2D-45D2-A86E-FF9A604BD0E1}" destId="{A87EFC6B-FC96-477A-85BE-ABDED77F5001}" srcOrd="1" destOrd="0" presId="urn:microsoft.com/office/officeart/2005/8/layout/hList7"/>
    <dgm:cxn modelId="{8E64B6A8-1690-4C7C-8828-905C5B92AA64}" type="presParOf" srcId="{1ABF7366-3F2D-45D2-A86E-FF9A604BD0E1}" destId="{E903112C-6D60-43C4-8F2F-41812867B932}" srcOrd="2" destOrd="0" presId="urn:microsoft.com/office/officeart/2005/8/layout/hList7"/>
    <dgm:cxn modelId="{34033D5B-6150-44F7-BC82-85F958C6F8EB}" type="presParOf" srcId="{1ABF7366-3F2D-45D2-A86E-FF9A604BD0E1}" destId="{9A88D86E-8FDB-4CB3-B8E3-EDE4909CC70F}" srcOrd="3" destOrd="0" presId="urn:microsoft.com/office/officeart/2005/8/layout/hList7"/>
    <dgm:cxn modelId="{BF3655DA-5907-ED4A-A368-BD0D8171B19F}" type="presParOf" srcId="{9B1BB334-6847-497A-AFF8-BBE58EB0F380}" destId="{44035DC6-A932-488A-BDA9-0ABBB1DCA117}" srcOrd="13" destOrd="0" presId="urn:microsoft.com/office/officeart/2005/8/layout/hList7"/>
    <dgm:cxn modelId="{8546E2E9-1348-47C4-A18E-4AC2D2C16953}" type="presParOf" srcId="{9B1BB334-6847-497A-AFF8-BBE58EB0F380}" destId="{636F26C4-B2C0-49C0-B396-2A5A67F9D53D}" srcOrd="14" destOrd="0" presId="urn:microsoft.com/office/officeart/2005/8/layout/hList7"/>
    <dgm:cxn modelId="{DAE21A8C-6B16-45B1-91E7-F4BD800955F4}" type="presParOf" srcId="{636F26C4-B2C0-49C0-B396-2A5A67F9D53D}" destId="{D5BAA27B-DFE6-4B57-ADE2-28BA7D304052}" srcOrd="0" destOrd="0" presId="urn:microsoft.com/office/officeart/2005/8/layout/hList7"/>
    <dgm:cxn modelId="{857671D3-0BEB-4DEE-AE31-A981AF0398BB}" type="presParOf" srcId="{636F26C4-B2C0-49C0-B396-2A5A67F9D53D}" destId="{0A7B25CB-EBEE-4738-8300-F7681C034930}" srcOrd="1" destOrd="0" presId="urn:microsoft.com/office/officeart/2005/8/layout/hList7"/>
    <dgm:cxn modelId="{6A13B964-A539-4420-900A-BF296A16AF1A}" type="presParOf" srcId="{636F26C4-B2C0-49C0-B396-2A5A67F9D53D}" destId="{7B1E8F54-974E-4511-8521-91B76E65E74B}" srcOrd="2" destOrd="0" presId="urn:microsoft.com/office/officeart/2005/8/layout/hList7"/>
    <dgm:cxn modelId="{37CED009-83D9-43CC-A8A0-801677A327B3}" type="presParOf" srcId="{636F26C4-B2C0-49C0-B396-2A5A67F9D53D}" destId="{8E19378C-D735-44F1-976D-075C9955CAB4}" srcOrd="3" destOrd="0" presId="urn:microsoft.com/office/officeart/2005/8/layout/hList7"/>
    <dgm:cxn modelId="{DF316A14-05A7-4062-AA85-B9949C5E7053}" type="presParOf" srcId="{9B1BB334-6847-497A-AFF8-BBE58EB0F380}" destId="{94CAA80B-7167-49B3-A494-FB760AA2CC12}" srcOrd="15" destOrd="0" presId="urn:microsoft.com/office/officeart/2005/8/layout/hList7"/>
    <dgm:cxn modelId="{34462314-3E85-6A42-99D7-1347655B2675}" type="presParOf" srcId="{9B1BB334-6847-497A-AFF8-BBE58EB0F380}" destId="{613CCB13-768A-44F7-8569-BA7796F68E76}" srcOrd="16" destOrd="0" presId="urn:microsoft.com/office/officeart/2005/8/layout/hList7"/>
    <dgm:cxn modelId="{40581553-9123-6D40-9DEA-3C907A911ED1}" type="presParOf" srcId="{613CCB13-768A-44F7-8569-BA7796F68E76}" destId="{F4B3F0B1-EA3A-42E3-A59D-73B7A41165D8}" srcOrd="0" destOrd="0" presId="urn:microsoft.com/office/officeart/2005/8/layout/hList7"/>
    <dgm:cxn modelId="{FD170D07-425E-4D4F-9135-0BDF13DBC725}" type="presParOf" srcId="{613CCB13-768A-44F7-8569-BA7796F68E76}" destId="{0FA58BE4-D844-4A3B-AEB5-40E1B25BEBDA}" srcOrd="1" destOrd="0" presId="urn:microsoft.com/office/officeart/2005/8/layout/hList7"/>
    <dgm:cxn modelId="{CFAB4D29-5BFD-9545-946D-FAEACDAAFDA8}" type="presParOf" srcId="{613CCB13-768A-44F7-8569-BA7796F68E76}" destId="{A81A47E2-7563-4D46-AD4D-D4B32C08A015}" srcOrd="2" destOrd="0" presId="urn:microsoft.com/office/officeart/2005/8/layout/hList7"/>
    <dgm:cxn modelId="{5098750F-103D-9849-AE90-4E7489678633}" type="presParOf" srcId="{613CCB13-768A-44F7-8569-BA7796F68E76}" destId="{1483643E-D840-43FB-ABC1-A9D931801EDF}"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3AA022-DF10-4927-8E41-9BF5EC91AFA8}" type="doc">
      <dgm:prSet loTypeId="urn:microsoft.com/office/officeart/2005/8/layout/chevron1" loCatId="process" qsTypeId="urn:microsoft.com/office/officeart/2005/8/quickstyle/simple5" qsCatId="simple" csTypeId="urn:microsoft.com/office/officeart/2005/8/colors/colorful1" csCatId="colorful" phldr="1"/>
      <dgm:spPr/>
      <dgm:t>
        <a:bodyPr/>
        <a:lstStyle/>
        <a:p>
          <a:endParaRPr lang="en-US"/>
        </a:p>
      </dgm:t>
    </dgm:pt>
    <dgm:pt modelId="{DDE5395A-7AA5-46C0-89B5-8BC9E4993463}">
      <dgm:prSet phldrT="[Text]"/>
      <dgm:spPr/>
      <dgm:t>
        <a:bodyPr/>
        <a:lstStyle/>
        <a:p>
          <a:r>
            <a:rPr lang="en-US"/>
            <a:t>Applications</a:t>
          </a:r>
        </a:p>
      </dgm:t>
    </dgm:pt>
    <dgm:pt modelId="{9AA0EC63-5BC5-467D-9A2C-0D2346598ACF}" type="parTrans" cxnId="{A71EA93B-A385-4933-9705-860AB39FB4B3}">
      <dgm:prSet/>
      <dgm:spPr/>
      <dgm:t>
        <a:bodyPr/>
        <a:lstStyle/>
        <a:p>
          <a:endParaRPr lang="en-US"/>
        </a:p>
      </dgm:t>
    </dgm:pt>
    <dgm:pt modelId="{F33CE74C-79CE-4A31-8268-7B5E0CF57EC4}" type="sibTrans" cxnId="{A71EA93B-A385-4933-9705-860AB39FB4B3}">
      <dgm:prSet/>
      <dgm:spPr/>
      <dgm:t>
        <a:bodyPr/>
        <a:lstStyle/>
        <a:p>
          <a:endParaRPr lang="en-US"/>
        </a:p>
      </dgm:t>
    </dgm:pt>
    <dgm:pt modelId="{82EB09CB-4033-4648-965A-894397FB21D3}">
      <dgm:prSet phldrT="[Text]" custT="1"/>
      <dgm:spPr/>
      <dgm:t>
        <a:bodyPr/>
        <a:lstStyle/>
        <a:p>
          <a:r>
            <a:rPr lang="en-US" sz="1000" b="0"/>
            <a:t>Create scalable application Aspen models manually, with static or dynamic analysis, or using historical information</a:t>
          </a:r>
        </a:p>
      </dgm:t>
    </dgm:pt>
    <dgm:pt modelId="{0C690FFD-4C57-4AAD-8515-B59395BF5491}" type="parTrans" cxnId="{1CCE50B1-6E44-498A-972E-F1AA1B58F065}">
      <dgm:prSet/>
      <dgm:spPr/>
      <dgm:t>
        <a:bodyPr/>
        <a:lstStyle/>
        <a:p>
          <a:endParaRPr lang="en-US"/>
        </a:p>
      </dgm:t>
    </dgm:pt>
    <dgm:pt modelId="{B65C42BF-34B0-4B2C-AD2B-90E4C5CD58C0}" type="sibTrans" cxnId="{1CCE50B1-6E44-498A-972E-F1AA1B58F065}">
      <dgm:prSet/>
      <dgm:spPr/>
      <dgm:t>
        <a:bodyPr/>
        <a:lstStyle/>
        <a:p>
          <a:endParaRPr lang="en-US"/>
        </a:p>
      </dgm:t>
    </dgm:pt>
    <dgm:pt modelId="{4253BB58-FC54-49BF-B16A-5A224E6BBE50}">
      <dgm:prSet phldrT="[Text]"/>
      <dgm:spPr/>
      <dgm:t>
        <a:bodyPr/>
        <a:lstStyle/>
        <a:p>
          <a:r>
            <a:rPr lang="en-US"/>
            <a:t>Ontologies</a:t>
          </a:r>
        </a:p>
      </dgm:t>
    </dgm:pt>
    <dgm:pt modelId="{70C51404-ADD9-414A-BD87-06CBA05E37D3}" type="parTrans" cxnId="{8C8A6990-8369-4638-A31B-8ED579593F87}">
      <dgm:prSet/>
      <dgm:spPr/>
      <dgm:t>
        <a:bodyPr/>
        <a:lstStyle/>
        <a:p>
          <a:endParaRPr lang="en-US"/>
        </a:p>
      </dgm:t>
    </dgm:pt>
    <dgm:pt modelId="{0063CC83-5511-49AD-A3F3-59D90AC3DCF5}" type="sibTrans" cxnId="{8C8A6990-8369-4638-A31B-8ED579593F87}">
      <dgm:prSet/>
      <dgm:spPr/>
      <dgm:t>
        <a:bodyPr/>
        <a:lstStyle/>
        <a:p>
          <a:endParaRPr lang="en-US"/>
        </a:p>
      </dgm:t>
    </dgm:pt>
    <dgm:pt modelId="{BC498316-247D-4EA2-9997-F49AE1F8E95E}">
      <dgm:prSet phldrT="[Text]" custT="1"/>
      <dgm:spPr/>
      <dgm:t>
        <a:bodyPr/>
        <a:lstStyle/>
        <a:p>
          <a:r>
            <a:rPr lang="en-US" sz="1000" b="0"/>
            <a:t>Ontologies based on Aspen models using statistical and machine learning techniques</a:t>
          </a:r>
        </a:p>
      </dgm:t>
    </dgm:pt>
    <dgm:pt modelId="{033079EA-5CBD-411A-BB95-225C3A0A9820}" type="parTrans" cxnId="{B5142217-C3AF-4F8E-BC72-C8BA085A7ACE}">
      <dgm:prSet/>
      <dgm:spPr/>
      <dgm:t>
        <a:bodyPr/>
        <a:lstStyle/>
        <a:p>
          <a:endParaRPr lang="en-US"/>
        </a:p>
      </dgm:t>
    </dgm:pt>
    <dgm:pt modelId="{4BE575F1-D7B5-4288-B749-59B5DB5FBE5F}" type="sibTrans" cxnId="{B5142217-C3AF-4F8E-BC72-C8BA085A7ACE}">
      <dgm:prSet/>
      <dgm:spPr/>
      <dgm:t>
        <a:bodyPr/>
        <a:lstStyle/>
        <a:p>
          <a:endParaRPr lang="en-US"/>
        </a:p>
      </dgm:t>
    </dgm:pt>
    <dgm:pt modelId="{E42155C4-E2E1-4711-8999-772BAA5A5417}">
      <dgm:prSet phldrT="[Text]"/>
      <dgm:spPr/>
      <dgm:t>
        <a:bodyPr/>
        <a:lstStyle/>
        <a:p>
          <a:r>
            <a:rPr lang="en-US"/>
            <a:t>Programming systems</a:t>
          </a:r>
        </a:p>
      </dgm:t>
    </dgm:pt>
    <dgm:pt modelId="{63016C5B-203E-44D8-A7E3-2357E30A5B44}" type="parTrans" cxnId="{C16A5C21-2DF0-4CFF-AD31-A4C973F90349}">
      <dgm:prSet/>
      <dgm:spPr/>
      <dgm:t>
        <a:bodyPr/>
        <a:lstStyle/>
        <a:p>
          <a:endParaRPr lang="en-US"/>
        </a:p>
      </dgm:t>
    </dgm:pt>
    <dgm:pt modelId="{9AB2587C-2CAD-4622-B0F1-D9FB51E3DE2B}" type="sibTrans" cxnId="{C16A5C21-2DF0-4CFF-AD31-A4C973F90349}">
      <dgm:prSet/>
      <dgm:spPr/>
      <dgm:t>
        <a:bodyPr/>
        <a:lstStyle/>
        <a:p>
          <a:endParaRPr lang="en-US"/>
        </a:p>
      </dgm:t>
    </dgm:pt>
    <dgm:pt modelId="{949F2B76-940F-4944-A206-D2EF45B80BFA}">
      <dgm:prSet phldrT="[Text]" custT="1"/>
      <dgm:spPr/>
      <dgm:t>
        <a:bodyPr/>
        <a:lstStyle/>
        <a:p>
          <a:r>
            <a:rPr lang="en-US" sz="1000" b="0"/>
            <a:t>Programming systems built to support ontologies</a:t>
          </a:r>
        </a:p>
      </dgm:t>
    </dgm:pt>
    <dgm:pt modelId="{24F22A7C-27A8-4268-836D-DD0E73095938}" type="parTrans" cxnId="{29DEF49E-860D-4920-83E4-D8405382B488}">
      <dgm:prSet/>
      <dgm:spPr/>
      <dgm:t>
        <a:bodyPr/>
        <a:lstStyle/>
        <a:p>
          <a:endParaRPr lang="en-US"/>
        </a:p>
      </dgm:t>
    </dgm:pt>
    <dgm:pt modelId="{C9BD88DA-2E8D-4014-A830-D2339C81AA15}" type="sibTrans" cxnId="{29DEF49E-860D-4920-83E4-D8405382B488}">
      <dgm:prSet/>
      <dgm:spPr/>
      <dgm:t>
        <a:bodyPr/>
        <a:lstStyle/>
        <a:p>
          <a:endParaRPr lang="en-US"/>
        </a:p>
      </dgm:t>
    </dgm:pt>
    <dgm:pt modelId="{860209DE-2EE1-4DFD-9FC1-22C2C22B6546}">
      <dgm:prSet phldrT="[Text]"/>
      <dgm:spPr/>
      <dgm:t>
        <a:bodyPr/>
        <a:lstStyle/>
        <a:p>
          <a:r>
            <a:rPr lang="en-US"/>
            <a:t>Runtime and Scheduling</a:t>
          </a:r>
        </a:p>
      </dgm:t>
    </dgm:pt>
    <dgm:pt modelId="{7E33AB58-8930-4121-AB4E-12BFD921BF70}" type="parTrans" cxnId="{4AD164D9-CB39-4D56-9588-477AFD112876}">
      <dgm:prSet/>
      <dgm:spPr/>
      <dgm:t>
        <a:bodyPr/>
        <a:lstStyle/>
        <a:p>
          <a:endParaRPr lang="en-US"/>
        </a:p>
      </dgm:t>
    </dgm:pt>
    <dgm:pt modelId="{AC94B208-C713-434F-99DD-5B4D66AD68B1}" type="sibTrans" cxnId="{4AD164D9-CB39-4D56-9588-477AFD112876}">
      <dgm:prSet/>
      <dgm:spPr/>
      <dgm:t>
        <a:bodyPr/>
        <a:lstStyle/>
        <a:p>
          <a:endParaRPr lang="en-US"/>
        </a:p>
      </dgm:t>
    </dgm:pt>
    <dgm:pt modelId="{C0E56155-E1D0-424E-8535-425026EE891E}">
      <dgm:prSet phldrT="[Text]"/>
      <dgm:spPr/>
      <dgm:t>
        <a:bodyPr/>
        <a:lstStyle/>
        <a:p>
          <a:r>
            <a:rPr lang="en-US" err="1"/>
            <a:t>DSSoC</a:t>
          </a:r>
          <a:r>
            <a:rPr lang="en-US"/>
            <a:t> Chip</a:t>
          </a:r>
        </a:p>
      </dgm:t>
    </dgm:pt>
    <dgm:pt modelId="{1622EBB2-09B4-4406-9680-983D00E1445C}" type="parTrans" cxnId="{63E07E30-90B2-4B84-BB53-212F72B34786}">
      <dgm:prSet/>
      <dgm:spPr/>
      <dgm:t>
        <a:bodyPr/>
        <a:lstStyle/>
        <a:p>
          <a:endParaRPr lang="en-US"/>
        </a:p>
      </dgm:t>
    </dgm:pt>
    <dgm:pt modelId="{08FE602A-55E0-4B1F-A9BD-145AC2FA8698}" type="sibTrans" cxnId="{63E07E30-90B2-4B84-BB53-212F72B34786}">
      <dgm:prSet/>
      <dgm:spPr/>
      <dgm:t>
        <a:bodyPr/>
        <a:lstStyle/>
        <a:p>
          <a:endParaRPr lang="en-US"/>
        </a:p>
      </dgm:t>
    </dgm:pt>
    <dgm:pt modelId="{8D2ACC1B-CF46-47B6-95D8-BF61099A3FAB}">
      <dgm:prSet phldrT="[Text]" custT="1"/>
      <dgm:spPr/>
      <dgm:t>
        <a:bodyPr/>
        <a:lstStyle/>
        <a:p>
          <a:r>
            <a:rPr lang="en-US" sz="1000" b="0"/>
            <a:t>Query Aspen models and PFU for automatic code generation, optimization, etc.</a:t>
          </a:r>
        </a:p>
      </dgm:t>
    </dgm:pt>
    <dgm:pt modelId="{356D21D8-8DA8-4E94-9245-03A3A53EAEC0}" type="parTrans" cxnId="{3512E93A-20A9-4293-8074-CE507905FA2B}">
      <dgm:prSet/>
      <dgm:spPr/>
      <dgm:t>
        <a:bodyPr/>
        <a:lstStyle/>
        <a:p>
          <a:endParaRPr lang="en-US"/>
        </a:p>
      </dgm:t>
    </dgm:pt>
    <dgm:pt modelId="{66C20006-E4B7-4530-8B51-699E9FCD1C1B}" type="sibTrans" cxnId="{3512E93A-20A9-4293-8074-CE507905FA2B}">
      <dgm:prSet/>
      <dgm:spPr/>
      <dgm:t>
        <a:bodyPr/>
        <a:lstStyle/>
        <a:p>
          <a:endParaRPr lang="en-US"/>
        </a:p>
      </dgm:t>
    </dgm:pt>
    <dgm:pt modelId="{15122A6F-EEB9-4843-B5AF-25B5FDDD2CC2}">
      <dgm:prSet phldrT="[Text]" custT="1"/>
      <dgm:spPr/>
      <dgm:t>
        <a:bodyPr/>
        <a:lstStyle/>
        <a:p>
          <a:r>
            <a:rPr lang="en-US" sz="1000" b="0"/>
            <a:t>Intelligent runtime  scheduling uses models and PFU to inform dynamic decisions</a:t>
          </a:r>
        </a:p>
      </dgm:t>
    </dgm:pt>
    <dgm:pt modelId="{11CE111C-107A-4DEF-A4B3-597AA74E7955}" type="parTrans" cxnId="{B34FE6AA-ADEE-47AE-A780-43995CD09CE5}">
      <dgm:prSet/>
      <dgm:spPr/>
      <dgm:t>
        <a:bodyPr/>
        <a:lstStyle/>
        <a:p>
          <a:endParaRPr lang="en-US"/>
        </a:p>
      </dgm:t>
    </dgm:pt>
    <dgm:pt modelId="{B5C2CC7D-7E5C-4319-96F3-AE4E9F0BD31B}" type="sibTrans" cxnId="{B34FE6AA-ADEE-47AE-A780-43995CD09CE5}">
      <dgm:prSet/>
      <dgm:spPr/>
      <dgm:t>
        <a:bodyPr/>
        <a:lstStyle/>
        <a:p>
          <a:endParaRPr lang="en-US"/>
        </a:p>
      </dgm:t>
    </dgm:pt>
    <dgm:pt modelId="{81C1F8C3-2EED-407C-8F03-AFA99A15E5E9}">
      <dgm:prSet custT="1"/>
      <dgm:spPr/>
      <dgm:t>
        <a:bodyPr/>
        <a:lstStyle/>
        <a:p>
          <a:r>
            <a:rPr lang="en-US" sz="1000" b="0" err="1"/>
            <a:t>DSSoC</a:t>
          </a:r>
          <a:r>
            <a:rPr lang="en-US" sz="1000" b="0"/>
            <a:t> design quantitatively derived from application Aspen models</a:t>
          </a:r>
        </a:p>
      </dgm:t>
    </dgm:pt>
    <dgm:pt modelId="{F76E6759-A685-4BE1-A2F1-F5A9D9E6E8FE}" type="parTrans" cxnId="{9205FFD3-8F46-4F19-9B11-D7FE32C20BD8}">
      <dgm:prSet/>
      <dgm:spPr/>
      <dgm:t>
        <a:bodyPr/>
        <a:lstStyle/>
        <a:p>
          <a:endParaRPr lang="en-US"/>
        </a:p>
      </dgm:t>
    </dgm:pt>
    <dgm:pt modelId="{682E1664-76F2-4C2C-96D3-4366DEBB3D1B}" type="sibTrans" cxnId="{9205FFD3-8F46-4F19-9B11-D7FE32C20BD8}">
      <dgm:prSet/>
      <dgm:spPr/>
      <dgm:t>
        <a:bodyPr/>
        <a:lstStyle/>
        <a:p>
          <a:endParaRPr lang="en-US"/>
        </a:p>
      </dgm:t>
    </dgm:pt>
    <dgm:pt modelId="{D7FA8083-E7EB-4BDC-9442-08FAA3855568}">
      <dgm:prSet custT="1"/>
      <dgm:spPr/>
      <dgm:t>
        <a:bodyPr/>
        <a:lstStyle/>
        <a:p>
          <a:r>
            <a:rPr lang="en-US" sz="1000" b="0"/>
            <a:t>As feature of </a:t>
          </a:r>
          <a:r>
            <a:rPr lang="en-US" sz="1000" b="0" err="1"/>
            <a:t>DSSoC</a:t>
          </a:r>
          <a:r>
            <a:rPr lang="en-US" sz="1000" b="0"/>
            <a:t>, PFU API provides dynamic performance response of deployed </a:t>
          </a:r>
          <a:r>
            <a:rPr lang="en-US" sz="1000" b="0" err="1"/>
            <a:t>DSSoC</a:t>
          </a:r>
          <a:r>
            <a:rPr lang="en-US" sz="1000" b="0"/>
            <a:t> to intelligent runtime and programming system.</a:t>
          </a:r>
        </a:p>
      </dgm:t>
    </dgm:pt>
    <dgm:pt modelId="{81F76E8D-9564-4754-A931-265EE29365BE}" type="parTrans" cxnId="{858720A7-B713-435B-9FD6-AACD5ACB924A}">
      <dgm:prSet/>
      <dgm:spPr/>
      <dgm:t>
        <a:bodyPr/>
        <a:lstStyle/>
        <a:p>
          <a:endParaRPr lang="en-US"/>
        </a:p>
      </dgm:t>
    </dgm:pt>
    <dgm:pt modelId="{FAEB5DB8-49B8-4FA5-90B3-2724DF7DC1D1}" type="sibTrans" cxnId="{858720A7-B713-435B-9FD6-AACD5ACB924A}">
      <dgm:prSet/>
      <dgm:spPr/>
      <dgm:t>
        <a:bodyPr/>
        <a:lstStyle/>
        <a:p>
          <a:endParaRPr lang="en-US"/>
        </a:p>
      </dgm:t>
    </dgm:pt>
    <dgm:pt modelId="{3A1D08CE-C51A-4754-8E03-A74629A3D118}">
      <dgm:prSet/>
      <dgm:spPr/>
      <dgm:t>
        <a:bodyPr/>
        <a:lstStyle/>
        <a:p>
          <a:r>
            <a:rPr lang="en-US"/>
            <a:t>Performance Functional API</a:t>
          </a:r>
        </a:p>
      </dgm:t>
    </dgm:pt>
    <dgm:pt modelId="{BA2C9938-685E-45D6-899A-8B71EB93466B}" type="parTrans" cxnId="{BE163388-E7F1-4624-839F-DAB02B536CEB}">
      <dgm:prSet/>
      <dgm:spPr/>
      <dgm:t>
        <a:bodyPr/>
        <a:lstStyle/>
        <a:p>
          <a:endParaRPr lang="en-US"/>
        </a:p>
      </dgm:t>
    </dgm:pt>
    <dgm:pt modelId="{FEE98E8A-1818-4C83-916E-AF5CD0DE0C83}" type="sibTrans" cxnId="{BE163388-E7F1-4624-839F-DAB02B536CEB}">
      <dgm:prSet/>
      <dgm:spPr/>
      <dgm:t>
        <a:bodyPr/>
        <a:lstStyle/>
        <a:p>
          <a:endParaRPr lang="en-US"/>
        </a:p>
      </dgm:t>
    </dgm:pt>
    <dgm:pt modelId="{5EAC02F8-77FD-4379-815D-79EAE278FAFB}">
      <dgm:prSet phldrT="[Text]" custT="1"/>
      <dgm:spPr/>
      <dgm:t>
        <a:bodyPr/>
        <a:lstStyle/>
        <a:p>
          <a:r>
            <a:rPr lang="en-US" sz="1000" b="0"/>
            <a:t>Dynamic resource discovery and monitoring</a:t>
          </a:r>
        </a:p>
      </dgm:t>
    </dgm:pt>
    <dgm:pt modelId="{5E3A4012-D77D-4C1E-9083-98B1FA4EA22B}" type="parTrans" cxnId="{65710FAE-5096-4AE2-90FA-92A8D03245D2}">
      <dgm:prSet/>
      <dgm:spPr/>
      <dgm:t>
        <a:bodyPr/>
        <a:lstStyle/>
        <a:p>
          <a:endParaRPr lang="en-US"/>
        </a:p>
      </dgm:t>
    </dgm:pt>
    <dgm:pt modelId="{7D6FE960-BDCD-41C2-8506-2FF8BA480200}" type="sibTrans" cxnId="{65710FAE-5096-4AE2-90FA-92A8D03245D2}">
      <dgm:prSet/>
      <dgm:spPr/>
      <dgm:t>
        <a:bodyPr/>
        <a:lstStyle/>
        <a:p>
          <a:endParaRPr lang="en-US"/>
        </a:p>
      </dgm:t>
    </dgm:pt>
    <dgm:pt modelId="{51D421AD-CA06-40C4-89D6-BECC45AC3350}">
      <dgm:prSet custT="1"/>
      <dgm:spPr/>
      <dgm:t>
        <a:bodyPr/>
        <a:lstStyle/>
        <a:p>
          <a:r>
            <a:rPr lang="en-US" sz="1000" b="0"/>
            <a:t>Early design space exploration with Aspen</a:t>
          </a:r>
        </a:p>
      </dgm:t>
    </dgm:pt>
    <dgm:pt modelId="{D30B77C3-786C-48B3-ACAC-3C0C228501D3}" type="parTrans" cxnId="{BC6F3190-C977-4589-B2D1-D67B48742E6C}">
      <dgm:prSet/>
      <dgm:spPr/>
      <dgm:t>
        <a:bodyPr/>
        <a:lstStyle/>
        <a:p>
          <a:endParaRPr lang="en-US"/>
        </a:p>
      </dgm:t>
    </dgm:pt>
    <dgm:pt modelId="{2E5E97A3-DBD7-45B6-8B0E-1F44C1575814}" type="sibTrans" cxnId="{BC6F3190-C977-4589-B2D1-D67B48742E6C}">
      <dgm:prSet/>
      <dgm:spPr/>
      <dgm:t>
        <a:bodyPr/>
        <a:lstStyle/>
        <a:p>
          <a:endParaRPr lang="en-US"/>
        </a:p>
      </dgm:t>
    </dgm:pt>
    <dgm:pt modelId="{D0E54637-EA38-4BBD-9C54-07E2EB8DD0EB}" type="pres">
      <dgm:prSet presAssocID="{563AA022-DF10-4927-8E41-9BF5EC91AFA8}" presName="Name0" presStyleCnt="0">
        <dgm:presLayoutVars>
          <dgm:dir/>
          <dgm:animLvl val="lvl"/>
          <dgm:resizeHandles val="exact"/>
        </dgm:presLayoutVars>
      </dgm:prSet>
      <dgm:spPr/>
    </dgm:pt>
    <dgm:pt modelId="{E5177714-6D3A-49CB-9774-5EF98FD4EAF8}" type="pres">
      <dgm:prSet presAssocID="{DDE5395A-7AA5-46C0-89B5-8BC9E4993463}" presName="composite" presStyleCnt="0"/>
      <dgm:spPr/>
    </dgm:pt>
    <dgm:pt modelId="{31A00FDA-F8D3-4BA8-9F1E-B14B73113202}" type="pres">
      <dgm:prSet presAssocID="{DDE5395A-7AA5-46C0-89B5-8BC9E4993463}" presName="parTx" presStyleLbl="node1" presStyleIdx="0" presStyleCnt="6">
        <dgm:presLayoutVars>
          <dgm:chMax val="0"/>
          <dgm:chPref val="0"/>
          <dgm:bulletEnabled val="1"/>
        </dgm:presLayoutVars>
      </dgm:prSet>
      <dgm:spPr/>
    </dgm:pt>
    <dgm:pt modelId="{5FCD5840-A3FC-431B-92A3-35488CB813DC}" type="pres">
      <dgm:prSet presAssocID="{DDE5395A-7AA5-46C0-89B5-8BC9E4993463}" presName="desTx" presStyleLbl="revTx" presStyleIdx="0" presStyleCnt="6">
        <dgm:presLayoutVars>
          <dgm:bulletEnabled val="1"/>
        </dgm:presLayoutVars>
      </dgm:prSet>
      <dgm:spPr/>
    </dgm:pt>
    <dgm:pt modelId="{B923C24F-1EEE-40DC-9200-36E183376E6C}" type="pres">
      <dgm:prSet presAssocID="{F33CE74C-79CE-4A31-8268-7B5E0CF57EC4}" presName="space" presStyleCnt="0"/>
      <dgm:spPr/>
    </dgm:pt>
    <dgm:pt modelId="{47BF2CBB-C0B3-4872-BEC0-A76144F71B9F}" type="pres">
      <dgm:prSet presAssocID="{4253BB58-FC54-49BF-B16A-5A224E6BBE50}" presName="composite" presStyleCnt="0"/>
      <dgm:spPr/>
    </dgm:pt>
    <dgm:pt modelId="{86F2CFE8-A26B-4E76-A64E-CE0E0F2889C0}" type="pres">
      <dgm:prSet presAssocID="{4253BB58-FC54-49BF-B16A-5A224E6BBE50}" presName="parTx" presStyleLbl="node1" presStyleIdx="1" presStyleCnt="6">
        <dgm:presLayoutVars>
          <dgm:chMax val="0"/>
          <dgm:chPref val="0"/>
          <dgm:bulletEnabled val="1"/>
        </dgm:presLayoutVars>
      </dgm:prSet>
      <dgm:spPr/>
    </dgm:pt>
    <dgm:pt modelId="{7203554F-6BB0-4579-916D-70988B636503}" type="pres">
      <dgm:prSet presAssocID="{4253BB58-FC54-49BF-B16A-5A224E6BBE50}" presName="desTx" presStyleLbl="revTx" presStyleIdx="1" presStyleCnt="6">
        <dgm:presLayoutVars>
          <dgm:bulletEnabled val="1"/>
        </dgm:presLayoutVars>
      </dgm:prSet>
      <dgm:spPr/>
    </dgm:pt>
    <dgm:pt modelId="{87EB6CA2-DF00-4412-A829-DFA639E33E6F}" type="pres">
      <dgm:prSet presAssocID="{0063CC83-5511-49AD-A3F3-59D90AC3DCF5}" presName="space" presStyleCnt="0"/>
      <dgm:spPr/>
    </dgm:pt>
    <dgm:pt modelId="{71F58B8A-0B94-4EEB-9294-CE426B44CA1C}" type="pres">
      <dgm:prSet presAssocID="{E42155C4-E2E1-4711-8999-772BAA5A5417}" presName="composite" presStyleCnt="0"/>
      <dgm:spPr/>
    </dgm:pt>
    <dgm:pt modelId="{E42FD0B1-8698-4816-A914-8F0FB5CB1465}" type="pres">
      <dgm:prSet presAssocID="{E42155C4-E2E1-4711-8999-772BAA5A5417}" presName="parTx" presStyleLbl="node1" presStyleIdx="2" presStyleCnt="6">
        <dgm:presLayoutVars>
          <dgm:chMax val="0"/>
          <dgm:chPref val="0"/>
          <dgm:bulletEnabled val="1"/>
        </dgm:presLayoutVars>
      </dgm:prSet>
      <dgm:spPr/>
    </dgm:pt>
    <dgm:pt modelId="{0C620676-9B5E-4E2B-8323-B52127B60145}" type="pres">
      <dgm:prSet presAssocID="{E42155C4-E2E1-4711-8999-772BAA5A5417}" presName="desTx" presStyleLbl="revTx" presStyleIdx="2" presStyleCnt="6">
        <dgm:presLayoutVars>
          <dgm:bulletEnabled val="1"/>
        </dgm:presLayoutVars>
      </dgm:prSet>
      <dgm:spPr/>
    </dgm:pt>
    <dgm:pt modelId="{3A5537F0-13AC-487B-8AC1-C130604A5F86}" type="pres">
      <dgm:prSet presAssocID="{9AB2587C-2CAD-4622-B0F1-D9FB51E3DE2B}" presName="space" presStyleCnt="0"/>
      <dgm:spPr/>
    </dgm:pt>
    <dgm:pt modelId="{DC332FA3-B683-4351-B078-EA558AF97599}" type="pres">
      <dgm:prSet presAssocID="{860209DE-2EE1-4DFD-9FC1-22C2C22B6546}" presName="composite" presStyleCnt="0"/>
      <dgm:spPr/>
    </dgm:pt>
    <dgm:pt modelId="{51F4B62D-D0C7-4187-A7DF-AE3DF48BB78B}" type="pres">
      <dgm:prSet presAssocID="{860209DE-2EE1-4DFD-9FC1-22C2C22B6546}" presName="parTx" presStyleLbl="node1" presStyleIdx="3" presStyleCnt="6">
        <dgm:presLayoutVars>
          <dgm:chMax val="0"/>
          <dgm:chPref val="0"/>
          <dgm:bulletEnabled val="1"/>
        </dgm:presLayoutVars>
      </dgm:prSet>
      <dgm:spPr/>
    </dgm:pt>
    <dgm:pt modelId="{FD7025D9-D28B-4116-9BFD-A395704C7B60}" type="pres">
      <dgm:prSet presAssocID="{860209DE-2EE1-4DFD-9FC1-22C2C22B6546}" presName="desTx" presStyleLbl="revTx" presStyleIdx="3" presStyleCnt="6">
        <dgm:presLayoutVars>
          <dgm:bulletEnabled val="1"/>
        </dgm:presLayoutVars>
      </dgm:prSet>
      <dgm:spPr/>
    </dgm:pt>
    <dgm:pt modelId="{8F091A85-F2DD-4ED1-AFB2-0FD399478350}" type="pres">
      <dgm:prSet presAssocID="{AC94B208-C713-434F-99DD-5B4D66AD68B1}" presName="space" presStyleCnt="0"/>
      <dgm:spPr/>
    </dgm:pt>
    <dgm:pt modelId="{0C591962-4BFA-460A-A184-A8BD3F6A9582}" type="pres">
      <dgm:prSet presAssocID="{C0E56155-E1D0-424E-8535-425026EE891E}" presName="composite" presStyleCnt="0"/>
      <dgm:spPr/>
    </dgm:pt>
    <dgm:pt modelId="{ADBA1720-6362-496C-B439-054F550E24E5}" type="pres">
      <dgm:prSet presAssocID="{C0E56155-E1D0-424E-8535-425026EE891E}" presName="parTx" presStyleLbl="node1" presStyleIdx="4" presStyleCnt="6">
        <dgm:presLayoutVars>
          <dgm:chMax val="0"/>
          <dgm:chPref val="0"/>
          <dgm:bulletEnabled val="1"/>
        </dgm:presLayoutVars>
      </dgm:prSet>
      <dgm:spPr/>
    </dgm:pt>
    <dgm:pt modelId="{9F40449C-BD8B-4DFF-B3EA-A84413EE8D1A}" type="pres">
      <dgm:prSet presAssocID="{C0E56155-E1D0-424E-8535-425026EE891E}" presName="desTx" presStyleLbl="revTx" presStyleIdx="4" presStyleCnt="6">
        <dgm:presLayoutVars>
          <dgm:bulletEnabled val="1"/>
        </dgm:presLayoutVars>
      </dgm:prSet>
      <dgm:spPr/>
    </dgm:pt>
    <dgm:pt modelId="{24E24E7C-20EA-4CDF-9735-58517E7F5D06}" type="pres">
      <dgm:prSet presAssocID="{08FE602A-55E0-4B1F-A9BD-145AC2FA8698}" presName="space" presStyleCnt="0"/>
      <dgm:spPr/>
    </dgm:pt>
    <dgm:pt modelId="{4BDD24C7-A9AA-415C-BAF0-AAE4505422B9}" type="pres">
      <dgm:prSet presAssocID="{3A1D08CE-C51A-4754-8E03-A74629A3D118}" presName="composite" presStyleCnt="0"/>
      <dgm:spPr/>
    </dgm:pt>
    <dgm:pt modelId="{9CB668D6-30D4-4D0D-A915-DFAEBF418388}" type="pres">
      <dgm:prSet presAssocID="{3A1D08CE-C51A-4754-8E03-A74629A3D118}" presName="parTx" presStyleLbl="node1" presStyleIdx="5" presStyleCnt="6">
        <dgm:presLayoutVars>
          <dgm:chMax val="0"/>
          <dgm:chPref val="0"/>
          <dgm:bulletEnabled val="1"/>
        </dgm:presLayoutVars>
      </dgm:prSet>
      <dgm:spPr/>
    </dgm:pt>
    <dgm:pt modelId="{EDF5ADE0-F591-4F4B-B42A-B8387D10007B}" type="pres">
      <dgm:prSet presAssocID="{3A1D08CE-C51A-4754-8E03-A74629A3D118}" presName="desTx" presStyleLbl="revTx" presStyleIdx="5" presStyleCnt="6">
        <dgm:presLayoutVars>
          <dgm:bulletEnabled val="1"/>
        </dgm:presLayoutVars>
      </dgm:prSet>
      <dgm:spPr/>
    </dgm:pt>
  </dgm:ptLst>
  <dgm:cxnLst>
    <dgm:cxn modelId="{BB30250B-0B45-4D62-A66F-E4C3AFD703F7}" type="presOf" srcId="{4253BB58-FC54-49BF-B16A-5A224E6BBE50}" destId="{86F2CFE8-A26B-4E76-A64E-CE0E0F2889C0}" srcOrd="0" destOrd="0" presId="urn:microsoft.com/office/officeart/2005/8/layout/chevron1"/>
    <dgm:cxn modelId="{0C692812-46A5-44EF-9F67-D21A295A3E9B}" type="presOf" srcId="{E42155C4-E2E1-4711-8999-772BAA5A5417}" destId="{E42FD0B1-8698-4816-A914-8F0FB5CB1465}" srcOrd="0" destOrd="0" presId="urn:microsoft.com/office/officeart/2005/8/layout/chevron1"/>
    <dgm:cxn modelId="{B5142217-C3AF-4F8E-BC72-C8BA085A7ACE}" srcId="{4253BB58-FC54-49BF-B16A-5A224E6BBE50}" destId="{BC498316-247D-4EA2-9997-F49AE1F8E95E}" srcOrd="0" destOrd="0" parTransId="{033079EA-5CBD-411A-BB95-225C3A0A9820}" sibTransId="{4BE575F1-D7B5-4288-B749-59B5DB5FBE5F}"/>
    <dgm:cxn modelId="{C16A5C21-2DF0-4CFF-AD31-A4C973F90349}" srcId="{563AA022-DF10-4927-8E41-9BF5EC91AFA8}" destId="{E42155C4-E2E1-4711-8999-772BAA5A5417}" srcOrd="2" destOrd="0" parTransId="{63016C5B-203E-44D8-A7E3-2357E30A5B44}" sibTransId="{9AB2587C-2CAD-4622-B0F1-D9FB51E3DE2B}"/>
    <dgm:cxn modelId="{C22B8B2B-B33B-4396-BA6F-921EA96D7BAC}" type="presOf" srcId="{81C1F8C3-2EED-407C-8F03-AFA99A15E5E9}" destId="{9F40449C-BD8B-4DFF-B3EA-A84413EE8D1A}" srcOrd="0" destOrd="0" presId="urn:microsoft.com/office/officeart/2005/8/layout/chevron1"/>
    <dgm:cxn modelId="{63E07E30-90B2-4B84-BB53-212F72B34786}" srcId="{563AA022-DF10-4927-8E41-9BF5EC91AFA8}" destId="{C0E56155-E1D0-424E-8535-425026EE891E}" srcOrd="4" destOrd="0" parTransId="{1622EBB2-09B4-4406-9680-983D00E1445C}" sibTransId="{08FE602A-55E0-4B1F-A9BD-145AC2FA8698}"/>
    <dgm:cxn modelId="{45707932-FBD6-4D32-8D4C-C0B7868FE4D6}" type="presOf" srcId="{860209DE-2EE1-4DFD-9FC1-22C2C22B6546}" destId="{51F4B62D-D0C7-4187-A7DF-AE3DF48BB78B}" srcOrd="0" destOrd="0" presId="urn:microsoft.com/office/officeart/2005/8/layout/chevron1"/>
    <dgm:cxn modelId="{3512E93A-20A9-4293-8074-CE507905FA2B}" srcId="{E42155C4-E2E1-4711-8999-772BAA5A5417}" destId="{8D2ACC1B-CF46-47B6-95D8-BF61099A3FAB}" srcOrd="1" destOrd="0" parTransId="{356D21D8-8DA8-4E94-9245-03A3A53EAEC0}" sibTransId="{66C20006-E4B7-4530-8B51-699E9FCD1C1B}"/>
    <dgm:cxn modelId="{A71EA93B-A385-4933-9705-860AB39FB4B3}" srcId="{563AA022-DF10-4927-8E41-9BF5EC91AFA8}" destId="{DDE5395A-7AA5-46C0-89B5-8BC9E4993463}" srcOrd="0" destOrd="0" parTransId="{9AA0EC63-5BC5-467D-9A2C-0D2346598ACF}" sibTransId="{F33CE74C-79CE-4A31-8268-7B5E0CF57EC4}"/>
    <dgm:cxn modelId="{6E51CB40-EE7F-4D92-8864-9836AA227170}" type="presOf" srcId="{8D2ACC1B-CF46-47B6-95D8-BF61099A3FAB}" destId="{0C620676-9B5E-4E2B-8323-B52127B60145}" srcOrd="0" destOrd="1" presId="urn:microsoft.com/office/officeart/2005/8/layout/chevron1"/>
    <dgm:cxn modelId="{C16BC777-D302-436B-92CE-23F4573F7712}" type="presOf" srcId="{82EB09CB-4033-4648-965A-894397FB21D3}" destId="{5FCD5840-A3FC-431B-92A3-35488CB813DC}" srcOrd="0" destOrd="0" presId="urn:microsoft.com/office/officeart/2005/8/layout/chevron1"/>
    <dgm:cxn modelId="{6EA3647A-3A76-4087-8492-5280B7349738}" type="presOf" srcId="{563AA022-DF10-4927-8E41-9BF5EC91AFA8}" destId="{D0E54637-EA38-4BBD-9C54-07E2EB8DD0EB}" srcOrd="0" destOrd="0" presId="urn:microsoft.com/office/officeart/2005/8/layout/chevron1"/>
    <dgm:cxn modelId="{8484945A-D429-4E15-8F05-5332FE438A17}" type="presOf" srcId="{5EAC02F8-77FD-4379-815D-79EAE278FAFB}" destId="{FD7025D9-D28B-4116-9BFD-A395704C7B60}" srcOrd="0" destOrd="1" presId="urn:microsoft.com/office/officeart/2005/8/layout/chevron1"/>
    <dgm:cxn modelId="{4FA71C83-0F91-4FEA-A10D-466FEC42AD91}" type="presOf" srcId="{BC498316-247D-4EA2-9997-F49AE1F8E95E}" destId="{7203554F-6BB0-4579-916D-70988B636503}" srcOrd="0" destOrd="0" presId="urn:microsoft.com/office/officeart/2005/8/layout/chevron1"/>
    <dgm:cxn modelId="{BE163388-E7F1-4624-839F-DAB02B536CEB}" srcId="{563AA022-DF10-4927-8E41-9BF5EC91AFA8}" destId="{3A1D08CE-C51A-4754-8E03-A74629A3D118}" srcOrd="5" destOrd="0" parTransId="{BA2C9938-685E-45D6-899A-8B71EB93466B}" sibTransId="{FEE98E8A-1818-4C83-916E-AF5CD0DE0C83}"/>
    <dgm:cxn modelId="{BC6F3190-C977-4589-B2D1-D67B48742E6C}" srcId="{C0E56155-E1D0-424E-8535-425026EE891E}" destId="{51D421AD-CA06-40C4-89D6-BECC45AC3350}" srcOrd="1" destOrd="0" parTransId="{D30B77C3-786C-48B3-ACAC-3C0C228501D3}" sibTransId="{2E5E97A3-DBD7-45B6-8B0E-1F44C1575814}"/>
    <dgm:cxn modelId="{8C8A6990-8369-4638-A31B-8ED579593F87}" srcId="{563AA022-DF10-4927-8E41-9BF5EC91AFA8}" destId="{4253BB58-FC54-49BF-B16A-5A224E6BBE50}" srcOrd="1" destOrd="0" parTransId="{70C51404-ADD9-414A-BD87-06CBA05E37D3}" sibTransId="{0063CC83-5511-49AD-A3F3-59D90AC3DCF5}"/>
    <dgm:cxn modelId="{E2275394-0170-42D2-BB81-94E675F15ABD}" type="presOf" srcId="{D7FA8083-E7EB-4BDC-9442-08FAA3855568}" destId="{EDF5ADE0-F591-4F4B-B42A-B8387D10007B}" srcOrd="0" destOrd="0" presId="urn:microsoft.com/office/officeart/2005/8/layout/chevron1"/>
    <dgm:cxn modelId="{29DEF49E-860D-4920-83E4-D8405382B488}" srcId="{E42155C4-E2E1-4711-8999-772BAA5A5417}" destId="{949F2B76-940F-4944-A206-D2EF45B80BFA}" srcOrd="0" destOrd="0" parTransId="{24F22A7C-27A8-4268-836D-DD0E73095938}" sibTransId="{C9BD88DA-2E8D-4014-A830-D2339C81AA15}"/>
    <dgm:cxn modelId="{858720A7-B713-435B-9FD6-AACD5ACB924A}" srcId="{3A1D08CE-C51A-4754-8E03-A74629A3D118}" destId="{D7FA8083-E7EB-4BDC-9442-08FAA3855568}" srcOrd="0" destOrd="0" parTransId="{81F76E8D-9564-4754-A931-265EE29365BE}" sibTransId="{FAEB5DB8-49B8-4FA5-90B3-2724DF7DC1D1}"/>
    <dgm:cxn modelId="{B34FE6AA-ADEE-47AE-A780-43995CD09CE5}" srcId="{860209DE-2EE1-4DFD-9FC1-22C2C22B6546}" destId="{15122A6F-EEB9-4843-B5AF-25B5FDDD2CC2}" srcOrd="0" destOrd="0" parTransId="{11CE111C-107A-4DEF-A4B3-597AA74E7955}" sibTransId="{B5C2CC7D-7E5C-4319-96F3-AE4E9F0BD31B}"/>
    <dgm:cxn modelId="{65710FAE-5096-4AE2-90FA-92A8D03245D2}" srcId="{860209DE-2EE1-4DFD-9FC1-22C2C22B6546}" destId="{5EAC02F8-77FD-4379-815D-79EAE278FAFB}" srcOrd="1" destOrd="0" parTransId="{5E3A4012-D77D-4C1E-9083-98B1FA4EA22B}" sibTransId="{7D6FE960-BDCD-41C2-8506-2FF8BA480200}"/>
    <dgm:cxn modelId="{1CCE50B1-6E44-498A-972E-F1AA1B58F065}" srcId="{DDE5395A-7AA5-46C0-89B5-8BC9E4993463}" destId="{82EB09CB-4033-4648-965A-894397FB21D3}" srcOrd="0" destOrd="0" parTransId="{0C690FFD-4C57-4AAD-8515-B59395BF5491}" sibTransId="{B65C42BF-34B0-4B2C-AD2B-90E4C5CD58C0}"/>
    <dgm:cxn modelId="{69D815B8-B781-4343-AD5F-AC9D4057BA07}" type="presOf" srcId="{51D421AD-CA06-40C4-89D6-BECC45AC3350}" destId="{9F40449C-BD8B-4DFF-B3EA-A84413EE8D1A}" srcOrd="0" destOrd="1" presId="urn:microsoft.com/office/officeart/2005/8/layout/chevron1"/>
    <dgm:cxn modelId="{DAF755CB-E2D7-47B6-B93C-936E93AE5BCF}" type="presOf" srcId="{15122A6F-EEB9-4843-B5AF-25B5FDDD2CC2}" destId="{FD7025D9-D28B-4116-9BFD-A395704C7B60}" srcOrd="0" destOrd="0" presId="urn:microsoft.com/office/officeart/2005/8/layout/chevron1"/>
    <dgm:cxn modelId="{9205FFD3-8F46-4F19-9B11-D7FE32C20BD8}" srcId="{C0E56155-E1D0-424E-8535-425026EE891E}" destId="{81C1F8C3-2EED-407C-8F03-AFA99A15E5E9}" srcOrd="0" destOrd="0" parTransId="{F76E6759-A685-4BE1-A2F1-F5A9D9E6E8FE}" sibTransId="{682E1664-76F2-4C2C-96D3-4366DEBB3D1B}"/>
    <dgm:cxn modelId="{4AD164D9-CB39-4D56-9588-477AFD112876}" srcId="{563AA022-DF10-4927-8E41-9BF5EC91AFA8}" destId="{860209DE-2EE1-4DFD-9FC1-22C2C22B6546}" srcOrd="3" destOrd="0" parTransId="{7E33AB58-8930-4121-AB4E-12BFD921BF70}" sibTransId="{AC94B208-C713-434F-99DD-5B4D66AD68B1}"/>
    <dgm:cxn modelId="{D0C366ED-B532-45F8-99B3-CB36DBA7F348}" type="presOf" srcId="{3A1D08CE-C51A-4754-8E03-A74629A3D118}" destId="{9CB668D6-30D4-4D0D-A915-DFAEBF418388}" srcOrd="0" destOrd="0" presId="urn:microsoft.com/office/officeart/2005/8/layout/chevron1"/>
    <dgm:cxn modelId="{DA1247F2-AC1C-47B6-A48B-6DE31B1FF6AE}" type="presOf" srcId="{DDE5395A-7AA5-46C0-89B5-8BC9E4993463}" destId="{31A00FDA-F8D3-4BA8-9F1E-B14B73113202}" srcOrd="0" destOrd="0" presId="urn:microsoft.com/office/officeart/2005/8/layout/chevron1"/>
    <dgm:cxn modelId="{69DE1CF5-1B4D-4BE0-8559-BFCC7A469BD4}" type="presOf" srcId="{C0E56155-E1D0-424E-8535-425026EE891E}" destId="{ADBA1720-6362-496C-B439-054F550E24E5}" srcOrd="0" destOrd="0" presId="urn:microsoft.com/office/officeart/2005/8/layout/chevron1"/>
    <dgm:cxn modelId="{B047E1FE-989D-4A9D-A503-D0A8098F1A94}" type="presOf" srcId="{949F2B76-940F-4944-A206-D2EF45B80BFA}" destId="{0C620676-9B5E-4E2B-8323-B52127B60145}" srcOrd="0" destOrd="0" presId="urn:microsoft.com/office/officeart/2005/8/layout/chevron1"/>
    <dgm:cxn modelId="{AD724926-B402-411F-BD8D-754CF0F889C4}" type="presParOf" srcId="{D0E54637-EA38-4BBD-9C54-07E2EB8DD0EB}" destId="{E5177714-6D3A-49CB-9774-5EF98FD4EAF8}" srcOrd="0" destOrd="0" presId="urn:microsoft.com/office/officeart/2005/8/layout/chevron1"/>
    <dgm:cxn modelId="{67317290-8F47-4C2B-8465-3881ACAB0939}" type="presParOf" srcId="{E5177714-6D3A-49CB-9774-5EF98FD4EAF8}" destId="{31A00FDA-F8D3-4BA8-9F1E-B14B73113202}" srcOrd="0" destOrd="0" presId="urn:microsoft.com/office/officeart/2005/8/layout/chevron1"/>
    <dgm:cxn modelId="{98019E66-34CD-440A-8732-56DA18467193}" type="presParOf" srcId="{E5177714-6D3A-49CB-9774-5EF98FD4EAF8}" destId="{5FCD5840-A3FC-431B-92A3-35488CB813DC}" srcOrd="1" destOrd="0" presId="urn:microsoft.com/office/officeart/2005/8/layout/chevron1"/>
    <dgm:cxn modelId="{29C91015-6DCD-441E-9C8B-B8C1900219FA}" type="presParOf" srcId="{D0E54637-EA38-4BBD-9C54-07E2EB8DD0EB}" destId="{B923C24F-1EEE-40DC-9200-36E183376E6C}" srcOrd="1" destOrd="0" presId="urn:microsoft.com/office/officeart/2005/8/layout/chevron1"/>
    <dgm:cxn modelId="{1CE575B4-80D7-4FA6-B3F2-7E8B45A621A5}" type="presParOf" srcId="{D0E54637-EA38-4BBD-9C54-07E2EB8DD0EB}" destId="{47BF2CBB-C0B3-4872-BEC0-A76144F71B9F}" srcOrd="2" destOrd="0" presId="urn:microsoft.com/office/officeart/2005/8/layout/chevron1"/>
    <dgm:cxn modelId="{5137CB51-5923-4483-984B-6F5241B8C158}" type="presParOf" srcId="{47BF2CBB-C0B3-4872-BEC0-A76144F71B9F}" destId="{86F2CFE8-A26B-4E76-A64E-CE0E0F2889C0}" srcOrd="0" destOrd="0" presId="urn:microsoft.com/office/officeart/2005/8/layout/chevron1"/>
    <dgm:cxn modelId="{2BAB8B38-90B4-4D1E-AA42-845A7F1812BD}" type="presParOf" srcId="{47BF2CBB-C0B3-4872-BEC0-A76144F71B9F}" destId="{7203554F-6BB0-4579-916D-70988B636503}" srcOrd="1" destOrd="0" presId="urn:microsoft.com/office/officeart/2005/8/layout/chevron1"/>
    <dgm:cxn modelId="{BAFBB005-87DF-47FF-9D38-16ADBAC6B2E3}" type="presParOf" srcId="{D0E54637-EA38-4BBD-9C54-07E2EB8DD0EB}" destId="{87EB6CA2-DF00-4412-A829-DFA639E33E6F}" srcOrd="3" destOrd="0" presId="urn:microsoft.com/office/officeart/2005/8/layout/chevron1"/>
    <dgm:cxn modelId="{B9BFCA46-0AE7-46BA-8AB4-4F965DE42B61}" type="presParOf" srcId="{D0E54637-EA38-4BBD-9C54-07E2EB8DD0EB}" destId="{71F58B8A-0B94-4EEB-9294-CE426B44CA1C}" srcOrd="4" destOrd="0" presId="urn:microsoft.com/office/officeart/2005/8/layout/chevron1"/>
    <dgm:cxn modelId="{BA93B1AF-717F-4EBC-B7B3-DBC11527776E}" type="presParOf" srcId="{71F58B8A-0B94-4EEB-9294-CE426B44CA1C}" destId="{E42FD0B1-8698-4816-A914-8F0FB5CB1465}" srcOrd="0" destOrd="0" presId="urn:microsoft.com/office/officeart/2005/8/layout/chevron1"/>
    <dgm:cxn modelId="{209EE63B-2FBA-4158-AEBC-610C5B282637}" type="presParOf" srcId="{71F58B8A-0B94-4EEB-9294-CE426B44CA1C}" destId="{0C620676-9B5E-4E2B-8323-B52127B60145}" srcOrd="1" destOrd="0" presId="urn:microsoft.com/office/officeart/2005/8/layout/chevron1"/>
    <dgm:cxn modelId="{F48F9B92-7800-40B4-9346-F34BFCCEC2D0}" type="presParOf" srcId="{D0E54637-EA38-4BBD-9C54-07E2EB8DD0EB}" destId="{3A5537F0-13AC-487B-8AC1-C130604A5F86}" srcOrd="5" destOrd="0" presId="urn:microsoft.com/office/officeart/2005/8/layout/chevron1"/>
    <dgm:cxn modelId="{8498F773-6FBD-49A1-91C4-2D7928309E27}" type="presParOf" srcId="{D0E54637-EA38-4BBD-9C54-07E2EB8DD0EB}" destId="{DC332FA3-B683-4351-B078-EA558AF97599}" srcOrd="6" destOrd="0" presId="urn:microsoft.com/office/officeart/2005/8/layout/chevron1"/>
    <dgm:cxn modelId="{AB0B75EC-9788-48E2-BB74-FAFCC916A4BF}" type="presParOf" srcId="{DC332FA3-B683-4351-B078-EA558AF97599}" destId="{51F4B62D-D0C7-4187-A7DF-AE3DF48BB78B}" srcOrd="0" destOrd="0" presId="urn:microsoft.com/office/officeart/2005/8/layout/chevron1"/>
    <dgm:cxn modelId="{365CFDD9-4CB7-451A-ACA6-F83943AE9F10}" type="presParOf" srcId="{DC332FA3-B683-4351-B078-EA558AF97599}" destId="{FD7025D9-D28B-4116-9BFD-A395704C7B60}" srcOrd="1" destOrd="0" presId="urn:microsoft.com/office/officeart/2005/8/layout/chevron1"/>
    <dgm:cxn modelId="{FAA5756F-4370-4E57-AAD1-E0ED698268FF}" type="presParOf" srcId="{D0E54637-EA38-4BBD-9C54-07E2EB8DD0EB}" destId="{8F091A85-F2DD-4ED1-AFB2-0FD399478350}" srcOrd="7" destOrd="0" presId="urn:microsoft.com/office/officeart/2005/8/layout/chevron1"/>
    <dgm:cxn modelId="{DD0F5654-F8D7-4E3B-B74A-0942285BBC6B}" type="presParOf" srcId="{D0E54637-EA38-4BBD-9C54-07E2EB8DD0EB}" destId="{0C591962-4BFA-460A-A184-A8BD3F6A9582}" srcOrd="8" destOrd="0" presId="urn:microsoft.com/office/officeart/2005/8/layout/chevron1"/>
    <dgm:cxn modelId="{24CE24A8-8355-44A6-924B-69249E837C7E}" type="presParOf" srcId="{0C591962-4BFA-460A-A184-A8BD3F6A9582}" destId="{ADBA1720-6362-496C-B439-054F550E24E5}" srcOrd="0" destOrd="0" presId="urn:microsoft.com/office/officeart/2005/8/layout/chevron1"/>
    <dgm:cxn modelId="{4B7B3CE2-5EEE-4796-9257-403184553DF0}" type="presParOf" srcId="{0C591962-4BFA-460A-A184-A8BD3F6A9582}" destId="{9F40449C-BD8B-4DFF-B3EA-A84413EE8D1A}" srcOrd="1" destOrd="0" presId="urn:microsoft.com/office/officeart/2005/8/layout/chevron1"/>
    <dgm:cxn modelId="{43FAC8A7-4284-4986-8D18-0B92610FB009}" type="presParOf" srcId="{D0E54637-EA38-4BBD-9C54-07E2EB8DD0EB}" destId="{24E24E7C-20EA-4CDF-9735-58517E7F5D06}" srcOrd="9" destOrd="0" presId="urn:microsoft.com/office/officeart/2005/8/layout/chevron1"/>
    <dgm:cxn modelId="{D584362D-891B-45C6-A9B8-5A4259403BF8}" type="presParOf" srcId="{D0E54637-EA38-4BBD-9C54-07E2EB8DD0EB}" destId="{4BDD24C7-A9AA-415C-BAF0-AAE4505422B9}" srcOrd="10" destOrd="0" presId="urn:microsoft.com/office/officeart/2005/8/layout/chevron1"/>
    <dgm:cxn modelId="{0748CB74-726E-4648-A113-37C7B124533C}" type="presParOf" srcId="{4BDD24C7-A9AA-415C-BAF0-AAE4505422B9}" destId="{9CB668D6-30D4-4D0D-A915-DFAEBF418388}" srcOrd="0" destOrd="0" presId="urn:microsoft.com/office/officeart/2005/8/layout/chevron1"/>
    <dgm:cxn modelId="{E1B7DD00-58EA-4DB9-913B-932E5BC40D2F}" type="presParOf" srcId="{4BDD24C7-A9AA-415C-BAF0-AAE4505422B9}" destId="{EDF5ADE0-F591-4F4B-B42A-B8387D10007B}"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63AA022-DF10-4927-8E41-9BF5EC91AFA8}" type="doc">
      <dgm:prSet loTypeId="urn:microsoft.com/office/officeart/2005/8/layout/chevron1" loCatId="process" qsTypeId="urn:microsoft.com/office/officeart/2005/8/quickstyle/simple4" qsCatId="simple" csTypeId="urn:microsoft.com/office/officeart/2005/8/colors/colorful1" csCatId="colorful" phldr="1"/>
      <dgm:spPr/>
      <dgm:t>
        <a:bodyPr/>
        <a:lstStyle/>
        <a:p>
          <a:endParaRPr lang="en-US"/>
        </a:p>
      </dgm:t>
    </dgm:pt>
    <dgm:pt modelId="{C0E56155-E1D0-424E-8535-425026EE891E}">
      <dgm:prSet phldrT="[Text]" custT="1"/>
      <dgm:spPr>
        <a:solidFill>
          <a:srgbClr val="00B0F0"/>
        </a:solidFill>
      </dgm:spPr>
      <dgm:t>
        <a:bodyPr/>
        <a:lstStyle/>
        <a:p>
          <a:r>
            <a:rPr lang="en-US" sz="1400" err="1"/>
            <a:t>DSSoC</a:t>
          </a:r>
          <a:r>
            <a:rPr lang="en-US" sz="1400"/>
            <a:t> Design</a:t>
          </a:r>
        </a:p>
      </dgm:t>
    </dgm:pt>
    <dgm:pt modelId="{1622EBB2-09B4-4406-9680-983D00E1445C}" type="parTrans" cxnId="{63E07E30-90B2-4B84-BB53-212F72B34786}">
      <dgm:prSet/>
      <dgm:spPr/>
      <dgm:t>
        <a:bodyPr/>
        <a:lstStyle/>
        <a:p>
          <a:endParaRPr lang="en-US"/>
        </a:p>
      </dgm:t>
    </dgm:pt>
    <dgm:pt modelId="{08FE602A-55E0-4B1F-A9BD-145AC2FA8698}" type="sibTrans" cxnId="{63E07E30-90B2-4B84-BB53-212F72B34786}">
      <dgm:prSet/>
      <dgm:spPr/>
      <dgm:t>
        <a:bodyPr/>
        <a:lstStyle/>
        <a:p>
          <a:endParaRPr lang="en-US"/>
        </a:p>
      </dgm:t>
    </dgm:pt>
    <dgm:pt modelId="{81C1F8C3-2EED-407C-8F03-AFA99A15E5E9}">
      <dgm:prSet custT="1"/>
      <dgm:spPr/>
      <dgm:t>
        <a:bodyPr/>
        <a:lstStyle/>
        <a:p>
          <a:r>
            <a:rPr lang="en-US" sz="1000" b="0" err="1"/>
            <a:t>DSSoC</a:t>
          </a:r>
          <a:r>
            <a:rPr lang="en-US" sz="1000" b="0"/>
            <a:t> design quantitatively derived from application Aspen models</a:t>
          </a:r>
        </a:p>
      </dgm:t>
    </dgm:pt>
    <dgm:pt modelId="{F76E6759-A685-4BE1-A2F1-F5A9D9E6E8FE}" type="parTrans" cxnId="{9205FFD3-8F46-4F19-9B11-D7FE32C20BD8}">
      <dgm:prSet/>
      <dgm:spPr/>
      <dgm:t>
        <a:bodyPr/>
        <a:lstStyle/>
        <a:p>
          <a:endParaRPr lang="en-US"/>
        </a:p>
      </dgm:t>
    </dgm:pt>
    <dgm:pt modelId="{682E1664-76F2-4C2C-96D3-4366DEBB3D1B}" type="sibTrans" cxnId="{9205FFD3-8F46-4F19-9B11-D7FE32C20BD8}">
      <dgm:prSet/>
      <dgm:spPr/>
      <dgm:t>
        <a:bodyPr/>
        <a:lstStyle/>
        <a:p>
          <a:endParaRPr lang="en-US"/>
        </a:p>
      </dgm:t>
    </dgm:pt>
    <dgm:pt modelId="{51D421AD-CA06-40C4-89D6-BECC45AC3350}">
      <dgm:prSet custT="1"/>
      <dgm:spPr/>
      <dgm:t>
        <a:bodyPr/>
        <a:lstStyle/>
        <a:p>
          <a:r>
            <a:rPr lang="en-US" sz="1000" b="0"/>
            <a:t>Early design space exploration with Aspen</a:t>
          </a:r>
        </a:p>
      </dgm:t>
    </dgm:pt>
    <dgm:pt modelId="{D30B77C3-786C-48B3-ACAC-3C0C228501D3}" type="parTrans" cxnId="{BC6F3190-C977-4589-B2D1-D67B48742E6C}">
      <dgm:prSet/>
      <dgm:spPr/>
      <dgm:t>
        <a:bodyPr/>
        <a:lstStyle/>
        <a:p>
          <a:endParaRPr lang="en-US"/>
        </a:p>
      </dgm:t>
    </dgm:pt>
    <dgm:pt modelId="{2E5E97A3-DBD7-45B6-8B0E-1F44C1575814}" type="sibTrans" cxnId="{BC6F3190-C977-4589-B2D1-D67B48742E6C}">
      <dgm:prSet/>
      <dgm:spPr/>
      <dgm:t>
        <a:bodyPr/>
        <a:lstStyle/>
        <a:p>
          <a:endParaRPr lang="en-US"/>
        </a:p>
      </dgm:t>
    </dgm:pt>
    <dgm:pt modelId="{948413AF-4E2A-49A5-B2F1-53382D862254}" type="pres">
      <dgm:prSet presAssocID="{563AA022-DF10-4927-8E41-9BF5EC91AFA8}" presName="Name0" presStyleCnt="0">
        <dgm:presLayoutVars>
          <dgm:dir/>
          <dgm:animLvl val="lvl"/>
          <dgm:resizeHandles val="exact"/>
        </dgm:presLayoutVars>
      </dgm:prSet>
      <dgm:spPr/>
    </dgm:pt>
    <dgm:pt modelId="{546F67FA-BB26-4B7B-8C73-981B306E00E8}" type="pres">
      <dgm:prSet presAssocID="{C0E56155-E1D0-424E-8535-425026EE891E}" presName="composite" presStyleCnt="0"/>
      <dgm:spPr/>
    </dgm:pt>
    <dgm:pt modelId="{4AE84752-0183-4A9D-8C00-F3F6F8A88947}" type="pres">
      <dgm:prSet presAssocID="{C0E56155-E1D0-424E-8535-425026EE891E}" presName="parTx" presStyleLbl="node1" presStyleIdx="0" presStyleCnt="1">
        <dgm:presLayoutVars>
          <dgm:chMax val="0"/>
          <dgm:chPref val="0"/>
          <dgm:bulletEnabled val="1"/>
        </dgm:presLayoutVars>
      </dgm:prSet>
      <dgm:spPr/>
    </dgm:pt>
    <dgm:pt modelId="{FABFBA0E-B60E-4CEA-AB5A-FDEBD9D6418A}" type="pres">
      <dgm:prSet presAssocID="{C0E56155-E1D0-424E-8535-425026EE891E}" presName="desTx" presStyleLbl="revTx" presStyleIdx="0" presStyleCnt="1">
        <dgm:presLayoutVars>
          <dgm:bulletEnabled val="1"/>
        </dgm:presLayoutVars>
      </dgm:prSet>
      <dgm:spPr/>
    </dgm:pt>
  </dgm:ptLst>
  <dgm:cxnLst>
    <dgm:cxn modelId="{2E87FB24-1D23-4163-A98C-146454F3184E}" type="presOf" srcId="{51D421AD-CA06-40C4-89D6-BECC45AC3350}" destId="{FABFBA0E-B60E-4CEA-AB5A-FDEBD9D6418A}" srcOrd="0" destOrd="1" presId="urn:microsoft.com/office/officeart/2005/8/layout/chevron1"/>
    <dgm:cxn modelId="{63E07E30-90B2-4B84-BB53-212F72B34786}" srcId="{563AA022-DF10-4927-8E41-9BF5EC91AFA8}" destId="{C0E56155-E1D0-424E-8535-425026EE891E}" srcOrd="0" destOrd="0" parTransId="{1622EBB2-09B4-4406-9680-983D00E1445C}" sibTransId="{08FE602A-55E0-4B1F-A9BD-145AC2FA8698}"/>
    <dgm:cxn modelId="{BC62145A-E692-4E1B-8A6C-CE4F9A133D0F}" type="presOf" srcId="{81C1F8C3-2EED-407C-8F03-AFA99A15E5E9}" destId="{FABFBA0E-B60E-4CEA-AB5A-FDEBD9D6418A}" srcOrd="0" destOrd="0" presId="urn:microsoft.com/office/officeart/2005/8/layout/chevron1"/>
    <dgm:cxn modelId="{BC6F3190-C977-4589-B2D1-D67B48742E6C}" srcId="{C0E56155-E1D0-424E-8535-425026EE891E}" destId="{51D421AD-CA06-40C4-89D6-BECC45AC3350}" srcOrd="1" destOrd="0" parTransId="{D30B77C3-786C-48B3-ACAC-3C0C228501D3}" sibTransId="{2E5E97A3-DBD7-45B6-8B0E-1F44C1575814}"/>
    <dgm:cxn modelId="{796F17AF-A765-45FC-8C47-FA96D1C17C84}" type="presOf" srcId="{C0E56155-E1D0-424E-8535-425026EE891E}" destId="{4AE84752-0183-4A9D-8C00-F3F6F8A88947}" srcOrd="0" destOrd="0" presId="urn:microsoft.com/office/officeart/2005/8/layout/chevron1"/>
    <dgm:cxn modelId="{9205FFD3-8F46-4F19-9B11-D7FE32C20BD8}" srcId="{C0E56155-E1D0-424E-8535-425026EE891E}" destId="{81C1F8C3-2EED-407C-8F03-AFA99A15E5E9}" srcOrd="0" destOrd="0" parTransId="{F76E6759-A685-4BE1-A2F1-F5A9D9E6E8FE}" sibTransId="{682E1664-76F2-4C2C-96D3-4366DEBB3D1B}"/>
    <dgm:cxn modelId="{4B7D6DD9-2BA3-4AE5-8716-7BCA2EE8C592}" type="presOf" srcId="{563AA022-DF10-4927-8E41-9BF5EC91AFA8}" destId="{948413AF-4E2A-49A5-B2F1-53382D862254}" srcOrd="0" destOrd="0" presId="urn:microsoft.com/office/officeart/2005/8/layout/chevron1"/>
    <dgm:cxn modelId="{F6E4A8A8-6964-4EB6-B9BE-5ACDCA17F3D2}" type="presParOf" srcId="{948413AF-4E2A-49A5-B2F1-53382D862254}" destId="{546F67FA-BB26-4B7B-8C73-981B306E00E8}" srcOrd="0" destOrd="0" presId="urn:microsoft.com/office/officeart/2005/8/layout/chevron1"/>
    <dgm:cxn modelId="{E5779A92-FFE6-46C6-8F47-5FE0456E03E1}" type="presParOf" srcId="{546F67FA-BB26-4B7B-8C73-981B306E00E8}" destId="{4AE84752-0183-4A9D-8C00-F3F6F8A88947}" srcOrd="0" destOrd="0" presId="urn:microsoft.com/office/officeart/2005/8/layout/chevron1"/>
    <dgm:cxn modelId="{11A4591A-8B19-4CF7-96F1-D1998FC5E7E4}" type="presParOf" srcId="{546F67FA-BB26-4B7B-8C73-981B306E00E8}" destId="{FABFBA0E-B60E-4CEA-AB5A-FDEBD9D6418A}" srcOrd="1"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FFA28064-8D0D-4F62-8DE1-08DF398F8CB5}" type="doc">
      <dgm:prSet loTypeId="urn:microsoft.com/office/officeart/2005/8/layout/list1" loCatId="list" qsTypeId="urn:microsoft.com/office/officeart/2005/8/quickstyle/simple5" qsCatId="simple" csTypeId="urn:microsoft.com/office/officeart/2005/8/colors/colorful5" csCatId="colorful" phldr="1"/>
      <dgm:spPr/>
      <dgm:t>
        <a:bodyPr/>
        <a:lstStyle/>
        <a:p>
          <a:endParaRPr lang="en-US"/>
        </a:p>
      </dgm:t>
    </dgm:pt>
    <dgm:pt modelId="{35F1F4EA-F33D-405F-AED4-35FDD2C86E1B}">
      <dgm:prSet phldrT="[Text]"/>
      <dgm:spPr/>
      <dgm:t>
        <a:bodyPr/>
        <a:lstStyle/>
        <a:p>
          <a:r>
            <a:rPr lang="en-US"/>
            <a:t>Model Creation</a:t>
          </a:r>
        </a:p>
      </dgm:t>
    </dgm:pt>
    <dgm:pt modelId="{9444F90C-4049-4B9E-BD66-03AB8E778E7B}" type="parTrans" cxnId="{2AF79BCE-AC4B-49D8-AE4B-10B45B95AEBB}">
      <dgm:prSet/>
      <dgm:spPr/>
      <dgm:t>
        <a:bodyPr/>
        <a:lstStyle/>
        <a:p>
          <a:endParaRPr lang="en-US"/>
        </a:p>
      </dgm:t>
    </dgm:pt>
    <dgm:pt modelId="{C8405236-4E98-45E7-A02E-B2005A6729DD}" type="sibTrans" cxnId="{2AF79BCE-AC4B-49D8-AE4B-10B45B95AEBB}">
      <dgm:prSet/>
      <dgm:spPr/>
      <dgm:t>
        <a:bodyPr/>
        <a:lstStyle/>
        <a:p>
          <a:endParaRPr lang="en-US"/>
        </a:p>
      </dgm:t>
    </dgm:pt>
    <dgm:pt modelId="{666DFE73-4933-4B2D-8D96-3E9DEF17F5B6}">
      <dgm:prSet phldrT="[Text]"/>
      <dgm:spPr/>
      <dgm:t>
        <a:bodyPr/>
        <a:lstStyle/>
        <a:p>
          <a:r>
            <a:rPr lang="en-US"/>
            <a:t>Static analysis via compiler, tools</a:t>
          </a:r>
        </a:p>
      </dgm:t>
    </dgm:pt>
    <dgm:pt modelId="{15A5BED0-2685-4B7F-82D5-44FC94F98808}" type="parTrans" cxnId="{F5B0AFFE-1EFB-4A20-8767-A655EE3232F4}">
      <dgm:prSet/>
      <dgm:spPr/>
      <dgm:t>
        <a:bodyPr/>
        <a:lstStyle/>
        <a:p>
          <a:endParaRPr lang="en-US"/>
        </a:p>
      </dgm:t>
    </dgm:pt>
    <dgm:pt modelId="{20552059-FBFA-4B25-92A4-D49971934EC0}" type="sibTrans" cxnId="{F5B0AFFE-1EFB-4A20-8767-A655EE3232F4}">
      <dgm:prSet/>
      <dgm:spPr/>
      <dgm:t>
        <a:bodyPr/>
        <a:lstStyle/>
        <a:p>
          <a:endParaRPr lang="en-US"/>
        </a:p>
      </dgm:t>
    </dgm:pt>
    <dgm:pt modelId="{AE08534A-7E06-4516-92EE-65B313E7C4CF}">
      <dgm:prSet phldrT="[Text]"/>
      <dgm:spPr/>
      <dgm:t>
        <a:bodyPr/>
        <a:lstStyle/>
        <a:p>
          <a:r>
            <a:rPr lang="en-US"/>
            <a:t>Empirical, Historical</a:t>
          </a:r>
        </a:p>
      </dgm:t>
    </dgm:pt>
    <dgm:pt modelId="{36DF6208-5E54-4ADC-A494-56B0D7FA7458}" type="parTrans" cxnId="{CA8A9F45-09D4-4FEF-8A58-AD2100F7B1EF}">
      <dgm:prSet/>
      <dgm:spPr/>
      <dgm:t>
        <a:bodyPr/>
        <a:lstStyle/>
        <a:p>
          <a:endParaRPr lang="en-US"/>
        </a:p>
      </dgm:t>
    </dgm:pt>
    <dgm:pt modelId="{639BD779-91B7-4B0C-BB11-C731C69E54D3}" type="sibTrans" cxnId="{CA8A9F45-09D4-4FEF-8A58-AD2100F7B1EF}">
      <dgm:prSet/>
      <dgm:spPr/>
      <dgm:t>
        <a:bodyPr/>
        <a:lstStyle/>
        <a:p>
          <a:endParaRPr lang="en-US"/>
        </a:p>
      </dgm:t>
    </dgm:pt>
    <dgm:pt modelId="{2D8CF05B-1DFB-477B-9741-AFAABEF9128F}">
      <dgm:prSet phldrT="[Text]"/>
      <dgm:spPr/>
      <dgm:t>
        <a:bodyPr/>
        <a:lstStyle/>
        <a:p>
          <a:r>
            <a:rPr lang="en-US"/>
            <a:t>Manual (for future applications)</a:t>
          </a:r>
        </a:p>
      </dgm:t>
    </dgm:pt>
    <dgm:pt modelId="{6E5CAE1D-4A0F-4162-BBBB-F4F686A52AF3}" type="parTrans" cxnId="{1D317AB3-FF62-47C9-BCE5-8ADEB03C5816}">
      <dgm:prSet/>
      <dgm:spPr/>
      <dgm:t>
        <a:bodyPr/>
        <a:lstStyle/>
        <a:p>
          <a:endParaRPr lang="en-US"/>
        </a:p>
      </dgm:t>
    </dgm:pt>
    <dgm:pt modelId="{7706D269-DEBE-4CFC-BAD1-BFE1B6DC7359}" type="sibTrans" cxnId="{1D317AB3-FF62-47C9-BCE5-8ADEB03C5816}">
      <dgm:prSet/>
      <dgm:spPr/>
      <dgm:t>
        <a:bodyPr/>
        <a:lstStyle/>
        <a:p>
          <a:endParaRPr lang="en-US"/>
        </a:p>
      </dgm:t>
    </dgm:pt>
    <dgm:pt modelId="{89233940-211C-421C-A830-A3DA4BED0C96}" type="pres">
      <dgm:prSet presAssocID="{FFA28064-8D0D-4F62-8DE1-08DF398F8CB5}" presName="linear" presStyleCnt="0">
        <dgm:presLayoutVars>
          <dgm:dir/>
          <dgm:animLvl val="lvl"/>
          <dgm:resizeHandles val="exact"/>
        </dgm:presLayoutVars>
      </dgm:prSet>
      <dgm:spPr/>
    </dgm:pt>
    <dgm:pt modelId="{213ECAED-0E4A-4141-ACFC-F2563FC15C59}" type="pres">
      <dgm:prSet presAssocID="{35F1F4EA-F33D-405F-AED4-35FDD2C86E1B}" presName="parentLin" presStyleCnt="0"/>
      <dgm:spPr/>
    </dgm:pt>
    <dgm:pt modelId="{61B09E7A-EEE1-4CDD-A44A-53735BD1A600}" type="pres">
      <dgm:prSet presAssocID="{35F1F4EA-F33D-405F-AED4-35FDD2C86E1B}" presName="parentLeftMargin" presStyleLbl="node1" presStyleIdx="0" presStyleCnt="1"/>
      <dgm:spPr/>
    </dgm:pt>
    <dgm:pt modelId="{A72C9AB9-9061-4101-892D-17DE77133E72}" type="pres">
      <dgm:prSet presAssocID="{35F1F4EA-F33D-405F-AED4-35FDD2C86E1B}" presName="parentText" presStyleLbl="node1" presStyleIdx="0" presStyleCnt="1">
        <dgm:presLayoutVars>
          <dgm:chMax val="0"/>
          <dgm:bulletEnabled val="1"/>
        </dgm:presLayoutVars>
      </dgm:prSet>
      <dgm:spPr/>
    </dgm:pt>
    <dgm:pt modelId="{6E736A96-F400-4869-871D-E7742B867FE4}" type="pres">
      <dgm:prSet presAssocID="{35F1F4EA-F33D-405F-AED4-35FDD2C86E1B}" presName="negativeSpace" presStyleCnt="0"/>
      <dgm:spPr/>
    </dgm:pt>
    <dgm:pt modelId="{BCB87829-548E-43DC-8B7D-316FC2133941}" type="pres">
      <dgm:prSet presAssocID="{35F1F4EA-F33D-405F-AED4-35FDD2C86E1B}" presName="childText" presStyleLbl="conFgAcc1" presStyleIdx="0" presStyleCnt="1">
        <dgm:presLayoutVars>
          <dgm:bulletEnabled val="1"/>
        </dgm:presLayoutVars>
      </dgm:prSet>
      <dgm:spPr/>
    </dgm:pt>
  </dgm:ptLst>
  <dgm:cxnLst>
    <dgm:cxn modelId="{6824461E-DE96-46F0-8551-A1142CB63011}" type="presOf" srcId="{AE08534A-7E06-4516-92EE-65B313E7C4CF}" destId="{BCB87829-548E-43DC-8B7D-316FC2133941}" srcOrd="0" destOrd="1" presId="urn:microsoft.com/office/officeart/2005/8/layout/list1"/>
    <dgm:cxn modelId="{CA8A9F45-09D4-4FEF-8A58-AD2100F7B1EF}" srcId="{35F1F4EA-F33D-405F-AED4-35FDD2C86E1B}" destId="{AE08534A-7E06-4516-92EE-65B313E7C4CF}" srcOrd="1" destOrd="0" parTransId="{36DF6208-5E54-4ADC-A494-56B0D7FA7458}" sibTransId="{639BD779-91B7-4B0C-BB11-C731C69E54D3}"/>
    <dgm:cxn modelId="{DAF34046-2FEA-47BF-9760-633D4E197A95}" type="presOf" srcId="{666DFE73-4933-4B2D-8D96-3E9DEF17F5B6}" destId="{BCB87829-548E-43DC-8B7D-316FC2133941}" srcOrd="0" destOrd="0" presId="urn:microsoft.com/office/officeart/2005/8/layout/list1"/>
    <dgm:cxn modelId="{2DCFE07B-7534-412B-9634-9180BFDD4886}" type="presOf" srcId="{35F1F4EA-F33D-405F-AED4-35FDD2C86E1B}" destId="{A72C9AB9-9061-4101-892D-17DE77133E72}" srcOrd="1" destOrd="0" presId="urn:microsoft.com/office/officeart/2005/8/layout/list1"/>
    <dgm:cxn modelId="{FAD641A9-599A-4808-8D30-7506B116B537}" type="presOf" srcId="{2D8CF05B-1DFB-477B-9741-AFAABEF9128F}" destId="{BCB87829-548E-43DC-8B7D-316FC2133941}" srcOrd="0" destOrd="2" presId="urn:microsoft.com/office/officeart/2005/8/layout/list1"/>
    <dgm:cxn modelId="{1D317AB3-FF62-47C9-BCE5-8ADEB03C5816}" srcId="{35F1F4EA-F33D-405F-AED4-35FDD2C86E1B}" destId="{2D8CF05B-1DFB-477B-9741-AFAABEF9128F}" srcOrd="2" destOrd="0" parTransId="{6E5CAE1D-4A0F-4162-BBBB-F4F686A52AF3}" sibTransId="{7706D269-DEBE-4CFC-BAD1-BFE1B6DC7359}"/>
    <dgm:cxn modelId="{2AF79BCE-AC4B-49D8-AE4B-10B45B95AEBB}" srcId="{FFA28064-8D0D-4F62-8DE1-08DF398F8CB5}" destId="{35F1F4EA-F33D-405F-AED4-35FDD2C86E1B}" srcOrd="0" destOrd="0" parTransId="{9444F90C-4049-4B9E-BD66-03AB8E778E7B}" sibTransId="{C8405236-4E98-45E7-A02E-B2005A6729DD}"/>
    <dgm:cxn modelId="{0580E0DD-6255-4E1B-A11C-F2525553BCC3}" type="presOf" srcId="{FFA28064-8D0D-4F62-8DE1-08DF398F8CB5}" destId="{89233940-211C-421C-A830-A3DA4BED0C96}" srcOrd="0" destOrd="0" presId="urn:microsoft.com/office/officeart/2005/8/layout/list1"/>
    <dgm:cxn modelId="{602B94F5-82D2-46FC-9E20-74A601F1CDFF}" type="presOf" srcId="{35F1F4EA-F33D-405F-AED4-35FDD2C86E1B}" destId="{61B09E7A-EEE1-4CDD-A44A-53735BD1A600}" srcOrd="0" destOrd="0" presId="urn:microsoft.com/office/officeart/2005/8/layout/list1"/>
    <dgm:cxn modelId="{F5B0AFFE-1EFB-4A20-8767-A655EE3232F4}" srcId="{35F1F4EA-F33D-405F-AED4-35FDD2C86E1B}" destId="{666DFE73-4933-4B2D-8D96-3E9DEF17F5B6}" srcOrd="0" destOrd="0" parTransId="{15A5BED0-2685-4B7F-82D5-44FC94F98808}" sibTransId="{20552059-FBFA-4B25-92A4-D49971934EC0}"/>
    <dgm:cxn modelId="{34A451D2-E2D3-4B38-9FEE-12C5705CC782}" type="presParOf" srcId="{89233940-211C-421C-A830-A3DA4BED0C96}" destId="{213ECAED-0E4A-4141-ACFC-F2563FC15C59}" srcOrd="0" destOrd="0" presId="urn:microsoft.com/office/officeart/2005/8/layout/list1"/>
    <dgm:cxn modelId="{9D15EF21-5A1C-4FBE-B264-E6E1F6FD02FA}" type="presParOf" srcId="{213ECAED-0E4A-4141-ACFC-F2563FC15C59}" destId="{61B09E7A-EEE1-4CDD-A44A-53735BD1A600}" srcOrd="0" destOrd="0" presId="urn:microsoft.com/office/officeart/2005/8/layout/list1"/>
    <dgm:cxn modelId="{F9633C37-4328-45A0-936C-DD09AC1F9624}" type="presParOf" srcId="{213ECAED-0E4A-4141-ACFC-F2563FC15C59}" destId="{A72C9AB9-9061-4101-892D-17DE77133E72}" srcOrd="1" destOrd="0" presId="urn:microsoft.com/office/officeart/2005/8/layout/list1"/>
    <dgm:cxn modelId="{B3BA9622-89B1-4B34-8CD7-620AFE2206E7}" type="presParOf" srcId="{89233940-211C-421C-A830-A3DA4BED0C96}" destId="{6E736A96-F400-4869-871D-E7742B867FE4}" srcOrd="1" destOrd="0" presId="urn:microsoft.com/office/officeart/2005/8/layout/list1"/>
    <dgm:cxn modelId="{9E089FAB-19A3-484D-B10E-D0A90660C5E3}" type="presParOf" srcId="{89233940-211C-421C-A830-A3DA4BED0C96}" destId="{BCB87829-548E-43DC-8B7D-316FC2133941}"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A28064-8D0D-4F62-8DE1-08DF398F8CB5}" type="doc">
      <dgm:prSet loTypeId="urn:microsoft.com/office/officeart/2005/8/layout/list1" loCatId="list" qsTypeId="urn:microsoft.com/office/officeart/2005/8/quickstyle/simple5" qsCatId="simple" csTypeId="urn:microsoft.com/office/officeart/2005/8/colors/colorful5" csCatId="colorful" phldr="1"/>
      <dgm:spPr/>
      <dgm:t>
        <a:bodyPr/>
        <a:lstStyle/>
        <a:p>
          <a:endParaRPr lang="en-US"/>
        </a:p>
      </dgm:t>
    </dgm:pt>
    <dgm:pt modelId="{35F1F4EA-F33D-405F-AED4-35FDD2C86E1B}">
      <dgm:prSet phldrT="[Text]"/>
      <dgm:spPr/>
      <dgm:t>
        <a:bodyPr/>
        <a:lstStyle/>
        <a:p>
          <a:r>
            <a:rPr lang="en-US"/>
            <a:t>Model Uses</a:t>
          </a:r>
        </a:p>
      </dgm:t>
    </dgm:pt>
    <dgm:pt modelId="{9444F90C-4049-4B9E-BD66-03AB8E778E7B}" type="parTrans" cxnId="{2AF79BCE-AC4B-49D8-AE4B-10B45B95AEBB}">
      <dgm:prSet/>
      <dgm:spPr/>
      <dgm:t>
        <a:bodyPr/>
        <a:lstStyle/>
        <a:p>
          <a:endParaRPr lang="en-US"/>
        </a:p>
      </dgm:t>
    </dgm:pt>
    <dgm:pt modelId="{C8405236-4E98-45E7-A02E-B2005A6729DD}" type="sibTrans" cxnId="{2AF79BCE-AC4B-49D8-AE4B-10B45B95AEBB}">
      <dgm:prSet/>
      <dgm:spPr/>
      <dgm:t>
        <a:bodyPr/>
        <a:lstStyle/>
        <a:p>
          <a:endParaRPr lang="en-US"/>
        </a:p>
      </dgm:t>
    </dgm:pt>
    <dgm:pt modelId="{3702BD15-DDBE-4FB6-A06A-816A1A974845}">
      <dgm:prSet phldrT="[Text]"/>
      <dgm:spPr/>
      <dgm:t>
        <a:bodyPr/>
        <a:lstStyle/>
        <a:p>
          <a:r>
            <a:rPr lang="en-US"/>
            <a:t>Interactive tools for graphs, queries</a:t>
          </a:r>
        </a:p>
      </dgm:t>
    </dgm:pt>
    <dgm:pt modelId="{219BBB8C-CF3E-4993-840D-879925BF8332}" type="parTrans" cxnId="{83BDF414-B631-4D4B-BDDA-45C94831F941}">
      <dgm:prSet/>
      <dgm:spPr/>
      <dgm:t>
        <a:bodyPr/>
        <a:lstStyle/>
        <a:p>
          <a:endParaRPr lang="en-US"/>
        </a:p>
      </dgm:t>
    </dgm:pt>
    <dgm:pt modelId="{51A4F67B-16A1-4908-BC3D-368A873506DB}" type="sibTrans" cxnId="{83BDF414-B631-4D4B-BDDA-45C94831F941}">
      <dgm:prSet/>
      <dgm:spPr/>
      <dgm:t>
        <a:bodyPr/>
        <a:lstStyle/>
        <a:p>
          <a:endParaRPr lang="en-US"/>
        </a:p>
      </dgm:t>
    </dgm:pt>
    <dgm:pt modelId="{0A79DA47-4B59-45F8-8353-BCB50C0B40ED}">
      <dgm:prSet phldrT="[Text]"/>
      <dgm:spPr/>
      <dgm:t>
        <a:bodyPr/>
        <a:lstStyle/>
        <a:p>
          <a:r>
            <a:rPr lang="en-US"/>
            <a:t>Design space exploration</a:t>
          </a:r>
        </a:p>
      </dgm:t>
    </dgm:pt>
    <dgm:pt modelId="{126E525C-A500-4A2A-948B-5988AF6F90C0}" type="parTrans" cxnId="{2690B76A-C035-4282-B169-CDD07D519B71}">
      <dgm:prSet/>
      <dgm:spPr/>
      <dgm:t>
        <a:bodyPr/>
        <a:lstStyle/>
        <a:p>
          <a:endParaRPr lang="en-US"/>
        </a:p>
      </dgm:t>
    </dgm:pt>
    <dgm:pt modelId="{D7BEB165-95B0-4798-B34A-C2F09A166F3D}" type="sibTrans" cxnId="{2690B76A-C035-4282-B169-CDD07D519B71}">
      <dgm:prSet/>
      <dgm:spPr/>
      <dgm:t>
        <a:bodyPr/>
        <a:lstStyle/>
        <a:p>
          <a:endParaRPr lang="en-US"/>
        </a:p>
      </dgm:t>
    </dgm:pt>
    <dgm:pt modelId="{0725B0E7-3FBB-486C-ADF3-01BF872B1649}">
      <dgm:prSet phldrT="[Text]"/>
      <dgm:spPr/>
      <dgm:t>
        <a:bodyPr/>
        <a:lstStyle/>
        <a:p>
          <a:r>
            <a:rPr lang="en-US"/>
            <a:t>Workload Generation</a:t>
          </a:r>
        </a:p>
      </dgm:t>
    </dgm:pt>
    <dgm:pt modelId="{46D11F90-6BF9-4316-90F3-FC265BA7E19A}" type="parTrans" cxnId="{19FA48FB-0D3C-49B4-88BB-7A9DFBF3E41F}">
      <dgm:prSet/>
      <dgm:spPr/>
      <dgm:t>
        <a:bodyPr/>
        <a:lstStyle/>
        <a:p>
          <a:endParaRPr lang="en-US"/>
        </a:p>
      </dgm:t>
    </dgm:pt>
    <dgm:pt modelId="{6DB4721A-5939-4E09-BD52-9295CC2530D7}" type="sibTrans" cxnId="{19FA48FB-0D3C-49B4-88BB-7A9DFBF3E41F}">
      <dgm:prSet/>
      <dgm:spPr/>
      <dgm:t>
        <a:bodyPr/>
        <a:lstStyle/>
        <a:p>
          <a:endParaRPr lang="en-US"/>
        </a:p>
      </dgm:t>
    </dgm:pt>
    <dgm:pt modelId="{A25B5C86-A346-4A9E-8C1B-71C6CCE139A8}">
      <dgm:prSet phldrT="[Text]"/>
      <dgm:spPr/>
      <dgm:t>
        <a:bodyPr/>
        <a:lstStyle/>
        <a:p>
          <a:r>
            <a:rPr lang="en-US"/>
            <a:t>Feedback to Runtime Systems</a:t>
          </a:r>
        </a:p>
      </dgm:t>
    </dgm:pt>
    <dgm:pt modelId="{5FB595DE-14DD-4D78-8D75-6F133F5F6C01}" type="parTrans" cxnId="{725E5C51-DE46-4A04-B304-1B1C951A5D95}">
      <dgm:prSet/>
      <dgm:spPr/>
      <dgm:t>
        <a:bodyPr/>
        <a:lstStyle/>
        <a:p>
          <a:endParaRPr lang="en-US"/>
        </a:p>
      </dgm:t>
    </dgm:pt>
    <dgm:pt modelId="{1A044E66-6D2D-4730-A9D8-DF4EE49C0456}" type="sibTrans" cxnId="{725E5C51-DE46-4A04-B304-1B1C951A5D95}">
      <dgm:prSet/>
      <dgm:spPr/>
      <dgm:t>
        <a:bodyPr/>
        <a:lstStyle/>
        <a:p>
          <a:endParaRPr lang="en-US"/>
        </a:p>
      </dgm:t>
    </dgm:pt>
    <dgm:pt modelId="{89233940-211C-421C-A830-A3DA4BED0C96}" type="pres">
      <dgm:prSet presAssocID="{FFA28064-8D0D-4F62-8DE1-08DF398F8CB5}" presName="linear" presStyleCnt="0">
        <dgm:presLayoutVars>
          <dgm:dir/>
          <dgm:animLvl val="lvl"/>
          <dgm:resizeHandles val="exact"/>
        </dgm:presLayoutVars>
      </dgm:prSet>
      <dgm:spPr/>
    </dgm:pt>
    <dgm:pt modelId="{213ECAED-0E4A-4141-ACFC-F2563FC15C59}" type="pres">
      <dgm:prSet presAssocID="{35F1F4EA-F33D-405F-AED4-35FDD2C86E1B}" presName="parentLin" presStyleCnt="0"/>
      <dgm:spPr/>
    </dgm:pt>
    <dgm:pt modelId="{61B09E7A-EEE1-4CDD-A44A-53735BD1A600}" type="pres">
      <dgm:prSet presAssocID="{35F1F4EA-F33D-405F-AED4-35FDD2C86E1B}" presName="parentLeftMargin" presStyleLbl="node1" presStyleIdx="0" presStyleCnt="1"/>
      <dgm:spPr/>
    </dgm:pt>
    <dgm:pt modelId="{A72C9AB9-9061-4101-892D-17DE77133E72}" type="pres">
      <dgm:prSet presAssocID="{35F1F4EA-F33D-405F-AED4-35FDD2C86E1B}" presName="parentText" presStyleLbl="node1" presStyleIdx="0" presStyleCnt="1">
        <dgm:presLayoutVars>
          <dgm:chMax val="0"/>
          <dgm:bulletEnabled val="1"/>
        </dgm:presLayoutVars>
      </dgm:prSet>
      <dgm:spPr/>
    </dgm:pt>
    <dgm:pt modelId="{6E736A96-F400-4869-871D-E7742B867FE4}" type="pres">
      <dgm:prSet presAssocID="{35F1F4EA-F33D-405F-AED4-35FDD2C86E1B}" presName="negativeSpace" presStyleCnt="0"/>
      <dgm:spPr/>
    </dgm:pt>
    <dgm:pt modelId="{BCB87829-548E-43DC-8B7D-316FC2133941}" type="pres">
      <dgm:prSet presAssocID="{35F1F4EA-F33D-405F-AED4-35FDD2C86E1B}" presName="childText" presStyleLbl="conFgAcc1" presStyleIdx="0" presStyleCnt="1">
        <dgm:presLayoutVars>
          <dgm:bulletEnabled val="1"/>
        </dgm:presLayoutVars>
      </dgm:prSet>
      <dgm:spPr/>
    </dgm:pt>
  </dgm:ptLst>
  <dgm:cxnLst>
    <dgm:cxn modelId="{83BDF414-B631-4D4B-BDDA-45C94831F941}" srcId="{35F1F4EA-F33D-405F-AED4-35FDD2C86E1B}" destId="{3702BD15-DDBE-4FB6-A06A-816A1A974845}" srcOrd="0" destOrd="0" parTransId="{219BBB8C-CF3E-4993-840D-879925BF8332}" sibTransId="{51A4F67B-16A1-4908-BC3D-368A873506DB}"/>
    <dgm:cxn modelId="{2690B76A-C035-4282-B169-CDD07D519B71}" srcId="{35F1F4EA-F33D-405F-AED4-35FDD2C86E1B}" destId="{0A79DA47-4B59-45F8-8353-BCB50C0B40ED}" srcOrd="1" destOrd="0" parTransId="{126E525C-A500-4A2A-948B-5988AF6F90C0}" sibTransId="{D7BEB165-95B0-4798-B34A-C2F09A166F3D}"/>
    <dgm:cxn modelId="{725E5C51-DE46-4A04-B304-1B1C951A5D95}" srcId="{35F1F4EA-F33D-405F-AED4-35FDD2C86E1B}" destId="{A25B5C86-A346-4A9E-8C1B-71C6CCE139A8}" srcOrd="3" destOrd="0" parTransId="{5FB595DE-14DD-4D78-8D75-6F133F5F6C01}" sibTransId="{1A044E66-6D2D-4730-A9D8-DF4EE49C0456}"/>
    <dgm:cxn modelId="{135C447F-9F78-49E0-87CC-F9DD37229B9C}" type="presOf" srcId="{A25B5C86-A346-4A9E-8C1B-71C6CCE139A8}" destId="{BCB87829-548E-43DC-8B7D-316FC2133941}" srcOrd="0" destOrd="3" presId="urn:microsoft.com/office/officeart/2005/8/layout/list1"/>
    <dgm:cxn modelId="{1901CF86-65C1-4CFF-866C-D35D8C0FCD0E}" type="presOf" srcId="{35F1F4EA-F33D-405F-AED4-35FDD2C86E1B}" destId="{A72C9AB9-9061-4101-892D-17DE77133E72}" srcOrd="1" destOrd="0" presId="urn:microsoft.com/office/officeart/2005/8/layout/list1"/>
    <dgm:cxn modelId="{B7508C88-61B7-49F3-96E7-EE7EE514900B}" type="presOf" srcId="{0725B0E7-3FBB-486C-ADF3-01BF872B1649}" destId="{BCB87829-548E-43DC-8B7D-316FC2133941}" srcOrd="0" destOrd="2" presId="urn:microsoft.com/office/officeart/2005/8/layout/list1"/>
    <dgm:cxn modelId="{C823D1B6-2A73-4FC1-8EE3-98E49174372C}" type="presOf" srcId="{3702BD15-DDBE-4FB6-A06A-816A1A974845}" destId="{BCB87829-548E-43DC-8B7D-316FC2133941}" srcOrd="0" destOrd="0" presId="urn:microsoft.com/office/officeart/2005/8/layout/list1"/>
    <dgm:cxn modelId="{2AF79BCE-AC4B-49D8-AE4B-10B45B95AEBB}" srcId="{FFA28064-8D0D-4F62-8DE1-08DF398F8CB5}" destId="{35F1F4EA-F33D-405F-AED4-35FDD2C86E1B}" srcOrd="0" destOrd="0" parTransId="{9444F90C-4049-4B9E-BD66-03AB8E778E7B}" sibTransId="{C8405236-4E98-45E7-A02E-B2005A6729DD}"/>
    <dgm:cxn modelId="{9478ADE0-03D8-4FD3-B1A8-EA1B37803AA0}" type="presOf" srcId="{0A79DA47-4B59-45F8-8353-BCB50C0B40ED}" destId="{BCB87829-548E-43DC-8B7D-316FC2133941}" srcOrd="0" destOrd="1" presId="urn:microsoft.com/office/officeart/2005/8/layout/list1"/>
    <dgm:cxn modelId="{ED045BE8-FB34-41A8-8770-DDF99322195B}" type="presOf" srcId="{35F1F4EA-F33D-405F-AED4-35FDD2C86E1B}" destId="{61B09E7A-EEE1-4CDD-A44A-53735BD1A600}" srcOrd="0" destOrd="0" presId="urn:microsoft.com/office/officeart/2005/8/layout/list1"/>
    <dgm:cxn modelId="{731C34EE-F8E0-4324-9528-1190BBEF3E59}" type="presOf" srcId="{FFA28064-8D0D-4F62-8DE1-08DF398F8CB5}" destId="{89233940-211C-421C-A830-A3DA4BED0C96}" srcOrd="0" destOrd="0" presId="urn:microsoft.com/office/officeart/2005/8/layout/list1"/>
    <dgm:cxn modelId="{19FA48FB-0D3C-49B4-88BB-7A9DFBF3E41F}" srcId="{35F1F4EA-F33D-405F-AED4-35FDD2C86E1B}" destId="{0725B0E7-3FBB-486C-ADF3-01BF872B1649}" srcOrd="2" destOrd="0" parTransId="{46D11F90-6BF9-4316-90F3-FC265BA7E19A}" sibTransId="{6DB4721A-5939-4E09-BD52-9295CC2530D7}"/>
    <dgm:cxn modelId="{2AE2DBAC-D3BA-453D-BA35-BF523CE1A9E8}" type="presParOf" srcId="{89233940-211C-421C-A830-A3DA4BED0C96}" destId="{213ECAED-0E4A-4141-ACFC-F2563FC15C59}" srcOrd="0" destOrd="0" presId="urn:microsoft.com/office/officeart/2005/8/layout/list1"/>
    <dgm:cxn modelId="{2F0A0167-8290-461B-96D2-9BB00656D47D}" type="presParOf" srcId="{213ECAED-0E4A-4141-ACFC-F2563FC15C59}" destId="{61B09E7A-EEE1-4CDD-A44A-53735BD1A600}" srcOrd="0" destOrd="0" presId="urn:microsoft.com/office/officeart/2005/8/layout/list1"/>
    <dgm:cxn modelId="{4E9B6E2D-05E9-4E66-A220-06993B94CAFC}" type="presParOf" srcId="{213ECAED-0E4A-4141-ACFC-F2563FC15C59}" destId="{A72C9AB9-9061-4101-892D-17DE77133E72}" srcOrd="1" destOrd="0" presId="urn:microsoft.com/office/officeart/2005/8/layout/list1"/>
    <dgm:cxn modelId="{B4344643-7EF7-4324-94B1-2812251DEB80}" type="presParOf" srcId="{89233940-211C-421C-A830-A3DA4BED0C96}" destId="{6E736A96-F400-4869-871D-E7742B867FE4}" srcOrd="1" destOrd="0" presId="urn:microsoft.com/office/officeart/2005/8/layout/list1"/>
    <dgm:cxn modelId="{BCD01BEE-634F-4592-AB5B-D4D7903A5FB1}" type="presParOf" srcId="{89233940-211C-421C-A830-A3DA4BED0C96}" destId="{BCB87829-548E-43DC-8B7D-316FC2133941}" srcOrd="2"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12BD4-2051-4287-9575-A72A3BE46909}">
      <dsp:nvSpPr>
        <dsp:cNvPr id="0" name=""/>
        <dsp:cNvSpPr/>
      </dsp:nvSpPr>
      <dsp:spPr>
        <a:xfrm>
          <a:off x="3652" y="404546"/>
          <a:ext cx="3561459" cy="1127964"/>
        </a:xfrm>
        <a:prstGeom prst="rect">
          <a:avLst/>
        </a:prstGeom>
        <a:solidFill>
          <a:schemeClr val="accent2">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Optimize Software and Expose New Hierarchical Parallelism</a:t>
          </a:r>
        </a:p>
      </dsp:txBody>
      <dsp:txXfrm>
        <a:off x="3652" y="404546"/>
        <a:ext cx="3561459" cy="1127964"/>
      </dsp:txXfrm>
    </dsp:sp>
    <dsp:sp modelId="{80879C48-7E14-45CD-9F37-348C33DEA63B}">
      <dsp:nvSpPr>
        <dsp:cNvPr id="0" name=""/>
        <dsp:cNvSpPr/>
      </dsp:nvSpPr>
      <dsp:spPr>
        <a:xfrm>
          <a:off x="3652" y="1532511"/>
          <a:ext cx="3561459" cy="3547912"/>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Redesign software to boost performance on upcoming architectures</a:t>
          </a:r>
        </a:p>
        <a:p>
          <a:pPr marL="228600" lvl="1" indent="-228600" algn="l" defTabSz="977900">
            <a:lnSpc>
              <a:spcPct val="90000"/>
            </a:lnSpc>
            <a:spcBef>
              <a:spcPct val="0"/>
            </a:spcBef>
            <a:spcAft>
              <a:spcPct val="15000"/>
            </a:spcAft>
            <a:buChar char="•"/>
          </a:pPr>
          <a:r>
            <a:rPr lang="en-US" sz="2200" kern="1200" dirty="0"/>
            <a:t>Exploit new levels of parallelism and efficient data movement</a:t>
          </a:r>
        </a:p>
      </dsp:txBody>
      <dsp:txXfrm>
        <a:off x="3652" y="1532511"/>
        <a:ext cx="3561459" cy="3547912"/>
      </dsp:txXfrm>
    </dsp:sp>
    <dsp:sp modelId="{00BC75D8-3DCF-4CB9-8138-F0FE1C441559}">
      <dsp:nvSpPr>
        <dsp:cNvPr id="0" name=""/>
        <dsp:cNvSpPr/>
      </dsp:nvSpPr>
      <dsp:spPr>
        <a:xfrm>
          <a:off x="4063716" y="404546"/>
          <a:ext cx="3561459" cy="1127964"/>
        </a:xfrm>
        <a:prstGeom prst="rect">
          <a:avLst/>
        </a:prstGeom>
        <a:solidFill>
          <a:schemeClr val="accent3">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Architectural Specialization and Integration</a:t>
          </a:r>
        </a:p>
      </dsp:txBody>
      <dsp:txXfrm>
        <a:off x="4063716" y="404546"/>
        <a:ext cx="3561459" cy="1127964"/>
      </dsp:txXfrm>
    </dsp:sp>
    <dsp:sp modelId="{BF884130-09FD-4BC0-A110-2F3D430FEE92}">
      <dsp:nvSpPr>
        <dsp:cNvPr id="0" name=""/>
        <dsp:cNvSpPr/>
      </dsp:nvSpPr>
      <dsp:spPr>
        <a:xfrm>
          <a:off x="4063716" y="1532511"/>
          <a:ext cx="3561459" cy="3547912"/>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Use CMOS more effectively for specific workloads</a:t>
          </a:r>
        </a:p>
        <a:p>
          <a:pPr marL="228600" lvl="1" indent="-228600" algn="l" defTabSz="977900">
            <a:lnSpc>
              <a:spcPct val="90000"/>
            </a:lnSpc>
            <a:spcBef>
              <a:spcPct val="0"/>
            </a:spcBef>
            <a:spcAft>
              <a:spcPct val="15000"/>
            </a:spcAft>
            <a:buChar char="•"/>
          </a:pPr>
          <a:r>
            <a:rPr lang="en-US" sz="2200" kern="1200" dirty="0"/>
            <a:t>Integrate components to boost performance and eliminate inefficiencies </a:t>
          </a:r>
        </a:p>
        <a:p>
          <a:pPr marL="228600" lvl="1" indent="-228600" algn="l" defTabSz="977900">
            <a:lnSpc>
              <a:spcPct val="90000"/>
            </a:lnSpc>
            <a:spcBef>
              <a:spcPct val="0"/>
            </a:spcBef>
            <a:spcAft>
              <a:spcPct val="15000"/>
            </a:spcAft>
            <a:buChar char="•"/>
          </a:pPr>
          <a:r>
            <a:rPr lang="en-US" sz="2200" kern="1200" dirty="0"/>
            <a:t>Workload specific </a:t>
          </a:r>
          <a:r>
            <a:rPr lang="en-US" sz="2200" kern="1200" dirty="0" err="1"/>
            <a:t>memory+storage</a:t>
          </a:r>
          <a:r>
            <a:rPr lang="en-US" sz="2200" kern="1200" dirty="0"/>
            <a:t> system design</a:t>
          </a:r>
        </a:p>
      </dsp:txBody>
      <dsp:txXfrm>
        <a:off x="4063716" y="1532511"/>
        <a:ext cx="3561459" cy="3547912"/>
      </dsp:txXfrm>
    </dsp:sp>
    <dsp:sp modelId="{DC76D7C6-3BB4-4507-9419-E8D315539BD6}">
      <dsp:nvSpPr>
        <dsp:cNvPr id="0" name=""/>
        <dsp:cNvSpPr/>
      </dsp:nvSpPr>
      <dsp:spPr>
        <a:xfrm>
          <a:off x="8123779" y="404546"/>
          <a:ext cx="3561459" cy="1127964"/>
        </a:xfrm>
        <a:prstGeom prst="rect">
          <a:avLst/>
        </a:prstGeom>
        <a:solidFill>
          <a:schemeClr val="accent4">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Emerging Technologies</a:t>
          </a:r>
        </a:p>
      </dsp:txBody>
      <dsp:txXfrm>
        <a:off x="8123779" y="404546"/>
        <a:ext cx="3561459" cy="1127964"/>
      </dsp:txXfrm>
    </dsp:sp>
    <dsp:sp modelId="{72E13FBE-AEBE-43EB-8350-2DF17CC57F5D}">
      <dsp:nvSpPr>
        <dsp:cNvPr id="0" name=""/>
        <dsp:cNvSpPr/>
      </dsp:nvSpPr>
      <dsp:spPr>
        <a:xfrm>
          <a:off x="8123779" y="1532511"/>
          <a:ext cx="3561459" cy="3547912"/>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Investigate new computational paradigms</a:t>
          </a:r>
        </a:p>
        <a:p>
          <a:pPr marL="457200" lvl="2" indent="-228600" algn="l" defTabSz="977900">
            <a:lnSpc>
              <a:spcPct val="90000"/>
            </a:lnSpc>
            <a:spcBef>
              <a:spcPct val="0"/>
            </a:spcBef>
            <a:spcAft>
              <a:spcPct val="15000"/>
            </a:spcAft>
            <a:buChar char="•"/>
          </a:pPr>
          <a:r>
            <a:rPr lang="en-US" sz="2200" kern="1200" dirty="0"/>
            <a:t>Quantum </a:t>
          </a:r>
        </a:p>
        <a:p>
          <a:pPr marL="457200" lvl="2" indent="-228600" algn="l" defTabSz="977900">
            <a:lnSpc>
              <a:spcPct val="90000"/>
            </a:lnSpc>
            <a:spcBef>
              <a:spcPct val="0"/>
            </a:spcBef>
            <a:spcAft>
              <a:spcPct val="15000"/>
            </a:spcAft>
            <a:buChar char="•"/>
          </a:pPr>
          <a:r>
            <a:rPr lang="en-US" sz="2200" kern="1200" dirty="0"/>
            <a:t>Neuromorphic</a:t>
          </a:r>
        </a:p>
        <a:p>
          <a:pPr marL="457200" lvl="2" indent="-228600" algn="l" defTabSz="977900">
            <a:lnSpc>
              <a:spcPct val="90000"/>
            </a:lnSpc>
            <a:spcBef>
              <a:spcPct val="0"/>
            </a:spcBef>
            <a:spcAft>
              <a:spcPct val="15000"/>
            </a:spcAft>
            <a:buChar char="•"/>
          </a:pPr>
          <a:r>
            <a:rPr lang="en-US" sz="2200" kern="1200" dirty="0"/>
            <a:t>Advanced Digital</a:t>
          </a:r>
        </a:p>
        <a:p>
          <a:pPr marL="457200" lvl="2" indent="-228600" algn="l" defTabSz="977900">
            <a:lnSpc>
              <a:spcPct val="90000"/>
            </a:lnSpc>
            <a:spcBef>
              <a:spcPct val="0"/>
            </a:spcBef>
            <a:spcAft>
              <a:spcPct val="15000"/>
            </a:spcAft>
            <a:buChar char="•"/>
          </a:pPr>
          <a:r>
            <a:rPr lang="en-US" sz="2200" kern="1200" dirty="0"/>
            <a:t>Emerging Memory Devices</a:t>
          </a:r>
        </a:p>
        <a:p>
          <a:pPr marL="457200" lvl="2" indent="-228600" algn="l" defTabSz="977900">
            <a:lnSpc>
              <a:spcPct val="90000"/>
            </a:lnSpc>
            <a:spcBef>
              <a:spcPct val="0"/>
            </a:spcBef>
            <a:spcAft>
              <a:spcPct val="15000"/>
            </a:spcAft>
            <a:buChar char="•"/>
          </a:pPr>
          <a:endParaRPr lang="en-US" sz="2200" kern="1200" dirty="0"/>
        </a:p>
      </dsp:txBody>
      <dsp:txXfrm>
        <a:off x="8123779" y="1532511"/>
        <a:ext cx="3561459" cy="35479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119E1-6D7C-C24E-974C-9C1599BF57BA}">
      <dsp:nvSpPr>
        <dsp:cNvPr id="0" name=""/>
        <dsp:cNvSpPr/>
      </dsp:nvSpPr>
      <dsp:spPr>
        <a:xfrm>
          <a:off x="5399" y="79095"/>
          <a:ext cx="2396571" cy="9586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Ontology</a:t>
          </a:r>
        </a:p>
      </dsp:txBody>
      <dsp:txXfrm>
        <a:off x="484713" y="79095"/>
        <a:ext cx="1437943" cy="958628"/>
      </dsp:txXfrm>
    </dsp:sp>
    <dsp:sp modelId="{F8414725-5BA5-AC4B-A68A-FDE0A42AB77F}">
      <dsp:nvSpPr>
        <dsp:cNvPr id="0" name=""/>
        <dsp:cNvSpPr/>
      </dsp:nvSpPr>
      <dsp:spPr>
        <a:xfrm>
          <a:off x="5399" y="1157552"/>
          <a:ext cx="1917256"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tx1"/>
              </a:solidFill>
            </a:rPr>
            <a:t>Use automated static and dynamic analysis tools to identify target GNR workflows suitable for acceleration</a:t>
          </a:r>
          <a:endParaRPr lang="en-US" sz="1400" kern="1200" dirty="0"/>
        </a:p>
      </dsp:txBody>
      <dsp:txXfrm>
        <a:off x="5399" y="1157552"/>
        <a:ext cx="1917256" cy="1206562"/>
      </dsp:txXfrm>
    </dsp:sp>
    <dsp:sp modelId="{2E49E0BF-2B33-EC45-8596-37B0C2797B66}">
      <dsp:nvSpPr>
        <dsp:cNvPr id="0" name=""/>
        <dsp:cNvSpPr/>
      </dsp:nvSpPr>
      <dsp:spPr>
        <a:xfrm>
          <a:off x="2185970" y="79095"/>
          <a:ext cx="2396571" cy="9586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Applications</a:t>
          </a:r>
        </a:p>
      </dsp:txBody>
      <dsp:txXfrm>
        <a:off x="2665284" y="79095"/>
        <a:ext cx="1437943" cy="958628"/>
      </dsp:txXfrm>
    </dsp:sp>
    <dsp:sp modelId="{0D52A5FA-456A-0D48-8EB5-A5BF43E95D41}">
      <dsp:nvSpPr>
        <dsp:cNvPr id="0" name=""/>
        <dsp:cNvSpPr/>
      </dsp:nvSpPr>
      <dsp:spPr>
        <a:xfrm>
          <a:off x="2185970" y="1157552"/>
          <a:ext cx="1917256"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tx1"/>
              </a:solidFill>
            </a:rPr>
            <a:t>Create an end-to-end application scenarios that utilizes multiple processes in a pipeline</a:t>
          </a:r>
          <a:br>
            <a:rPr lang="en-US" sz="1400" kern="1200" dirty="0">
              <a:solidFill>
                <a:schemeClr val="tx1"/>
              </a:solidFill>
            </a:rPr>
          </a:br>
          <a:endParaRPr lang="en-US" sz="1400" kern="1200" dirty="0"/>
        </a:p>
      </dsp:txBody>
      <dsp:txXfrm>
        <a:off x="2185970" y="1157552"/>
        <a:ext cx="1917256" cy="1206562"/>
      </dsp:txXfrm>
    </dsp:sp>
    <dsp:sp modelId="{9849EC8A-0791-484B-A52A-0CB3F7BCACBE}">
      <dsp:nvSpPr>
        <dsp:cNvPr id="0" name=""/>
        <dsp:cNvSpPr/>
      </dsp:nvSpPr>
      <dsp:spPr>
        <a:xfrm>
          <a:off x="4366541" y="79095"/>
          <a:ext cx="2396571" cy="9586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Programming Systems</a:t>
          </a:r>
        </a:p>
      </dsp:txBody>
      <dsp:txXfrm>
        <a:off x="4845855" y="79095"/>
        <a:ext cx="1437943" cy="958628"/>
      </dsp:txXfrm>
    </dsp:sp>
    <dsp:sp modelId="{23FED9CE-35DF-C34A-9038-A0D02A3180DC}">
      <dsp:nvSpPr>
        <dsp:cNvPr id="0" name=""/>
        <dsp:cNvSpPr/>
      </dsp:nvSpPr>
      <dsp:spPr>
        <a:xfrm>
          <a:off x="4366541" y="1157552"/>
          <a:ext cx="1917256"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tx1"/>
              </a:solidFill>
            </a:rPr>
            <a:t>Auto-compile identified applications to support accelerated execution</a:t>
          </a:r>
          <a:endParaRPr lang="en-US" sz="1400" kern="1200" dirty="0"/>
        </a:p>
      </dsp:txBody>
      <dsp:txXfrm>
        <a:off x="4366541" y="1157552"/>
        <a:ext cx="1917256" cy="1206562"/>
      </dsp:txXfrm>
    </dsp:sp>
    <dsp:sp modelId="{FD99FF59-8595-EA44-8B51-55D9985517E5}">
      <dsp:nvSpPr>
        <dsp:cNvPr id="0" name=""/>
        <dsp:cNvSpPr/>
      </dsp:nvSpPr>
      <dsp:spPr>
        <a:xfrm>
          <a:off x="6547113" y="79095"/>
          <a:ext cx="2396571" cy="9586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Intelligent Scheduling</a:t>
          </a:r>
          <a:endParaRPr lang="en-US" sz="1600" kern="1200" dirty="0">
            <a:solidFill>
              <a:schemeClr val="bg1"/>
            </a:solidFill>
          </a:endParaRPr>
        </a:p>
      </dsp:txBody>
      <dsp:txXfrm>
        <a:off x="7026427" y="79095"/>
        <a:ext cx="1437943" cy="958628"/>
      </dsp:txXfrm>
    </dsp:sp>
    <dsp:sp modelId="{F3FA1C12-CD48-3D4C-B699-1B0B7DFB4011}">
      <dsp:nvSpPr>
        <dsp:cNvPr id="0" name=""/>
        <dsp:cNvSpPr/>
      </dsp:nvSpPr>
      <dsp:spPr>
        <a:xfrm>
          <a:off x="6547113" y="1157552"/>
          <a:ext cx="1917256"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tx1"/>
              </a:solidFill>
            </a:rPr>
            <a:t>Perform runtime resource management of the practical GNR-workflows</a:t>
          </a:r>
          <a:endParaRPr lang="en-US" sz="1600" kern="1200" dirty="0"/>
        </a:p>
      </dsp:txBody>
      <dsp:txXfrm>
        <a:off x="6547113" y="1157552"/>
        <a:ext cx="1917256" cy="1206562"/>
      </dsp:txXfrm>
    </dsp:sp>
    <dsp:sp modelId="{7CF381BB-402A-1E4B-B34F-2EC1B953DE41}">
      <dsp:nvSpPr>
        <dsp:cNvPr id="0" name=""/>
        <dsp:cNvSpPr/>
      </dsp:nvSpPr>
      <dsp:spPr>
        <a:xfrm>
          <a:off x="8727684" y="79095"/>
          <a:ext cx="2396571" cy="9586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Hardware</a:t>
          </a:r>
          <a:endParaRPr lang="en-US" sz="1600" kern="1200" dirty="0">
            <a:solidFill>
              <a:schemeClr val="bg1"/>
            </a:solidFill>
          </a:endParaRPr>
        </a:p>
      </dsp:txBody>
      <dsp:txXfrm>
        <a:off x="9206998" y="79095"/>
        <a:ext cx="1437943" cy="958628"/>
      </dsp:txXfrm>
    </dsp:sp>
    <dsp:sp modelId="{BB3630E2-FB48-BE4B-814C-7C28BF12F2E7}">
      <dsp:nvSpPr>
        <dsp:cNvPr id="0" name=""/>
        <dsp:cNvSpPr/>
      </dsp:nvSpPr>
      <dsp:spPr>
        <a:xfrm>
          <a:off x="8727684" y="1157552"/>
          <a:ext cx="1917256"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tx1"/>
              </a:solidFill>
            </a:rPr>
            <a:t>Run the resources on the selected SoC with attached signal processing equipment</a:t>
          </a:r>
          <a:endParaRPr lang="en-US" sz="1600" kern="1200" dirty="0">
            <a:solidFill>
              <a:schemeClr val="tx1"/>
            </a:solidFill>
          </a:endParaRPr>
        </a:p>
      </dsp:txBody>
      <dsp:txXfrm>
        <a:off x="8727684" y="1157552"/>
        <a:ext cx="1917256" cy="12065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F38FF-A064-C645-9D0C-BC23C44AFE09}">
      <dsp:nvSpPr>
        <dsp:cNvPr id="0" name=""/>
        <dsp:cNvSpPr/>
      </dsp:nvSpPr>
      <dsp:spPr>
        <a:xfrm>
          <a:off x="3421" y="15786"/>
          <a:ext cx="2057577" cy="3456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Key Technical Areas</a:t>
          </a:r>
        </a:p>
      </dsp:txBody>
      <dsp:txXfrm>
        <a:off x="3421" y="15786"/>
        <a:ext cx="2057577" cy="345600"/>
      </dsp:txXfrm>
    </dsp:sp>
    <dsp:sp modelId="{7263D27B-676C-3A4A-A646-41E895F64792}">
      <dsp:nvSpPr>
        <dsp:cNvPr id="0" name=""/>
        <dsp:cNvSpPr/>
      </dsp:nvSpPr>
      <dsp:spPr>
        <a:xfrm>
          <a:off x="3421" y="361386"/>
          <a:ext cx="2057577" cy="265990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Heterogeneous architectures</a:t>
          </a:r>
        </a:p>
        <a:p>
          <a:pPr marL="114300" lvl="1" indent="-114300" algn="l" defTabSz="533400">
            <a:lnSpc>
              <a:spcPct val="90000"/>
            </a:lnSpc>
            <a:spcBef>
              <a:spcPct val="0"/>
            </a:spcBef>
            <a:spcAft>
              <a:spcPct val="15000"/>
            </a:spcAft>
            <a:buChar char="•"/>
          </a:pPr>
          <a:r>
            <a:rPr lang="en-US" sz="1200" kern="1200" dirty="0"/>
            <a:t>Deep memory hierarchies including non-volatile memory</a:t>
          </a:r>
        </a:p>
        <a:p>
          <a:pPr marL="114300" lvl="1" indent="-114300" algn="l" defTabSz="533400">
            <a:lnSpc>
              <a:spcPct val="90000"/>
            </a:lnSpc>
            <a:spcBef>
              <a:spcPct val="0"/>
            </a:spcBef>
            <a:spcAft>
              <a:spcPct val="15000"/>
            </a:spcAft>
            <a:buChar char="•"/>
          </a:pPr>
          <a:r>
            <a:rPr lang="en-US" sz="1200" kern="1200" dirty="0"/>
            <a:t>Performance measurement, analysis, simulation, and modeling of emerging architectures.</a:t>
          </a:r>
        </a:p>
        <a:p>
          <a:pPr marL="114300" lvl="1" indent="-114300" algn="l" defTabSz="533400">
            <a:lnSpc>
              <a:spcPct val="90000"/>
            </a:lnSpc>
            <a:spcBef>
              <a:spcPct val="0"/>
            </a:spcBef>
            <a:spcAft>
              <a:spcPct val="15000"/>
            </a:spcAft>
            <a:buChar char="•"/>
          </a:pPr>
          <a:r>
            <a:rPr lang="en-US" sz="1200" kern="1200" dirty="0"/>
            <a:t>Programming systems to address emerging architectures</a:t>
          </a:r>
        </a:p>
        <a:p>
          <a:pPr marL="114300" lvl="1" indent="-114300" algn="l" defTabSz="533400">
            <a:lnSpc>
              <a:spcPct val="90000"/>
            </a:lnSpc>
            <a:spcBef>
              <a:spcPct val="0"/>
            </a:spcBef>
            <a:spcAft>
              <a:spcPct val="15000"/>
            </a:spcAft>
            <a:buChar char="•"/>
          </a:pPr>
          <a:r>
            <a:rPr lang="en-US" sz="1200" kern="1200" dirty="0"/>
            <a:t>Beyond Moore's Computing</a:t>
          </a:r>
        </a:p>
      </dsp:txBody>
      <dsp:txXfrm>
        <a:off x="3421" y="361386"/>
        <a:ext cx="2057577" cy="2659904"/>
      </dsp:txXfrm>
    </dsp:sp>
    <dsp:sp modelId="{62B030D4-D34F-C042-BCA1-0CBC9B6CC686}">
      <dsp:nvSpPr>
        <dsp:cNvPr id="0" name=""/>
        <dsp:cNvSpPr/>
      </dsp:nvSpPr>
      <dsp:spPr>
        <a:xfrm>
          <a:off x="2349060" y="15786"/>
          <a:ext cx="2057577" cy="3456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Software Artifacts</a:t>
          </a:r>
        </a:p>
      </dsp:txBody>
      <dsp:txXfrm>
        <a:off x="2349060" y="15786"/>
        <a:ext cx="2057577" cy="345600"/>
      </dsp:txXfrm>
    </dsp:sp>
    <dsp:sp modelId="{73936739-F7CB-C645-9D49-EE17E4D7B726}">
      <dsp:nvSpPr>
        <dsp:cNvPr id="0" name=""/>
        <dsp:cNvSpPr/>
      </dsp:nvSpPr>
      <dsp:spPr>
        <a:xfrm>
          <a:off x="2349060" y="361386"/>
          <a:ext cx="2057577" cy="265990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Scalable Heterogeneous Computing Benchmarks (SHOC)</a:t>
          </a:r>
        </a:p>
        <a:p>
          <a:pPr marL="114300" lvl="1" indent="-114300" algn="l" defTabSz="533400">
            <a:lnSpc>
              <a:spcPct val="90000"/>
            </a:lnSpc>
            <a:spcBef>
              <a:spcPct val="0"/>
            </a:spcBef>
            <a:spcAft>
              <a:spcPct val="15000"/>
            </a:spcAft>
            <a:buChar char="•"/>
          </a:pPr>
          <a:r>
            <a:rPr lang="en-US" sz="1200" kern="1200" dirty="0" err="1"/>
            <a:t>mpiP</a:t>
          </a:r>
          <a:endParaRPr lang="en-US" sz="1200" kern="1200" dirty="0"/>
        </a:p>
        <a:p>
          <a:pPr marL="114300" lvl="1" indent="-114300" algn="l" defTabSz="533400">
            <a:lnSpc>
              <a:spcPct val="90000"/>
            </a:lnSpc>
            <a:spcBef>
              <a:spcPct val="0"/>
            </a:spcBef>
            <a:spcAft>
              <a:spcPct val="15000"/>
            </a:spcAft>
            <a:buChar char="•"/>
          </a:pPr>
          <a:r>
            <a:rPr lang="en-US" sz="1200" kern="1200" dirty="0"/>
            <a:t>DESTINY</a:t>
          </a:r>
        </a:p>
        <a:p>
          <a:pPr marL="114300" lvl="1" indent="-114300" algn="l" defTabSz="533400">
            <a:lnSpc>
              <a:spcPct val="90000"/>
            </a:lnSpc>
            <a:spcBef>
              <a:spcPct val="0"/>
            </a:spcBef>
            <a:spcAft>
              <a:spcPct val="15000"/>
            </a:spcAft>
            <a:buChar char="•"/>
          </a:pPr>
          <a:r>
            <a:rPr lang="en-US" sz="1200" kern="1200" dirty="0"/>
            <a:t>Aspen</a:t>
          </a:r>
        </a:p>
        <a:p>
          <a:pPr marL="114300" lvl="1" indent="-114300" algn="l" defTabSz="533400">
            <a:lnSpc>
              <a:spcPct val="90000"/>
            </a:lnSpc>
            <a:spcBef>
              <a:spcPct val="0"/>
            </a:spcBef>
            <a:spcAft>
              <a:spcPct val="15000"/>
            </a:spcAft>
            <a:buChar char="•"/>
          </a:pPr>
          <a:r>
            <a:rPr lang="en-US" sz="1200" kern="1200" dirty="0"/>
            <a:t>OpenARC</a:t>
          </a:r>
        </a:p>
        <a:p>
          <a:pPr marL="114300" lvl="1" indent="-114300" algn="l" defTabSz="533400">
            <a:lnSpc>
              <a:spcPct val="90000"/>
            </a:lnSpc>
            <a:spcBef>
              <a:spcPct val="0"/>
            </a:spcBef>
            <a:spcAft>
              <a:spcPct val="15000"/>
            </a:spcAft>
            <a:buChar char="•"/>
          </a:pPr>
          <a:r>
            <a:rPr lang="en-US" sz="1200" kern="1200" dirty="0"/>
            <a:t>Papyrus</a:t>
          </a:r>
        </a:p>
        <a:p>
          <a:pPr marL="114300" lvl="1" indent="-114300" algn="l" defTabSz="533400">
            <a:lnSpc>
              <a:spcPct val="90000"/>
            </a:lnSpc>
            <a:spcBef>
              <a:spcPct val="0"/>
            </a:spcBef>
            <a:spcAft>
              <a:spcPct val="15000"/>
            </a:spcAft>
            <a:buChar char="•"/>
          </a:pPr>
          <a:r>
            <a:rPr lang="en-US" sz="1200" kern="1200" dirty="0"/>
            <a:t>NVL-C</a:t>
          </a:r>
        </a:p>
        <a:p>
          <a:pPr marL="114300" lvl="1" indent="-114300" algn="l" defTabSz="533400">
            <a:lnSpc>
              <a:spcPct val="90000"/>
            </a:lnSpc>
            <a:spcBef>
              <a:spcPct val="0"/>
            </a:spcBef>
            <a:spcAft>
              <a:spcPct val="15000"/>
            </a:spcAft>
            <a:buChar char="•"/>
          </a:pPr>
          <a:r>
            <a:rPr lang="en-US" sz="1200" kern="1200" dirty="0"/>
            <a:t>Oxbow</a:t>
          </a:r>
        </a:p>
        <a:p>
          <a:pPr marL="114300" lvl="1" indent="-114300" algn="l" defTabSz="533400">
            <a:lnSpc>
              <a:spcPct val="90000"/>
            </a:lnSpc>
            <a:spcBef>
              <a:spcPct val="0"/>
            </a:spcBef>
            <a:spcAft>
              <a:spcPct val="15000"/>
            </a:spcAft>
            <a:buChar char="•"/>
          </a:pPr>
          <a:r>
            <a:rPr lang="en-US" sz="1200" kern="1200" dirty="0"/>
            <a:t>LLVM </a:t>
          </a:r>
          <a:r>
            <a:rPr lang="en-US" sz="1200" kern="1200" dirty="0" err="1"/>
            <a:t>Clacc</a:t>
          </a:r>
          <a:r>
            <a:rPr lang="en-US" sz="1200" kern="1200" dirty="0"/>
            <a:t> and Parallel IR</a:t>
          </a:r>
        </a:p>
        <a:p>
          <a:pPr marL="114300" lvl="1" indent="-114300" algn="l" defTabSz="533400">
            <a:lnSpc>
              <a:spcPct val="90000"/>
            </a:lnSpc>
            <a:spcBef>
              <a:spcPct val="0"/>
            </a:spcBef>
            <a:spcAft>
              <a:spcPct val="15000"/>
            </a:spcAft>
            <a:buChar char="•"/>
          </a:pPr>
          <a:r>
            <a:rPr lang="en-US" sz="1200" kern="1200" dirty="0"/>
            <a:t>DRAGON</a:t>
          </a:r>
        </a:p>
        <a:p>
          <a:pPr marL="114300" lvl="1" indent="-114300" algn="l" defTabSz="533400">
            <a:lnSpc>
              <a:spcPct val="90000"/>
            </a:lnSpc>
            <a:spcBef>
              <a:spcPct val="0"/>
            </a:spcBef>
            <a:spcAft>
              <a:spcPct val="15000"/>
            </a:spcAft>
            <a:buChar char="•"/>
          </a:pPr>
          <a:r>
            <a:rPr lang="en-US" sz="1200" kern="1200" dirty="0"/>
            <a:t>RISC-V Extensions</a:t>
          </a:r>
        </a:p>
      </dsp:txBody>
      <dsp:txXfrm>
        <a:off x="2349060" y="361386"/>
        <a:ext cx="2057577" cy="2659904"/>
      </dsp:txXfrm>
    </dsp:sp>
    <dsp:sp modelId="{5684BCA6-A6B2-4B74-A6E2-B401A5C807E2}">
      <dsp:nvSpPr>
        <dsp:cNvPr id="0" name=""/>
        <dsp:cNvSpPr/>
      </dsp:nvSpPr>
      <dsp:spPr>
        <a:xfrm>
          <a:off x="4694699" y="15786"/>
          <a:ext cx="2057577" cy="3456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Sponsors</a:t>
          </a:r>
        </a:p>
      </dsp:txBody>
      <dsp:txXfrm>
        <a:off x="4694699" y="15786"/>
        <a:ext cx="2057577" cy="345600"/>
      </dsp:txXfrm>
    </dsp:sp>
    <dsp:sp modelId="{B38B1361-F332-443F-A1B6-30ECF91A5C85}">
      <dsp:nvSpPr>
        <dsp:cNvPr id="0" name=""/>
        <dsp:cNvSpPr/>
      </dsp:nvSpPr>
      <dsp:spPr>
        <a:xfrm>
          <a:off x="4694699" y="361386"/>
          <a:ext cx="2057577" cy="265990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DOE ASCR, BER</a:t>
          </a:r>
        </a:p>
        <a:p>
          <a:pPr marL="114300" lvl="1" indent="-114300" algn="l" defTabSz="533400">
            <a:lnSpc>
              <a:spcPct val="90000"/>
            </a:lnSpc>
            <a:spcBef>
              <a:spcPct val="0"/>
            </a:spcBef>
            <a:spcAft>
              <a:spcPct val="15000"/>
            </a:spcAft>
            <a:buChar char="•"/>
          </a:pPr>
          <a:r>
            <a:rPr lang="en-US" sz="1200" kern="1200" dirty="0"/>
            <a:t>DOE </a:t>
          </a:r>
          <a:r>
            <a:rPr lang="en-US" sz="1200" kern="1200" dirty="0" err="1"/>
            <a:t>Exascale</a:t>
          </a:r>
          <a:r>
            <a:rPr lang="en-US" sz="1200" kern="1200" dirty="0"/>
            <a:t> Computing Project</a:t>
          </a:r>
        </a:p>
        <a:p>
          <a:pPr marL="114300" lvl="1" indent="-114300" algn="l" defTabSz="533400">
            <a:lnSpc>
              <a:spcPct val="90000"/>
            </a:lnSpc>
            <a:spcBef>
              <a:spcPct val="0"/>
            </a:spcBef>
            <a:spcAft>
              <a:spcPct val="15000"/>
            </a:spcAft>
            <a:buChar char="•"/>
          </a:pPr>
          <a:r>
            <a:rPr lang="en-US" sz="1200" kern="1200" dirty="0"/>
            <a:t>DOE </a:t>
          </a:r>
          <a:r>
            <a:rPr lang="en-US" sz="1200" kern="1200" dirty="0" err="1"/>
            <a:t>SciDAC</a:t>
          </a:r>
          <a:endParaRPr lang="en-US" sz="1200" kern="1200" dirty="0"/>
        </a:p>
        <a:p>
          <a:pPr marL="114300" lvl="1" indent="-114300" algn="l" defTabSz="533400">
            <a:lnSpc>
              <a:spcPct val="90000"/>
            </a:lnSpc>
            <a:spcBef>
              <a:spcPct val="0"/>
            </a:spcBef>
            <a:spcAft>
              <a:spcPct val="15000"/>
            </a:spcAft>
            <a:buChar char="•"/>
          </a:pPr>
          <a:r>
            <a:rPr lang="en-US" sz="1200" kern="1200" dirty="0"/>
            <a:t>DARPA</a:t>
          </a:r>
        </a:p>
        <a:p>
          <a:pPr marL="114300" lvl="1" indent="-114300" algn="l" defTabSz="533400">
            <a:lnSpc>
              <a:spcPct val="90000"/>
            </a:lnSpc>
            <a:spcBef>
              <a:spcPct val="0"/>
            </a:spcBef>
            <a:spcAft>
              <a:spcPct val="15000"/>
            </a:spcAft>
            <a:buChar char="•"/>
          </a:pPr>
          <a:r>
            <a:rPr lang="en-US" sz="1200" kern="1200" dirty="0"/>
            <a:t>ORNL LDRD</a:t>
          </a:r>
        </a:p>
        <a:p>
          <a:pPr marL="114300" lvl="1" indent="-114300" algn="l" defTabSz="533400">
            <a:lnSpc>
              <a:spcPct val="90000"/>
            </a:lnSpc>
            <a:spcBef>
              <a:spcPct val="0"/>
            </a:spcBef>
            <a:spcAft>
              <a:spcPct val="15000"/>
            </a:spcAft>
            <a:buChar char="•"/>
          </a:pPr>
          <a:r>
            <a:rPr lang="en-US" sz="1200" kern="1200" dirty="0"/>
            <a:t>National Science Foundation</a:t>
          </a:r>
        </a:p>
        <a:p>
          <a:pPr marL="114300" lvl="1" indent="-114300" algn="l" defTabSz="533400">
            <a:lnSpc>
              <a:spcPct val="90000"/>
            </a:lnSpc>
            <a:spcBef>
              <a:spcPct val="0"/>
            </a:spcBef>
            <a:spcAft>
              <a:spcPct val="15000"/>
            </a:spcAft>
            <a:buChar char="•"/>
          </a:pPr>
          <a:r>
            <a:rPr lang="en-US" sz="1200" kern="1200" dirty="0"/>
            <a:t>Department of Defense</a:t>
          </a:r>
        </a:p>
        <a:p>
          <a:pPr marL="114300" lvl="1" indent="-114300" algn="l" defTabSz="533400">
            <a:lnSpc>
              <a:spcPct val="90000"/>
            </a:lnSpc>
            <a:spcBef>
              <a:spcPct val="0"/>
            </a:spcBef>
            <a:spcAft>
              <a:spcPct val="15000"/>
            </a:spcAft>
            <a:buChar char="•"/>
          </a:pPr>
          <a:r>
            <a:rPr lang="en-US" sz="1200" kern="1200" dirty="0"/>
            <a:t>NIH</a:t>
          </a:r>
        </a:p>
        <a:p>
          <a:pPr marL="114300" lvl="1" indent="-114300" algn="l" defTabSz="533400">
            <a:lnSpc>
              <a:spcPct val="90000"/>
            </a:lnSpc>
            <a:spcBef>
              <a:spcPct val="0"/>
            </a:spcBef>
            <a:spcAft>
              <a:spcPct val="15000"/>
            </a:spcAft>
            <a:buChar char="•"/>
          </a:pPr>
          <a:endParaRPr lang="en-US" sz="1200" kern="1200" dirty="0"/>
        </a:p>
      </dsp:txBody>
      <dsp:txXfrm>
        <a:off x="4694699" y="361386"/>
        <a:ext cx="2057577" cy="2659904"/>
      </dsp:txXfrm>
    </dsp:sp>
    <dsp:sp modelId="{F6E158C1-623D-4C1A-9E9C-8CA299F781E6}">
      <dsp:nvSpPr>
        <dsp:cNvPr id="0" name=""/>
        <dsp:cNvSpPr/>
      </dsp:nvSpPr>
      <dsp:spPr>
        <a:xfrm>
          <a:off x="7040338" y="15786"/>
          <a:ext cx="2057577" cy="3456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Impact</a:t>
          </a:r>
        </a:p>
      </dsp:txBody>
      <dsp:txXfrm>
        <a:off x="7040338" y="15786"/>
        <a:ext cx="2057577" cy="345600"/>
      </dsp:txXfrm>
    </dsp:sp>
    <dsp:sp modelId="{81D62C1B-37EC-498B-81FA-6051FC72CAFA}">
      <dsp:nvSpPr>
        <dsp:cNvPr id="0" name=""/>
        <dsp:cNvSpPr/>
      </dsp:nvSpPr>
      <dsp:spPr>
        <a:xfrm>
          <a:off x="7040338" y="361386"/>
          <a:ext cx="2057577" cy="265990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Publications in SC, ICS, HPDC, TPDS, DATE, PLDI, IPDPS, Trans VLSI, etc.</a:t>
          </a:r>
        </a:p>
        <a:p>
          <a:pPr marL="114300" lvl="1" indent="-114300" algn="l" defTabSz="533400">
            <a:lnSpc>
              <a:spcPct val="90000"/>
            </a:lnSpc>
            <a:spcBef>
              <a:spcPct val="0"/>
            </a:spcBef>
            <a:spcAft>
              <a:spcPct val="15000"/>
            </a:spcAft>
            <a:buChar char="•"/>
          </a:pPr>
          <a:r>
            <a:rPr lang="en-US" sz="1200" kern="1200" dirty="0"/>
            <a:t>Two Gordon Bell awards</a:t>
          </a:r>
        </a:p>
        <a:p>
          <a:pPr marL="114300" lvl="1" indent="-114300" algn="l" defTabSz="533400">
            <a:lnSpc>
              <a:spcPct val="90000"/>
            </a:lnSpc>
            <a:spcBef>
              <a:spcPct val="0"/>
            </a:spcBef>
            <a:spcAft>
              <a:spcPct val="15000"/>
            </a:spcAft>
            <a:buChar char="•"/>
          </a:pPr>
          <a:r>
            <a:rPr lang="en-US" sz="1200" kern="1200" dirty="0"/>
            <a:t>NSF Keeneland</a:t>
          </a:r>
        </a:p>
        <a:p>
          <a:pPr marL="114300" lvl="1" indent="-114300" algn="l" defTabSz="533400">
            <a:lnSpc>
              <a:spcPct val="90000"/>
            </a:lnSpc>
            <a:spcBef>
              <a:spcPct val="0"/>
            </a:spcBef>
            <a:spcAft>
              <a:spcPct val="15000"/>
            </a:spcAft>
            <a:buChar char="•"/>
          </a:pPr>
          <a:r>
            <a:rPr lang="en-US" sz="1200" kern="1200" dirty="0"/>
            <a:t>DOE Titan</a:t>
          </a:r>
        </a:p>
        <a:p>
          <a:pPr marL="114300" lvl="1" indent="-114300" algn="l" defTabSz="533400">
            <a:lnSpc>
              <a:spcPct val="90000"/>
            </a:lnSpc>
            <a:spcBef>
              <a:spcPct val="0"/>
            </a:spcBef>
            <a:spcAft>
              <a:spcPct val="15000"/>
            </a:spcAft>
            <a:buChar char="•"/>
          </a:pPr>
          <a:r>
            <a:rPr lang="en-US" sz="1200" kern="1200" dirty="0"/>
            <a:t>IEEE TCHPC Early Career</a:t>
          </a:r>
        </a:p>
        <a:p>
          <a:pPr marL="114300" lvl="1" indent="-114300" algn="l" defTabSz="533400">
            <a:lnSpc>
              <a:spcPct val="90000"/>
            </a:lnSpc>
            <a:spcBef>
              <a:spcPct val="0"/>
            </a:spcBef>
            <a:spcAft>
              <a:spcPct val="15000"/>
            </a:spcAft>
            <a:buChar char="•"/>
          </a:pPr>
          <a:r>
            <a:rPr lang="en-US" sz="1200" kern="1200" dirty="0"/>
            <a:t>IEEE Fellows</a:t>
          </a:r>
        </a:p>
        <a:p>
          <a:pPr marL="114300" lvl="1" indent="-114300" algn="l" defTabSz="533400">
            <a:lnSpc>
              <a:spcPct val="90000"/>
            </a:lnSpc>
            <a:spcBef>
              <a:spcPct val="0"/>
            </a:spcBef>
            <a:spcAft>
              <a:spcPct val="15000"/>
            </a:spcAft>
            <a:buChar char="•"/>
          </a:pPr>
          <a:r>
            <a:rPr lang="en-US" sz="1200" kern="1200" dirty="0"/>
            <a:t>~100 interns</a:t>
          </a:r>
        </a:p>
        <a:p>
          <a:pPr marL="114300" lvl="1" indent="-114300" algn="l" defTabSz="533400">
            <a:lnSpc>
              <a:spcPct val="90000"/>
            </a:lnSpc>
            <a:spcBef>
              <a:spcPct val="0"/>
            </a:spcBef>
            <a:spcAft>
              <a:spcPct val="15000"/>
            </a:spcAft>
            <a:buChar char="•"/>
          </a:pPr>
          <a:r>
            <a:rPr lang="en-US" sz="1200" kern="1200" dirty="0"/>
            <a:t>~130 FTG seminars</a:t>
          </a:r>
        </a:p>
      </dsp:txBody>
      <dsp:txXfrm>
        <a:off x="7040338" y="361386"/>
        <a:ext cx="2057577" cy="26599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0C1BB2-8A3A-9444-A068-3B49ED304156}">
      <dsp:nvSpPr>
        <dsp:cNvPr id="0" name=""/>
        <dsp:cNvSpPr/>
      </dsp:nvSpPr>
      <dsp:spPr>
        <a:xfrm>
          <a:off x="0" y="1409063"/>
          <a:ext cx="3058030" cy="217884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1" kern="1200" dirty="0"/>
            <a:t>TRL 1-3 Basic Concepts</a:t>
          </a:r>
          <a:endParaRPr lang="en-US" sz="1600" b="1" kern="1200" dirty="0"/>
        </a:p>
        <a:p>
          <a:pPr marL="171450" lvl="1" indent="-171450" algn="l" defTabSz="711200">
            <a:lnSpc>
              <a:spcPct val="90000"/>
            </a:lnSpc>
            <a:spcBef>
              <a:spcPct val="0"/>
            </a:spcBef>
            <a:spcAft>
              <a:spcPct val="15000"/>
            </a:spcAft>
            <a:buChar char="•"/>
          </a:pPr>
          <a:r>
            <a:rPr lang="en-US" sz="1600" i="1" kern="1200" dirty="0"/>
            <a:t>Examples: carbon-nanotube computing, </a:t>
          </a:r>
          <a:r>
            <a:rPr lang="en-US" sz="1600" i="1" kern="1200" dirty="0" err="1"/>
            <a:t>memristor</a:t>
          </a:r>
          <a:r>
            <a:rPr lang="en-US" sz="1600" i="1" kern="1200" dirty="0"/>
            <a:t>-based neuromorphic computing, chip-level silicon photonics, universal quantum computing</a:t>
          </a:r>
          <a:endParaRPr lang="en-US" sz="1600" kern="1200" dirty="0"/>
        </a:p>
      </dsp:txBody>
      <dsp:txXfrm>
        <a:off x="63816" y="1472879"/>
        <a:ext cx="2930398" cy="2051214"/>
      </dsp:txXfrm>
    </dsp:sp>
    <dsp:sp modelId="{65CA5F3F-255C-EA40-BEBA-842CE83A38D5}">
      <dsp:nvSpPr>
        <dsp:cNvPr id="0" name=""/>
        <dsp:cNvSpPr/>
      </dsp:nvSpPr>
      <dsp:spPr>
        <a:xfrm rot="20880581">
          <a:off x="3357461" y="1660384"/>
          <a:ext cx="664667" cy="75839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359636" y="1832774"/>
        <a:ext cx="465267" cy="455035"/>
      </dsp:txXfrm>
    </dsp:sp>
    <dsp:sp modelId="{3E087442-5F56-FB44-9E8E-4F6852A954B7}">
      <dsp:nvSpPr>
        <dsp:cNvPr id="0" name=""/>
        <dsp:cNvSpPr/>
      </dsp:nvSpPr>
      <dsp:spPr>
        <a:xfrm>
          <a:off x="4284758" y="499066"/>
          <a:ext cx="3058030" cy="217884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1" kern="1200" dirty="0"/>
            <a:t>TRL 4-6 Emerging</a:t>
          </a:r>
          <a:endParaRPr lang="en-US" sz="1600" b="1" kern="1200" dirty="0"/>
        </a:p>
        <a:p>
          <a:pPr marL="171450" lvl="1" indent="-171450" algn="l" defTabSz="711200">
            <a:lnSpc>
              <a:spcPct val="90000"/>
            </a:lnSpc>
            <a:spcBef>
              <a:spcPct val="0"/>
            </a:spcBef>
            <a:spcAft>
              <a:spcPct val="15000"/>
            </a:spcAft>
            <a:buChar char="•"/>
          </a:pPr>
          <a:r>
            <a:rPr lang="en-US" sz="1600" i="1" kern="1200" dirty="0"/>
            <a:t>Examples: FPGAs in HPC, </a:t>
          </a:r>
          <a:r>
            <a:rPr lang="en-US" sz="1600" i="1" kern="1200" dirty="0" err="1"/>
            <a:t>TrueNorth</a:t>
          </a:r>
          <a:r>
            <a:rPr lang="en-US" sz="1600" i="1" kern="1200" dirty="0"/>
            <a:t>, </a:t>
          </a:r>
          <a:r>
            <a:rPr lang="en-US" sz="1600" i="1" kern="1200" dirty="0" err="1"/>
            <a:t>SpiNNaker</a:t>
          </a:r>
          <a:r>
            <a:rPr lang="en-US" sz="1600" i="1" kern="1200" dirty="0"/>
            <a:t>, D-Wave, Emu, many </a:t>
          </a:r>
          <a:r>
            <a:rPr lang="en-US" sz="1600" i="1" kern="1200" dirty="0" err="1"/>
            <a:t>SoC</a:t>
          </a:r>
          <a:r>
            <a:rPr lang="en-US" sz="1600" i="1" kern="1200" dirty="0"/>
            <a:t>-based systems, TPU, Gen-Z </a:t>
          </a:r>
          <a:r>
            <a:rPr lang="en-US" sz="1600" i="1" kern="1200" dirty="0" err="1"/>
            <a:t>NoCs</a:t>
          </a:r>
          <a:r>
            <a:rPr lang="en-US" sz="1600" i="1" kern="1200" dirty="0"/>
            <a:t>, near-memory computing</a:t>
          </a:r>
          <a:endParaRPr lang="en-US" sz="1600" kern="1200" dirty="0"/>
        </a:p>
      </dsp:txBody>
      <dsp:txXfrm>
        <a:off x="4348574" y="562882"/>
        <a:ext cx="2930398" cy="2051214"/>
      </dsp:txXfrm>
    </dsp:sp>
    <dsp:sp modelId="{F15398D1-502F-4A44-A77E-E120DBC6E4B4}">
      <dsp:nvSpPr>
        <dsp:cNvPr id="0" name=""/>
        <dsp:cNvSpPr/>
      </dsp:nvSpPr>
      <dsp:spPr>
        <a:xfrm rot="21202621">
          <a:off x="7650619" y="957601"/>
          <a:ext cx="661699" cy="75839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651281" y="1120727"/>
        <a:ext cx="463189" cy="455035"/>
      </dsp:txXfrm>
    </dsp:sp>
    <dsp:sp modelId="{3D6685FF-5D54-564D-AAD2-E903158ECBBA}">
      <dsp:nvSpPr>
        <dsp:cNvPr id="0" name=""/>
        <dsp:cNvSpPr/>
      </dsp:nvSpPr>
      <dsp:spPr>
        <a:xfrm>
          <a:off x="8582946" y="1"/>
          <a:ext cx="3058030" cy="217884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1" kern="1200" dirty="0"/>
            <a:t>TRL 7-9 Operational</a:t>
          </a:r>
          <a:endParaRPr lang="en-US" sz="1600" b="1" kern="1200" dirty="0"/>
        </a:p>
        <a:p>
          <a:pPr marL="171450" lvl="1" indent="-171450" algn="l" defTabSz="711200">
            <a:lnSpc>
              <a:spcPct val="90000"/>
            </a:lnSpc>
            <a:spcBef>
              <a:spcPct val="0"/>
            </a:spcBef>
            <a:spcAft>
              <a:spcPct val="15000"/>
            </a:spcAft>
            <a:buChar char="•"/>
          </a:pPr>
          <a:r>
            <a:rPr lang="en-US" sz="1600" i="1" kern="1200" dirty="0"/>
            <a:t>Examples: Titan, Cori, Mira, Summit, </a:t>
          </a:r>
          <a:r>
            <a:rPr lang="en-US" sz="1600" i="1" kern="1200" dirty="0" err="1"/>
            <a:t>BlueWaters</a:t>
          </a:r>
          <a:r>
            <a:rPr lang="en-US" sz="1600" i="1" kern="1200" dirty="0"/>
            <a:t>, </a:t>
          </a:r>
          <a:r>
            <a:rPr lang="en-US" sz="1600" i="1" kern="1200" dirty="0" err="1"/>
            <a:t>Keeneland</a:t>
          </a:r>
          <a:r>
            <a:rPr lang="en-US" sz="1600" i="1" kern="1200" dirty="0"/>
            <a:t>, Stampede, Tsubame2.5</a:t>
          </a:r>
          <a:endParaRPr lang="en-US" sz="1600" kern="1200" dirty="0"/>
        </a:p>
      </dsp:txBody>
      <dsp:txXfrm>
        <a:off x="8646762" y="63817"/>
        <a:ext cx="2930398" cy="205121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5D0EB-261B-4CA1-B8B2-C1974A9A698F}">
      <dsp:nvSpPr>
        <dsp:cNvPr id="0" name=""/>
        <dsp:cNvSpPr/>
      </dsp:nvSpPr>
      <dsp:spPr>
        <a:xfrm>
          <a:off x="124031" y="532799"/>
          <a:ext cx="2903669" cy="907396"/>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61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Project and User management</a:t>
          </a:r>
        </a:p>
        <a:p>
          <a:pPr marL="57150" lvl="1" indent="-57150" algn="l" defTabSz="355600">
            <a:lnSpc>
              <a:spcPct val="90000"/>
            </a:lnSpc>
            <a:spcBef>
              <a:spcPct val="0"/>
            </a:spcBef>
            <a:spcAft>
              <a:spcPct val="15000"/>
            </a:spcAft>
            <a:buChar char="•"/>
          </a:pPr>
          <a:r>
            <a:rPr lang="en-US" sz="800" kern="1200" dirty="0"/>
            <a:t>Accounts</a:t>
          </a:r>
        </a:p>
        <a:p>
          <a:pPr marL="57150" lvl="1" indent="-57150" algn="l" defTabSz="355600">
            <a:lnSpc>
              <a:spcPct val="90000"/>
            </a:lnSpc>
            <a:spcBef>
              <a:spcPct val="0"/>
            </a:spcBef>
            <a:spcAft>
              <a:spcPct val="15000"/>
            </a:spcAft>
            <a:buChar char="•"/>
          </a:pPr>
          <a:r>
            <a:rPr lang="en-US" sz="800" kern="1200" dirty="0"/>
            <a:t>Projects and Proposals</a:t>
          </a:r>
        </a:p>
        <a:p>
          <a:pPr marL="57150" lvl="1" indent="-57150" algn="l" defTabSz="355600">
            <a:lnSpc>
              <a:spcPct val="90000"/>
            </a:lnSpc>
            <a:spcBef>
              <a:spcPct val="0"/>
            </a:spcBef>
            <a:spcAft>
              <a:spcPct val="15000"/>
            </a:spcAft>
            <a:buChar char="•"/>
          </a:pPr>
          <a:r>
            <a:rPr lang="en-US" sz="800" kern="1200" dirty="0"/>
            <a:t>Help</a:t>
          </a:r>
        </a:p>
      </dsp:txBody>
      <dsp:txXfrm>
        <a:off x="124031" y="532799"/>
        <a:ext cx="2903669" cy="907396"/>
      </dsp:txXfrm>
    </dsp:sp>
    <dsp:sp modelId="{EDD69550-BF60-4A55-B61D-83B1F7132A01}">
      <dsp:nvSpPr>
        <dsp:cNvPr id="0" name=""/>
        <dsp:cNvSpPr/>
      </dsp:nvSpPr>
      <dsp:spPr>
        <a:xfrm>
          <a:off x="3045" y="401731"/>
          <a:ext cx="635177" cy="952766"/>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6666" b="16666"/>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39CBCF-46BD-4182-A9FC-75846B0E22FD}">
      <dsp:nvSpPr>
        <dsp:cNvPr id="0" name=""/>
        <dsp:cNvSpPr/>
      </dsp:nvSpPr>
      <dsp:spPr>
        <a:xfrm>
          <a:off x="3401325" y="532799"/>
          <a:ext cx="2903669" cy="907396"/>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61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Community</a:t>
          </a:r>
        </a:p>
        <a:p>
          <a:pPr marL="57150" lvl="1" indent="-57150" algn="l" defTabSz="355600">
            <a:lnSpc>
              <a:spcPct val="90000"/>
            </a:lnSpc>
            <a:spcBef>
              <a:spcPct val="0"/>
            </a:spcBef>
            <a:spcAft>
              <a:spcPct val="15000"/>
            </a:spcAft>
            <a:buChar char="•"/>
          </a:pPr>
          <a:r>
            <a:rPr lang="en-US" sz="800" kern="1200" dirty="0"/>
            <a:t>Workshops</a:t>
          </a:r>
        </a:p>
        <a:p>
          <a:pPr marL="57150" lvl="1" indent="-57150" algn="l" defTabSz="355600">
            <a:lnSpc>
              <a:spcPct val="90000"/>
            </a:lnSpc>
            <a:spcBef>
              <a:spcPct val="0"/>
            </a:spcBef>
            <a:spcAft>
              <a:spcPct val="15000"/>
            </a:spcAft>
            <a:buChar char="•"/>
          </a:pPr>
          <a:r>
            <a:rPr lang="en-US" sz="800" kern="1200" dirty="0"/>
            <a:t>Online discussions forums and issues</a:t>
          </a:r>
        </a:p>
        <a:p>
          <a:pPr marL="57150" lvl="1" indent="-57150" algn="l" defTabSz="355600">
            <a:lnSpc>
              <a:spcPct val="90000"/>
            </a:lnSpc>
            <a:spcBef>
              <a:spcPct val="0"/>
            </a:spcBef>
            <a:spcAft>
              <a:spcPct val="15000"/>
            </a:spcAft>
            <a:buChar char="•"/>
          </a:pPr>
          <a:r>
            <a:rPr lang="en-US" sz="800" kern="1200" dirty="0"/>
            <a:t>Consolidated</a:t>
          </a:r>
        </a:p>
        <a:p>
          <a:pPr marL="57150" lvl="1" indent="-57150" algn="l" defTabSz="355600">
            <a:lnSpc>
              <a:spcPct val="90000"/>
            </a:lnSpc>
            <a:spcBef>
              <a:spcPct val="0"/>
            </a:spcBef>
            <a:spcAft>
              <a:spcPct val="15000"/>
            </a:spcAft>
            <a:buChar char="•"/>
          </a:pPr>
          <a:r>
            <a:rPr lang="en-US" sz="800" kern="1200" dirty="0"/>
            <a:t>News</a:t>
          </a:r>
        </a:p>
      </dsp:txBody>
      <dsp:txXfrm>
        <a:off x="3401325" y="532799"/>
        <a:ext cx="2903669" cy="907396"/>
      </dsp:txXfrm>
    </dsp:sp>
    <dsp:sp modelId="{0BC04D22-D467-4FFF-8F35-72E60720A5B6}">
      <dsp:nvSpPr>
        <dsp:cNvPr id="0" name=""/>
        <dsp:cNvSpPr/>
      </dsp:nvSpPr>
      <dsp:spPr>
        <a:xfrm>
          <a:off x="3280338" y="401731"/>
          <a:ext cx="635177" cy="952766"/>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6666" b="16666"/>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48AC82-460F-4F13-83AF-339F69F13BCA}">
      <dsp:nvSpPr>
        <dsp:cNvPr id="0" name=""/>
        <dsp:cNvSpPr/>
      </dsp:nvSpPr>
      <dsp:spPr>
        <a:xfrm>
          <a:off x="124031" y="1675111"/>
          <a:ext cx="2903669" cy="907396"/>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61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Shared Login and Gateway Nodes</a:t>
          </a:r>
        </a:p>
        <a:p>
          <a:pPr marL="57150" lvl="1" indent="-57150" algn="l" defTabSz="355600">
            <a:lnSpc>
              <a:spcPct val="90000"/>
            </a:lnSpc>
            <a:spcBef>
              <a:spcPct val="0"/>
            </a:spcBef>
            <a:spcAft>
              <a:spcPct val="15000"/>
            </a:spcAft>
            <a:buChar char="•"/>
          </a:pPr>
          <a:r>
            <a:rPr lang="en-US" sz="800" kern="1200" dirty="0"/>
            <a:t>Gateway nodes</a:t>
          </a:r>
        </a:p>
        <a:p>
          <a:pPr marL="57150" lvl="1" indent="-57150" algn="l" defTabSz="355600">
            <a:lnSpc>
              <a:spcPct val="90000"/>
            </a:lnSpc>
            <a:spcBef>
              <a:spcPct val="0"/>
            </a:spcBef>
            <a:spcAft>
              <a:spcPct val="15000"/>
            </a:spcAft>
            <a:buChar char="•"/>
          </a:pPr>
          <a:r>
            <a:rPr lang="en-US" sz="800" kern="1200" dirty="0"/>
            <a:t>Data transfer nodes</a:t>
          </a:r>
        </a:p>
        <a:p>
          <a:pPr marL="57150" lvl="1" indent="-57150" algn="l" defTabSz="355600">
            <a:lnSpc>
              <a:spcPct val="90000"/>
            </a:lnSpc>
            <a:spcBef>
              <a:spcPct val="0"/>
            </a:spcBef>
            <a:spcAft>
              <a:spcPct val="15000"/>
            </a:spcAft>
            <a:buChar char="•"/>
          </a:pPr>
          <a:r>
            <a:rPr lang="en-US" sz="800" kern="1200" dirty="0"/>
            <a:t>Consistent and secure access to private network compartments</a:t>
          </a:r>
        </a:p>
      </dsp:txBody>
      <dsp:txXfrm>
        <a:off x="124031" y="1675111"/>
        <a:ext cx="2903669" cy="907396"/>
      </dsp:txXfrm>
    </dsp:sp>
    <dsp:sp modelId="{FCD79039-5F62-48F1-9BB7-06FA7E136476}">
      <dsp:nvSpPr>
        <dsp:cNvPr id="0" name=""/>
        <dsp:cNvSpPr/>
      </dsp:nvSpPr>
      <dsp:spPr>
        <a:xfrm>
          <a:off x="3045" y="1544043"/>
          <a:ext cx="635177" cy="952766"/>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6666" b="16666"/>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D4937A-C808-4E39-8776-3B7EE0CE8900}">
      <dsp:nvSpPr>
        <dsp:cNvPr id="0" name=""/>
        <dsp:cNvSpPr/>
      </dsp:nvSpPr>
      <dsp:spPr>
        <a:xfrm>
          <a:off x="3401325" y="1675111"/>
          <a:ext cx="2903669" cy="907396"/>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61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Authentication and Authorization</a:t>
          </a:r>
        </a:p>
        <a:p>
          <a:pPr marL="57150" lvl="1" indent="-57150" algn="l" defTabSz="355600">
            <a:lnSpc>
              <a:spcPct val="90000"/>
            </a:lnSpc>
            <a:spcBef>
              <a:spcPct val="0"/>
            </a:spcBef>
            <a:spcAft>
              <a:spcPct val="15000"/>
            </a:spcAft>
            <a:buChar char="•"/>
          </a:pPr>
          <a:r>
            <a:rPr lang="en-US" sz="800" kern="1200" dirty="0"/>
            <a:t>Secure operations</a:t>
          </a:r>
        </a:p>
        <a:p>
          <a:pPr marL="57150" lvl="1" indent="-57150" algn="l" defTabSz="355600">
            <a:lnSpc>
              <a:spcPct val="90000"/>
            </a:lnSpc>
            <a:spcBef>
              <a:spcPct val="0"/>
            </a:spcBef>
            <a:spcAft>
              <a:spcPct val="15000"/>
            </a:spcAft>
            <a:buChar char="•"/>
          </a:pPr>
          <a:r>
            <a:rPr lang="en-US" sz="800" kern="1200" dirty="0"/>
            <a:t>Partition access to specific compartments</a:t>
          </a:r>
        </a:p>
        <a:p>
          <a:pPr marL="57150" lvl="1" indent="-57150" algn="l" defTabSz="355600">
            <a:lnSpc>
              <a:spcPct val="90000"/>
            </a:lnSpc>
            <a:spcBef>
              <a:spcPct val="0"/>
            </a:spcBef>
            <a:spcAft>
              <a:spcPct val="15000"/>
            </a:spcAft>
            <a:buChar char="•"/>
          </a:pPr>
          <a:r>
            <a:rPr lang="en-US" sz="800" kern="1200" dirty="0"/>
            <a:t>System and account lifecycles</a:t>
          </a:r>
        </a:p>
        <a:p>
          <a:pPr marL="57150" lvl="1" indent="-57150" algn="l" defTabSz="355600">
            <a:lnSpc>
              <a:spcPct val="90000"/>
            </a:lnSpc>
            <a:spcBef>
              <a:spcPct val="0"/>
            </a:spcBef>
            <a:spcAft>
              <a:spcPct val="15000"/>
            </a:spcAft>
            <a:buChar char="•"/>
          </a:pPr>
          <a:r>
            <a:rPr lang="en-US" sz="800" kern="1200" dirty="0"/>
            <a:t>Experience with management of export controlled and proprietary systems</a:t>
          </a:r>
        </a:p>
      </dsp:txBody>
      <dsp:txXfrm>
        <a:off x="3401325" y="1675111"/>
        <a:ext cx="2903669" cy="907396"/>
      </dsp:txXfrm>
    </dsp:sp>
    <dsp:sp modelId="{C454DC28-6A1D-4458-88F5-A761B124913E}">
      <dsp:nvSpPr>
        <dsp:cNvPr id="0" name=""/>
        <dsp:cNvSpPr/>
      </dsp:nvSpPr>
      <dsp:spPr>
        <a:xfrm>
          <a:off x="3280338" y="1544043"/>
          <a:ext cx="635177" cy="952766"/>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16666" b="16666"/>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1461DB-ACF2-4F2C-99CA-886D98588833}">
      <dsp:nvSpPr>
        <dsp:cNvPr id="0" name=""/>
        <dsp:cNvSpPr/>
      </dsp:nvSpPr>
      <dsp:spPr>
        <a:xfrm>
          <a:off x="124031" y="2817423"/>
          <a:ext cx="2903669" cy="907396"/>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61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Shared Filesystems and Databases</a:t>
          </a:r>
        </a:p>
        <a:p>
          <a:pPr marL="57150" lvl="1" indent="-57150" algn="l" defTabSz="355600">
            <a:lnSpc>
              <a:spcPct val="90000"/>
            </a:lnSpc>
            <a:spcBef>
              <a:spcPct val="0"/>
            </a:spcBef>
            <a:spcAft>
              <a:spcPct val="15000"/>
            </a:spcAft>
            <a:buChar char="•"/>
          </a:pPr>
          <a:r>
            <a:rPr lang="en-US" sz="800" kern="1200" dirty="0"/>
            <a:t>Secure access to filesystems across pillars</a:t>
          </a:r>
        </a:p>
      </dsp:txBody>
      <dsp:txXfrm>
        <a:off x="124031" y="2817423"/>
        <a:ext cx="2903669" cy="907396"/>
      </dsp:txXfrm>
    </dsp:sp>
    <dsp:sp modelId="{BF11D611-49D7-4CB2-BE36-1EB1C9858F9D}">
      <dsp:nvSpPr>
        <dsp:cNvPr id="0" name=""/>
        <dsp:cNvSpPr/>
      </dsp:nvSpPr>
      <dsp:spPr>
        <a:xfrm>
          <a:off x="3045" y="2686354"/>
          <a:ext cx="635177" cy="952766"/>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16666" b="16666"/>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FFBB72-E695-4C71-80D6-24DC80370279}">
      <dsp:nvSpPr>
        <dsp:cNvPr id="0" name=""/>
        <dsp:cNvSpPr/>
      </dsp:nvSpPr>
      <dsp:spPr>
        <a:xfrm>
          <a:off x="3401325" y="2817423"/>
          <a:ext cx="2903669" cy="907396"/>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61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Monitoring and control systems</a:t>
          </a:r>
        </a:p>
        <a:p>
          <a:pPr marL="57150" lvl="1" indent="-57150" algn="l" defTabSz="355600">
            <a:lnSpc>
              <a:spcPct val="90000"/>
            </a:lnSpc>
            <a:spcBef>
              <a:spcPct val="0"/>
            </a:spcBef>
            <a:spcAft>
              <a:spcPct val="15000"/>
            </a:spcAft>
            <a:buChar char="•"/>
          </a:pPr>
          <a:r>
            <a:rPr lang="en-US" sz="800" kern="1200" dirty="0"/>
            <a:t>Manage access to shared resources</a:t>
          </a:r>
        </a:p>
        <a:p>
          <a:pPr marL="57150" lvl="1" indent="-57150" algn="l" defTabSz="355600">
            <a:lnSpc>
              <a:spcPct val="90000"/>
            </a:lnSpc>
            <a:spcBef>
              <a:spcPct val="0"/>
            </a:spcBef>
            <a:spcAft>
              <a:spcPct val="15000"/>
            </a:spcAft>
            <a:buChar char="•"/>
          </a:pPr>
          <a:r>
            <a:rPr lang="en-US" sz="800" kern="1200" dirty="0"/>
            <a:t>Manage privileged access levels</a:t>
          </a:r>
        </a:p>
        <a:p>
          <a:pPr marL="57150" lvl="1" indent="-57150" algn="l" defTabSz="355600">
            <a:lnSpc>
              <a:spcPct val="90000"/>
            </a:lnSpc>
            <a:spcBef>
              <a:spcPct val="0"/>
            </a:spcBef>
            <a:spcAft>
              <a:spcPct val="15000"/>
            </a:spcAft>
            <a:buChar char="•"/>
          </a:pPr>
          <a:r>
            <a:rPr lang="en-US" sz="800" kern="1200" dirty="0"/>
            <a:t>Lights out operation</a:t>
          </a:r>
        </a:p>
      </dsp:txBody>
      <dsp:txXfrm>
        <a:off x="3401325" y="2817423"/>
        <a:ext cx="2903669" cy="907396"/>
      </dsp:txXfrm>
    </dsp:sp>
    <dsp:sp modelId="{CB224A91-9454-4EF5-83BC-5DF5C671C2C1}">
      <dsp:nvSpPr>
        <dsp:cNvPr id="0" name=""/>
        <dsp:cNvSpPr/>
      </dsp:nvSpPr>
      <dsp:spPr>
        <a:xfrm>
          <a:off x="3280338" y="2686354"/>
          <a:ext cx="635177" cy="952766"/>
        </a:xfrm>
        <a:prstGeom prst="rect">
          <a:avLst/>
        </a:prstGeom>
        <a:blipFill dpi="0"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t="16666" b="16666"/>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B80D13-6A01-476D-AACD-3E1D5D52CE1F}">
      <dsp:nvSpPr>
        <dsp:cNvPr id="0" name=""/>
        <dsp:cNvSpPr/>
      </dsp:nvSpPr>
      <dsp:spPr>
        <a:xfrm>
          <a:off x="124031" y="3959734"/>
          <a:ext cx="2903669" cy="907396"/>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61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Source Code and Data sets</a:t>
          </a:r>
        </a:p>
        <a:p>
          <a:pPr marL="57150" lvl="1" indent="-57150" algn="l" defTabSz="355600">
            <a:lnSpc>
              <a:spcPct val="90000"/>
            </a:lnSpc>
            <a:spcBef>
              <a:spcPct val="0"/>
            </a:spcBef>
            <a:spcAft>
              <a:spcPct val="15000"/>
            </a:spcAft>
            <a:buChar char="•"/>
          </a:pPr>
          <a:r>
            <a:rPr lang="en-US" sz="800" kern="1200" dirty="0"/>
            <a:t>Source Code repos</a:t>
          </a:r>
        </a:p>
        <a:p>
          <a:pPr marL="57150" lvl="1" indent="-57150" algn="l" defTabSz="355600">
            <a:lnSpc>
              <a:spcPct val="90000"/>
            </a:lnSpc>
            <a:spcBef>
              <a:spcPct val="0"/>
            </a:spcBef>
            <a:spcAft>
              <a:spcPct val="15000"/>
            </a:spcAft>
            <a:buChar char="•"/>
          </a:pPr>
          <a:r>
            <a:rPr lang="en-US" sz="800" kern="1200" dirty="0"/>
            <a:t>Performance databases for applications and architectures</a:t>
          </a:r>
        </a:p>
      </dsp:txBody>
      <dsp:txXfrm>
        <a:off x="124031" y="3959734"/>
        <a:ext cx="2903669" cy="907396"/>
      </dsp:txXfrm>
    </dsp:sp>
    <dsp:sp modelId="{CFC9198C-3CDD-47B3-A554-AB118091F8A0}">
      <dsp:nvSpPr>
        <dsp:cNvPr id="0" name=""/>
        <dsp:cNvSpPr/>
      </dsp:nvSpPr>
      <dsp:spPr>
        <a:xfrm>
          <a:off x="3045" y="3828666"/>
          <a:ext cx="635177" cy="952766"/>
        </a:xfrm>
        <a:prstGeom prst="rect">
          <a:avLst/>
        </a:prstGeom>
        <a:blipFill dpi="0"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t="16666" b="16666"/>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15064C-5FDA-43C4-A34F-683F4E36FA02}">
      <dsp:nvSpPr>
        <dsp:cNvPr id="0" name=""/>
        <dsp:cNvSpPr/>
      </dsp:nvSpPr>
      <dsp:spPr>
        <a:xfrm>
          <a:off x="3401325" y="3959734"/>
          <a:ext cx="2903669" cy="907396"/>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1461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Web</a:t>
          </a:r>
        </a:p>
        <a:p>
          <a:pPr marL="57150" lvl="1" indent="-57150" algn="l" defTabSz="355600">
            <a:lnSpc>
              <a:spcPct val="90000"/>
            </a:lnSpc>
            <a:spcBef>
              <a:spcPct val="0"/>
            </a:spcBef>
            <a:spcAft>
              <a:spcPct val="15000"/>
            </a:spcAft>
            <a:buChar char="•"/>
          </a:pPr>
          <a:r>
            <a:rPr lang="en-US" sz="800" kern="1200" dirty="0"/>
            <a:t>Educational and reference materials</a:t>
          </a:r>
        </a:p>
        <a:p>
          <a:pPr marL="57150" lvl="1" indent="-57150" algn="l" defTabSz="355600">
            <a:lnSpc>
              <a:spcPct val="90000"/>
            </a:lnSpc>
            <a:spcBef>
              <a:spcPct val="0"/>
            </a:spcBef>
            <a:spcAft>
              <a:spcPct val="15000"/>
            </a:spcAft>
            <a:buChar char="•"/>
          </a:pPr>
          <a:r>
            <a:rPr lang="en-US" sz="800" kern="1200" dirty="0"/>
            <a:t>Outreach</a:t>
          </a:r>
        </a:p>
        <a:p>
          <a:pPr marL="57150" lvl="1" indent="-57150" algn="l" defTabSz="355600">
            <a:lnSpc>
              <a:spcPct val="90000"/>
            </a:lnSpc>
            <a:spcBef>
              <a:spcPct val="0"/>
            </a:spcBef>
            <a:spcAft>
              <a:spcPct val="15000"/>
            </a:spcAft>
            <a:buChar char="•"/>
          </a:pPr>
          <a:r>
            <a:rPr lang="en-US" sz="800" kern="1200" dirty="0"/>
            <a:t>Both Open and Controlled access</a:t>
          </a:r>
        </a:p>
      </dsp:txBody>
      <dsp:txXfrm>
        <a:off x="3401325" y="3959734"/>
        <a:ext cx="2903669" cy="907396"/>
      </dsp:txXfrm>
    </dsp:sp>
    <dsp:sp modelId="{EB5491EE-3046-4F20-9829-3C740A729D34}">
      <dsp:nvSpPr>
        <dsp:cNvPr id="0" name=""/>
        <dsp:cNvSpPr/>
      </dsp:nvSpPr>
      <dsp:spPr>
        <a:xfrm>
          <a:off x="3280338" y="3828666"/>
          <a:ext cx="635177" cy="952766"/>
        </a:xfrm>
        <a:prstGeom prst="rect">
          <a:avLst/>
        </a:prstGeom>
        <a:blipFill dpi="0"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t="16666" b="16666"/>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884C6-EF39-42AD-8C95-990AA7F7319B}">
      <dsp:nvSpPr>
        <dsp:cNvPr id="0" name=""/>
        <dsp:cNvSpPr/>
      </dsp:nvSpPr>
      <dsp:spPr>
        <a:xfrm rot="10800000">
          <a:off x="827144" y="2088"/>
          <a:ext cx="2994058" cy="292009"/>
        </a:xfrm>
        <a:prstGeom prst="homePlate">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GPU: NVIDIA PASCAL, VOLTA</a:t>
          </a:r>
          <a:endParaRPr lang="en-US" sz="1100" kern="1200" dirty="0"/>
        </a:p>
      </dsp:txBody>
      <dsp:txXfrm rot="10800000">
        <a:off x="900146" y="2088"/>
        <a:ext cx="2921056" cy="292009"/>
      </dsp:txXfrm>
    </dsp:sp>
    <dsp:sp modelId="{1BD8968F-B864-4699-B2C7-B19C2B4158D9}">
      <dsp:nvSpPr>
        <dsp:cNvPr id="0" name=""/>
        <dsp:cNvSpPr/>
      </dsp:nvSpPr>
      <dsp:spPr>
        <a:xfrm>
          <a:off x="681140" y="2088"/>
          <a:ext cx="292009" cy="292009"/>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a:noFill/>
        </a:ln>
        <a:effectLst/>
      </dsp:spPr>
      <dsp:style>
        <a:lnRef idx="0">
          <a:scrgbClr r="0" g="0" b="0"/>
        </a:lnRef>
        <a:fillRef idx="1">
          <a:scrgbClr r="0" g="0" b="0"/>
        </a:fillRef>
        <a:effectRef idx="2">
          <a:scrgbClr r="0" g="0" b="0"/>
        </a:effectRef>
        <a:fontRef idx="minor"/>
      </dsp:style>
    </dsp:sp>
    <dsp:sp modelId="{2B38918B-6446-423C-AFDD-06C60A52640B}">
      <dsp:nvSpPr>
        <dsp:cNvPr id="0" name=""/>
        <dsp:cNvSpPr/>
      </dsp:nvSpPr>
      <dsp:spPr>
        <a:xfrm rot="10800000">
          <a:off x="827144" y="381265"/>
          <a:ext cx="2994058" cy="292009"/>
        </a:xfrm>
        <a:prstGeom prst="homePlate">
          <a:avLst/>
        </a:prstGeom>
        <a:solidFill>
          <a:schemeClr val="accent4">
            <a:hueOff val="228095"/>
            <a:satOff val="-6188"/>
            <a:lumOff val="-16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FPGA: Intel </a:t>
          </a:r>
          <a:r>
            <a:rPr lang="en-US" sz="1100" kern="1200" dirty="0" err="1"/>
            <a:t>Arria</a:t>
          </a:r>
          <a:r>
            <a:rPr lang="en-US" sz="1100" kern="1200" dirty="0"/>
            <a:t> 10, Stratix 10, Xilinx U250</a:t>
          </a:r>
        </a:p>
      </dsp:txBody>
      <dsp:txXfrm rot="10800000">
        <a:off x="900146" y="381265"/>
        <a:ext cx="2921056" cy="292009"/>
      </dsp:txXfrm>
    </dsp:sp>
    <dsp:sp modelId="{4DCB8304-5E34-4354-A1B6-0012E05D52C0}">
      <dsp:nvSpPr>
        <dsp:cNvPr id="0" name=""/>
        <dsp:cNvSpPr/>
      </dsp:nvSpPr>
      <dsp:spPr>
        <a:xfrm>
          <a:off x="681140" y="381265"/>
          <a:ext cx="292009" cy="292009"/>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729974CB-A44E-4E1F-9673-D4C8A874CD74}">
      <dsp:nvSpPr>
        <dsp:cNvPr id="0" name=""/>
        <dsp:cNvSpPr/>
      </dsp:nvSpPr>
      <dsp:spPr>
        <a:xfrm rot="10800000">
          <a:off x="827144" y="760441"/>
          <a:ext cx="2994058" cy="292009"/>
        </a:xfrm>
        <a:prstGeom prst="homePlate">
          <a:avLst/>
        </a:prstGeom>
        <a:solidFill>
          <a:schemeClr val="accent4">
            <a:hueOff val="456190"/>
            <a:satOff val="-12377"/>
            <a:lumOff val="-321"/>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NVM: Intel </a:t>
          </a:r>
          <a:r>
            <a:rPr lang="en-US" sz="1100" kern="1200" dirty="0" err="1"/>
            <a:t>Optane</a:t>
          </a:r>
          <a:r>
            <a:rPr lang="en-US" sz="1100" kern="1200" dirty="0"/>
            <a:t>, Apache Pass</a:t>
          </a:r>
        </a:p>
      </dsp:txBody>
      <dsp:txXfrm rot="10800000">
        <a:off x="900146" y="760441"/>
        <a:ext cx="2921056" cy="292009"/>
      </dsp:txXfrm>
    </dsp:sp>
    <dsp:sp modelId="{8D595B18-C175-46EB-8AD0-780EB0E48A4E}">
      <dsp:nvSpPr>
        <dsp:cNvPr id="0" name=""/>
        <dsp:cNvSpPr/>
      </dsp:nvSpPr>
      <dsp:spPr>
        <a:xfrm>
          <a:off x="681140" y="760441"/>
          <a:ext cx="292009" cy="292009"/>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 b="-1000"/>
          </a:stretch>
        </a:blipFill>
        <a:ln>
          <a:noFill/>
        </a:ln>
        <a:effectLst/>
      </dsp:spPr>
      <dsp:style>
        <a:lnRef idx="0">
          <a:scrgbClr r="0" g="0" b="0"/>
        </a:lnRef>
        <a:fillRef idx="1">
          <a:scrgbClr r="0" g="0" b="0"/>
        </a:fillRef>
        <a:effectRef idx="2">
          <a:scrgbClr r="0" g="0" b="0"/>
        </a:effectRef>
        <a:fontRef idx="minor"/>
      </dsp:style>
    </dsp:sp>
    <dsp:sp modelId="{DF136B8D-B15C-413A-BB24-1C0B003C10FC}">
      <dsp:nvSpPr>
        <dsp:cNvPr id="0" name=""/>
        <dsp:cNvSpPr/>
      </dsp:nvSpPr>
      <dsp:spPr>
        <a:xfrm rot="10800000">
          <a:off x="827144" y="1139617"/>
          <a:ext cx="2994058" cy="292009"/>
        </a:xfrm>
        <a:prstGeom prst="homePlate">
          <a:avLst/>
        </a:prstGeom>
        <a:solidFill>
          <a:schemeClr val="accent4">
            <a:hueOff val="684285"/>
            <a:satOff val="-18565"/>
            <a:lumOff val="-481"/>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Deep memory: HBM2</a:t>
          </a:r>
        </a:p>
      </dsp:txBody>
      <dsp:txXfrm rot="10800000">
        <a:off x="900146" y="1139617"/>
        <a:ext cx="2921056" cy="292009"/>
      </dsp:txXfrm>
    </dsp:sp>
    <dsp:sp modelId="{0AEB5C3D-004B-4A24-AA1D-DD6BC02EC785}">
      <dsp:nvSpPr>
        <dsp:cNvPr id="0" name=""/>
        <dsp:cNvSpPr/>
      </dsp:nvSpPr>
      <dsp:spPr>
        <a:xfrm>
          <a:off x="681140" y="1139617"/>
          <a:ext cx="292009" cy="292009"/>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3D0E44A9-52FE-42AE-BDBF-BEB3A0694FE3}">
      <dsp:nvSpPr>
        <dsp:cNvPr id="0" name=""/>
        <dsp:cNvSpPr/>
      </dsp:nvSpPr>
      <dsp:spPr>
        <a:xfrm rot="10800000">
          <a:off x="827144" y="1518793"/>
          <a:ext cx="2994058" cy="292009"/>
        </a:xfrm>
        <a:prstGeom prst="homePlate">
          <a:avLst/>
        </a:prstGeom>
        <a:solidFill>
          <a:schemeClr val="accent4">
            <a:hueOff val="912379"/>
            <a:satOff val="-24753"/>
            <a:lumOff val="-642"/>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SoC: ThunderX2, Zynq</a:t>
          </a:r>
        </a:p>
      </dsp:txBody>
      <dsp:txXfrm rot="10800000">
        <a:off x="900146" y="1518793"/>
        <a:ext cx="2921056" cy="292009"/>
      </dsp:txXfrm>
    </dsp:sp>
    <dsp:sp modelId="{4934CA63-89FB-43D5-840F-462DC4AF9F26}">
      <dsp:nvSpPr>
        <dsp:cNvPr id="0" name=""/>
        <dsp:cNvSpPr/>
      </dsp:nvSpPr>
      <dsp:spPr>
        <a:xfrm>
          <a:off x="681140" y="1518793"/>
          <a:ext cx="292009" cy="292009"/>
        </a:xfrm>
        <a:prstGeom prst="ellipse">
          <a:avLst/>
        </a:prstGeom>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33000" r="-33000"/>
          </a:stretch>
        </a:blipFill>
        <a:ln>
          <a:noFill/>
        </a:ln>
        <a:effectLst/>
      </dsp:spPr>
      <dsp:style>
        <a:lnRef idx="0">
          <a:scrgbClr r="0" g="0" b="0"/>
        </a:lnRef>
        <a:fillRef idx="1">
          <a:scrgbClr r="0" g="0" b="0"/>
        </a:fillRef>
        <a:effectRef idx="2">
          <a:scrgbClr r="0" g="0" b="0"/>
        </a:effectRef>
        <a:fontRef idx="minor"/>
      </dsp:style>
    </dsp:sp>
    <dsp:sp modelId="{4E7B2296-DFED-448B-8465-E1A447864266}">
      <dsp:nvSpPr>
        <dsp:cNvPr id="0" name=""/>
        <dsp:cNvSpPr/>
      </dsp:nvSpPr>
      <dsp:spPr>
        <a:xfrm rot="10800000">
          <a:off x="827144" y="1897970"/>
          <a:ext cx="2994058" cy="292009"/>
        </a:xfrm>
        <a:prstGeom prst="homePlate">
          <a:avLst/>
        </a:prstGeom>
        <a:solidFill>
          <a:schemeClr val="accent4">
            <a:hueOff val="1140474"/>
            <a:satOff val="-30942"/>
            <a:lumOff val="-802"/>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intensive: Emu</a:t>
          </a:r>
        </a:p>
      </dsp:txBody>
      <dsp:txXfrm rot="10800000">
        <a:off x="900146" y="1897970"/>
        <a:ext cx="2921056" cy="292009"/>
      </dsp:txXfrm>
    </dsp:sp>
    <dsp:sp modelId="{B862D61E-D224-4313-8CB2-2DF78804535B}">
      <dsp:nvSpPr>
        <dsp:cNvPr id="0" name=""/>
        <dsp:cNvSpPr/>
      </dsp:nvSpPr>
      <dsp:spPr>
        <a:xfrm>
          <a:off x="681140" y="1897970"/>
          <a:ext cx="292009" cy="292009"/>
        </a:xfrm>
        <a:prstGeom prst="ellipse">
          <a:avLst/>
        </a:prstGeom>
        <a:blipFill>
          <a:blip xmlns:r="http://schemas.openxmlformats.org/officeDocument/2006/relationships" r:embed="rId11">
            <a:extLst>
              <a:ext uri="{28A0092B-C50C-407E-A947-70E740481C1C}">
                <a14:useLocalDpi xmlns:a14="http://schemas.microsoft.com/office/drawing/2010/main" val="0"/>
              </a:ext>
            </a:extLst>
          </a:blip>
          <a:srcRect/>
          <a:stretch>
            <a:fillRect l="-30000" r="-30000"/>
          </a:stretch>
        </a:blipFill>
        <a:ln>
          <a:noFill/>
        </a:ln>
        <a:effectLst/>
      </dsp:spPr>
      <dsp:style>
        <a:lnRef idx="0">
          <a:scrgbClr r="0" g="0" b="0"/>
        </a:lnRef>
        <a:fillRef idx="1">
          <a:scrgbClr r="0" g="0" b="0"/>
        </a:fillRef>
        <a:effectRef idx="2">
          <a:scrgbClr r="0" g="0" b="0"/>
        </a:effectRef>
        <a:fontRef idx="minor"/>
      </dsp:style>
    </dsp:sp>
    <dsp:sp modelId="{FFB950F1-F673-444D-891E-5669F82449D1}">
      <dsp:nvSpPr>
        <dsp:cNvPr id="0" name=""/>
        <dsp:cNvSpPr/>
      </dsp:nvSpPr>
      <dsp:spPr>
        <a:xfrm rot="10800000">
          <a:off x="827144" y="2277146"/>
          <a:ext cx="2994058" cy="292009"/>
        </a:xfrm>
        <a:prstGeom prst="homePlate">
          <a:avLst/>
        </a:prstGeom>
        <a:solidFill>
          <a:schemeClr val="accent4">
            <a:hueOff val="1368569"/>
            <a:satOff val="-37130"/>
            <a:lumOff val="-96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Cloud: OpenStack Cluster</a:t>
          </a:r>
        </a:p>
      </dsp:txBody>
      <dsp:txXfrm rot="10800000">
        <a:off x="900146" y="2277146"/>
        <a:ext cx="2921056" cy="292009"/>
      </dsp:txXfrm>
    </dsp:sp>
    <dsp:sp modelId="{5DB656B4-B2B6-4A9F-A1E4-9C0FBB336923}">
      <dsp:nvSpPr>
        <dsp:cNvPr id="0" name=""/>
        <dsp:cNvSpPr/>
      </dsp:nvSpPr>
      <dsp:spPr>
        <a:xfrm>
          <a:off x="681140" y="2277146"/>
          <a:ext cx="292009" cy="292009"/>
        </a:xfrm>
        <a:prstGeom prst="ellipse">
          <a:avLst/>
        </a:prstGeom>
        <a:blipFill>
          <a:blip xmlns:r="http://schemas.openxmlformats.org/officeDocument/2006/relationships"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D1ED6AB-C02F-46B3-A408-2526C3885525}">
      <dsp:nvSpPr>
        <dsp:cNvPr id="0" name=""/>
        <dsp:cNvSpPr/>
      </dsp:nvSpPr>
      <dsp:spPr>
        <a:xfrm rot="10800000">
          <a:off x="827144" y="2656322"/>
          <a:ext cx="2994058" cy="292009"/>
        </a:xfrm>
        <a:prstGeom prst="homePlate">
          <a:avLst/>
        </a:prstGeom>
        <a:solidFill>
          <a:schemeClr val="accent4">
            <a:hueOff val="1596664"/>
            <a:satOff val="-43319"/>
            <a:lumOff val="-112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Cryogenic devices: JJ memory cell</a:t>
          </a:r>
        </a:p>
      </dsp:txBody>
      <dsp:txXfrm rot="10800000">
        <a:off x="900146" y="2656322"/>
        <a:ext cx="2921056" cy="292009"/>
      </dsp:txXfrm>
    </dsp:sp>
    <dsp:sp modelId="{9048FE19-2274-44E9-9480-B6F226CF0666}">
      <dsp:nvSpPr>
        <dsp:cNvPr id="0" name=""/>
        <dsp:cNvSpPr/>
      </dsp:nvSpPr>
      <dsp:spPr>
        <a:xfrm>
          <a:off x="681140" y="2656322"/>
          <a:ext cx="292009" cy="292009"/>
        </a:xfrm>
        <a:prstGeom prst="ellipse">
          <a:avLst/>
        </a:prstGeom>
        <a:blipFill>
          <a:blip xmlns:r="http://schemas.openxmlformats.org/officeDocument/2006/relationships"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0A662B08-6A00-4E66-9EB5-3042E42C351C}">
      <dsp:nvSpPr>
        <dsp:cNvPr id="0" name=""/>
        <dsp:cNvSpPr/>
      </dsp:nvSpPr>
      <dsp:spPr>
        <a:xfrm rot="10800000">
          <a:off x="827144" y="3035499"/>
          <a:ext cx="2994058" cy="292009"/>
        </a:xfrm>
        <a:prstGeom prst="homePlate">
          <a:avLst/>
        </a:prstGeom>
        <a:solidFill>
          <a:schemeClr val="accent4">
            <a:hueOff val="1824759"/>
            <a:satOff val="-49507"/>
            <a:lumOff val="-1284"/>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Neuromorphic: </a:t>
          </a:r>
          <a:r>
            <a:rPr lang="en-US" sz="1100" kern="1200" dirty="0" err="1"/>
            <a:t>TrueNorth</a:t>
          </a:r>
          <a:endParaRPr lang="en-US" sz="1100" kern="1200" dirty="0"/>
        </a:p>
      </dsp:txBody>
      <dsp:txXfrm rot="10800000">
        <a:off x="900146" y="3035499"/>
        <a:ext cx="2921056" cy="292009"/>
      </dsp:txXfrm>
    </dsp:sp>
    <dsp:sp modelId="{FA8682BE-0C0D-4941-ADB8-F562CEF30D1F}">
      <dsp:nvSpPr>
        <dsp:cNvPr id="0" name=""/>
        <dsp:cNvSpPr/>
      </dsp:nvSpPr>
      <dsp:spPr>
        <a:xfrm>
          <a:off x="681140" y="3035499"/>
          <a:ext cx="292009" cy="292009"/>
        </a:xfrm>
        <a:prstGeom prst="ellipse">
          <a:avLst/>
        </a:prstGeom>
        <a:blipFill>
          <a:blip xmlns:r="http://schemas.openxmlformats.org/officeDocument/2006/relationships"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A8B93C91-6132-4C5F-9C44-20B87704AC03}">
      <dsp:nvSpPr>
        <dsp:cNvPr id="0" name=""/>
        <dsp:cNvSpPr/>
      </dsp:nvSpPr>
      <dsp:spPr>
        <a:xfrm rot="10800000">
          <a:off x="827144" y="3414675"/>
          <a:ext cx="2994058" cy="292009"/>
        </a:xfrm>
        <a:prstGeom prst="homePlate">
          <a:avLst/>
        </a:prstGeom>
        <a:solidFill>
          <a:schemeClr val="accent4">
            <a:hueOff val="2052854"/>
            <a:satOff val="-55695"/>
            <a:lumOff val="-1444"/>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Quantum: </a:t>
          </a:r>
          <a:r>
            <a:rPr lang="en-US" sz="1100" kern="1200" dirty="0" err="1"/>
            <a:t>Rigetti</a:t>
          </a:r>
          <a:r>
            <a:rPr lang="en-US" sz="1100" kern="1200" dirty="0"/>
            <a:t>, IBM, D-wave</a:t>
          </a:r>
        </a:p>
      </dsp:txBody>
      <dsp:txXfrm rot="10800000">
        <a:off x="900146" y="3414675"/>
        <a:ext cx="2921056" cy="292009"/>
      </dsp:txXfrm>
    </dsp:sp>
    <dsp:sp modelId="{F9DF48EB-1E27-44B1-B0AA-E5F756805703}">
      <dsp:nvSpPr>
        <dsp:cNvPr id="0" name=""/>
        <dsp:cNvSpPr/>
      </dsp:nvSpPr>
      <dsp:spPr>
        <a:xfrm>
          <a:off x="681140" y="3414675"/>
          <a:ext cx="292009" cy="292009"/>
        </a:xfrm>
        <a:prstGeom prst="ellipse">
          <a:avLst/>
        </a:prstGeom>
        <a:blipFill>
          <a:blip xmlns:r="http://schemas.openxmlformats.org/officeDocument/2006/relationships"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CA59A06F-BBE5-400B-81D9-FC86C0E330CC}">
      <dsp:nvSpPr>
        <dsp:cNvPr id="0" name=""/>
        <dsp:cNvSpPr/>
      </dsp:nvSpPr>
      <dsp:spPr>
        <a:xfrm rot="10800000">
          <a:off x="827144" y="3793851"/>
          <a:ext cx="2994058" cy="292009"/>
        </a:xfrm>
        <a:prstGeom prst="homePlate">
          <a:avLst/>
        </a:prstGeom>
        <a:solidFill>
          <a:schemeClr val="accent4">
            <a:hueOff val="2280948"/>
            <a:satOff val="-61884"/>
            <a:lumOff val="-160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Deep Learning</a:t>
          </a:r>
        </a:p>
      </dsp:txBody>
      <dsp:txXfrm rot="10800000">
        <a:off x="900146" y="3793851"/>
        <a:ext cx="2921056" cy="292009"/>
      </dsp:txXfrm>
    </dsp:sp>
    <dsp:sp modelId="{A644F70C-1EFE-425A-AE78-1B827CEAC23E}">
      <dsp:nvSpPr>
        <dsp:cNvPr id="0" name=""/>
        <dsp:cNvSpPr/>
      </dsp:nvSpPr>
      <dsp:spPr>
        <a:xfrm>
          <a:off x="681140" y="3793851"/>
          <a:ext cx="292009" cy="292009"/>
        </a:xfrm>
        <a:prstGeom prst="ellipse">
          <a:avLst/>
        </a:prstGeom>
        <a:blipFill>
          <a:blip xmlns:r="http://schemas.openxmlformats.org/officeDocument/2006/relationships"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40504646-9B00-44D9-A947-5D53168D0E0D}">
      <dsp:nvSpPr>
        <dsp:cNvPr id="0" name=""/>
        <dsp:cNvSpPr/>
      </dsp:nvSpPr>
      <dsp:spPr>
        <a:xfrm rot="10800000">
          <a:off x="827144" y="4173027"/>
          <a:ext cx="2994058" cy="292009"/>
        </a:xfrm>
        <a:prstGeom prst="homePlate">
          <a:avLst/>
        </a:prstGeom>
        <a:solidFill>
          <a:schemeClr val="accent4">
            <a:hueOff val="2509043"/>
            <a:satOff val="-68072"/>
            <a:lumOff val="-176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768"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This year’s hot item</a:t>
          </a:r>
        </a:p>
      </dsp:txBody>
      <dsp:txXfrm rot="10800000">
        <a:off x="900146" y="4173027"/>
        <a:ext cx="2921056" cy="292009"/>
      </dsp:txXfrm>
    </dsp:sp>
    <dsp:sp modelId="{0178344A-2B6D-4D52-B3B1-ED955F99CB51}">
      <dsp:nvSpPr>
        <dsp:cNvPr id="0" name=""/>
        <dsp:cNvSpPr/>
      </dsp:nvSpPr>
      <dsp:spPr>
        <a:xfrm>
          <a:off x="681140" y="4173027"/>
          <a:ext cx="292009" cy="292009"/>
        </a:xfrm>
        <a:prstGeom prst="ellipse">
          <a:avLst/>
        </a:prstGeom>
        <a:blipFill>
          <a:blip xmlns:r="http://schemas.openxmlformats.org/officeDocument/2006/relationships"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12BD4-2051-4287-9575-A72A3BE46909}">
      <dsp:nvSpPr>
        <dsp:cNvPr id="0" name=""/>
        <dsp:cNvSpPr/>
      </dsp:nvSpPr>
      <dsp:spPr>
        <a:xfrm>
          <a:off x="3652" y="404546"/>
          <a:ext cx="3561459" cy="1127964"/>
        </a:xfrm>
        <a:prstGeom prst="rect">
          <a:avLst/>
        </a:prstGeom>
        <a:solidFill>
          <a:schemeClr val="accent2">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Optimize Software and Expose New Hierarchical Parallelism</a:t>
          </a:r>
        </a:p>
      </dsp:txBody>
      <dsp:txXfrm>
        <a:off x="3652" y="404546"/>
        <a:ext cx="3561459" cy="1127964"/>
      </dsp:txXfrm>
    </dsp:sp>
    <dsp:sp modelId="{80879C48-7E14-45CD-9F37-348C33DEA63B}">
      <dsp:nvSpPr>
        <dsp:cNvPr id="0" name=""/>
        <dsp:cNvSpPr/>
      </dsp:nvSpPr>
      <dsp:spPr>
        <a:xfrm>
          <a:off x="3652" y="1532511"/>
          <a:ext cx="3561459" cy="3547912"/>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Redesign software to boost performance on upcoming architectures</a:t>
          </a:r>
        </a:p>
        <a:p>
          <a:pPr marL="228600" lvl="1" indent="-228600" algn="l" defTabSz="977900">
            <a:lnSpc>
              <a:spcPct val="90000"/>
            </a:lnSpc>
            <a:spcBef>
              <a:spcPct val="0"/>
            </a:spcBef>
            <a:spcAft>
              <a:spcPct val="15000"/>
            </a:spcAft>
            <a:buChar char="•"/>
          </a:pPr>
          <a:r>
            <a:rPr lang="en-US" sz="2200" kern="1200" dirty="0"/>
            <a:t>Exploit new levels of parallelism and efficient data movement</a:t>
          </a:r>
        </a:p>
      </dsp:txBody>
      <dsp:txXfrm>
        <a:off x="3652" y="1532511"/>
        <a:ext cx="3561459" cy="3547912"/>
      </dsp:txXfrm>
    </dsp:sp>
    <dsp:sp modelId="{00BC75D8-3DCF-4CB9-8138-F0FE1C441559}">
      <dsp:nvSpPr>
        <dsp:cNvPr id="0" name=""/>
        <dsp:cNvSpPr/>
      </dsp:nvSpPr>
      <dsp:spPr>
        <a:xfrm>
          <a:off x="4063716" y="404546"/>
          <a:ext cx="3561459" cy="1127964"/>
        </a:xfrm>
        <a:prstGeom prst="rect">
          <a:avLst/>
        </a:prstGeom>
        <a:solidFill>
          <a:schemeClr val="bg2">
            <a:lumMod val="6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Architectural Specialization and Integration</a:t>
          </a:r>
        </a:p>
      </dsp:txBody>
      <dsp:txXfrm>
        <a:off x="4063716" y="404546"/>
        <a:ext cx="3561459" cy="1127964"/>
      </dsp:txXfrm>
    </dsp:sp>
    <dsp:sp modelId="{BF884130-09FD-4BC0-A110-2F3D430FEE92}">
      <dsp:nvSpPr>
        <dsp:cNvPr id="0" name=""/>
        <dsp:cNvSpPr/>
      </dsp:nvSpPr>
      <dsp:spPr>
        <a:xfrm>
          <a:off x="4063716" y="1532511"/>
          <a:ext cx="3561459" cy="3547912"/>
        </a:xfrm>
        <a:prstGeom prst="rect">
          <a:avLst/>
        </a:prstGeom>
        <a:solidFill>
          <a:schemeClr val="bg2">
            <a:lumMod val="6500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Use CMOS more effectively for specific workloads</a:t>
          </a:r>
        </a:p>
        <a:p>
          <a:pPr marL="228600" lvl="1" indent="-228600" algn="l" defTabSz="977900">
            <a:lnSpc>
              <a:spcPct val="90000"/>
            </a:lnSpc>
            <a:spcBef>
              <a:spcPct val="0"/>
            </a:spcBef>
            <a:spcAft>
              <a:spcPct val="15000"/>
            </a:spcAft>
            <a:buChar char="•"/>
          </a:pPr>
          <a:r>
            <a:rPr lang="en-US" sz="2200" kern="1200" dirty="0"/>
            <a:t>Integrate components to boost performance and eliminate inefficiencies </a:t>
          </a:r>
        </a:p>
        <a:p>
          <a:pPr marL="228600" lvl="1" indent="-228600" algn="l" defTabSz="977900">
            <a:lnSpc>
              <a:spcPct val="90000"/>
            </a:lnSpc>
            <a:spcBef>
              <a:spcPct val="0"/>
            </a:spcBef>
            <a:spcAft>
              <a:spcPct val="15000"/>
            </a:spcAft>
            <a:buChar char="•"/>
          </a:pPr>
          <a:r>
            <a:rPr lang="en-US" sz="2200" kern="1200" dirty="0"/>
            <a:t>Workload specific </a:t>
          </a:r>
          <a:r>
            <a:rPr lang="en-US" sz="2200" kern="1200" dirty="0" err="1"/>
            <a:t>memory+storage</a:t>
          </a:r>
          <a:r>
            <a:rPr lang="en-US" sz="2200" kern="1200" dirty="0"/>
            <a:t> system design</a:t>
          </a:r>
        </a:p>
      </dsp:txBody>
      <dsp:txXfrm>
        <a:off x="4063716" y="1532511"/>
        <a:ext cx="3561459" cy="3547912"/>
      </dsp:txXfrm>
    </dsp:sp>
    <dsp:sp modelId="{DC76D7C6-3BB4-4507-9419-E8D315539BD6}">
      <dsp:nvSpPr>
        <dsp:cNvPr id="0" name=""/>
        <dsp:cNvSpPr/>
      </dsp:nvSpPr>
      <dsp:spPr>
        <a:xfrm>
          <a:off x="8123779" y="404546"/>
          <a:ext cx="3561459" cy="1127964"/>
        </a:xfrm>
        <a:prstGeom prst="rect">
          <a:avLst/>
        </a:prstGeom>
        <a:solidFill>
          <a:schemeClr val="bg2">
            <a:lumMod val="6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Emerging Technologies</a:t>
          </a:r>
        </a:p>
      </dsp:txBody>
      <dsp:txXfrm>
        <a:off x="8123779" y="404546"/>
        <a:ext cx="3561459" cy="1127964"/>
      </dsp:txXfrm>
    </dsp:sp>
    <dsp:sp modelId="{72E13FBE-AEBE-43EB-8350-2DF17CC57F5D}">
      <dsp:nvSpPr>
        <dsp:cNvPr id="0" name=""/>
        <dsp:cNvSpPr/>
      </dsp:nvSpPr>
      <dsp:spPr>
        <a:xfrm>
          <a:off x="8123779" y="1532511"/>
          <a:ext cx="3561459" cy="3547912"/>
        </a:xfrm>
        <a:prstGeom prst="rect">
          <a:avLst/>
        </a:prstGeom>
        <a:solidFill>
          <a:schemeClr val="bg2">
            <a:lumMod val="6500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Investigate new computational paradigms</a:t>
          </a:r>
        </a:p>
        <a:p>
          <a:pPr marL="457200" lvl="2" indent="-228600" algn="l" defTabSz="977900">
            <a:lnSpc>
              <a:spcPct val="90000"/>
            </a:lnSpc>
            <a:spcBef>
              <a:spcPct val="0"/>
            </a:spcBef>
            <a:spcAft>
              <a:spcPct val="15000"/>
            </a:spcAft>
            <a:buChar char="•"/>
          </a:pPr>
          <a:r>
            <a:rPr lang="en-US" sz="2200" kern="1200" dirty="0"/>
            <a:t>Quantum </a:t>
          </a:r>
        </a:p>
        <a:p>
          <a:pPr marL="457200" lvl="2" indent="-228600" algn="l" defTabSz="977900">
            <a:lnSpc>
              <a:spcPct val="90000"/>
            </a:lnSpc>
            <a:spcBef>
              <a:spcPct val="0"/>
            </a:spcBef>
            <a:spcAft>
              <a:spcPct val="15000"/>
            </a:spcAft>
            <a:buChar char="•"/>
          </a:pPr>
          <a:r>
            <a:rPr lang="en-US" sz="2200" kern="1200" dirty="0"/>
            <a:t>Neuromorphic</a:t>
          </a:r>
        </a:p>
        <a:p>
          <a:pPr marL="457200" lvl="2" indent="-228600" algn="l" defTabSz="977900">
            <a:lnSpc>
              <a:spcPct val="90000"/>
            </a:lnSpc>
            <a:spcBef>
              <a:spcPct val="0"/>
            </a:spcBef>
            <a:spcAft>
              <a:spcPct val="15000"/>
            </a:spcAft>
            <a:buChar char="•"/>
          </a:pPr>
          <a:r>
            <a:rPr lang="en-US" sz="2200" kern="1200" dirty="0"/>
            <a:t>Advanced Digital</a:t>
          </a:r>
        </a:p>
        <a:p>
          <a:pPr marL="457200" lvl="2" indent="-228600" algn="l" defTabSz="977900">
            <a:lnSpc>
              <a:spcPct val="90000"/>
            </a:lnSpc>
            <a:spcBef>
              <a:spcPct val="0"/>
            </a:spcBef>
            <a:spcAft>
              <a:spcPct val="15000"/>
            </a:spcAft>
            <a:buChar char="•"/>
          </a:pPr>
          <a:r>
            <a:rPr lang="en-US" sz="2200" kern="1200" dirty="0"/>
            <a:t>Emerging Memory Devices</a:t>
          </a:r>
        </a:p>
        <a:p>
          <a:pPr marL="457200" lvl="2" indent="-228600" algn="l" defTabSz="977900">
            <a:lnSpc>
              <a:spcPct val="90000"/>
            </a:lnSpc>
            <a:spcBef>
              <a:spcPct val="0"/>
            </a:spcBef>
            <a:spcAft>
              <a:spcPct val="15000"/>
            </a:spcAft>
            <a:buChar char="•"/>
          </a:pPr>
          <a:endParaRPr lang="en-US" sz="2200" kern="1200" dirty="0"/>
        </a:p>
      </dsp:txBody>
      <dsp:txXfrm>
        <a:off x="8123779" y="1532511"/>
        <a:ext cx="3561459" cy="3547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12BD4-2051-4287-9575-A72A3BE46909}">
      <dsp:nvSpPr>
        <dsp:cNvPr id="0" name=""/>
        <dsp:cNvSpPr/>
      </dsp:nvSpPr>
      <dsp:spPr>
        <a:xfrm>
          <a:off x="3652" y="404546"/>
          <a:ext cx="3561459" cy="1127964"/>
        </a:xfrm>
        <a:prstGeom prst="rect">
          <a:avLst/>
        </a:prstGeom>
        <a:solidFill>
          <a:schemeClr val="bg2">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Optimize Software and Expose New Hierarchical Parallelism</a:t>
          </a:r>
        </a:p>
      </dsp:txBody>
      <dsp:txXfrm>
        <a:off x="3652" y="404546"/>
        <a:ext cx="3561459" cy="1127964"/>
      </dsp:txXfrm>
    </dsp:sp>
    <dsp:sp modelId="{80879C48-7E14-45CD-9F37-348C33DEA63B}">
      <dsp:nvSpPr>
        <dsp:cNvPr id="0" name=""/>
        <dsp:cNvSpPr/>
      </dsp:nvSpPr>
      <dsp:spPr>
        <a:xfrm>
          <a:off x="3652" y="1532511"/>
          <a:ext cx="3561459" cy="3547912"/>
        </a:xfrm>
        <a:prstGeom prst="rect">
          <a:avLst/>
        </a:prstGeom>
        <a:solidFill>
          <a:schemeClr val="bg2">
            <a:lumMod val="7500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Redesign software to boost performance on upcoming architectures</a:t>
          </a:r>
        </a:p>
        <a:p>
          <a:pPr marL="228600" lvl="1" indent="-228600" algn="l" defTabSz="977900">
            <a:lnSpc>
              <a:spcPct val="90000"/>
            </a:lnSpc>
            <a:spcBef>
              <a:spcPct val="0"/>
            </a:spcBef>
            <a:spcAft>
              <a:spcPct val="15000"/>
            </a:spcAft>
            <a:buChar char="•"/>
          </a:pPr>
          <a:r>
            <a:rPr lang="en-US" sz="2200" kern="1200" dirty="0"/>
            <a:t>Exploit new levels of parallelism and efficient data movement</a:t>
          </a:r>
        </a:p>
      </dsp:txBody>
      <dsp:txXfrm>
        <a:off x="3652" y="1532511"/>
        <a:ext cx="3561459" cy="3547912"/>
      </dsp:txXfrm>
    </dsp:sp>
    <dsp:sp modelId="{00BC75D8-3DCF-4CB9-8138-F0FE1C441559}">
      <dsp:nvSpPr>
        <dsp:cNvPr id="0" name=""/>
        <dsp:cNvSpPr/>
      </dsp:nvSpPr>
      <dsp:spPr>
        <a:xfrm>
          <a:off x="4063716" y="404546"/>
          <a:ext cx="3561459" cy="1127964"/>
        </a:xfrm>
        <a:prstGeom prst="rect">
          <a:avLst/>
        </a:prstGeom>
        <a:solidFill>
          <a:schemeClr val="bg2">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Architectural Specialization and Integration</a:t>
          </a:r>
        </a:p>
      </dsp:txBody>
      <dsp:txXfrm>
        <a:off x="4063716" y="404546"/>
        <a:ext cx="3561459" cy="1127964"/>
      </dsp:txXfrm>
    </dsp:sp>
    <dsp:sp modelId="{BF884130-09FD-4BC0-A110-2F3D430FEE92}">
      <dsp:nvSpPr>
        <dsp:cNvPr id="0" name=""/>
        <dsp:cNvSpPr/>
      </dsp:nvSpPr>
      <dsp:spPr>
        <a:xfrm>
          <a:off x="4063716" y="1532511"/>
          <a:ext cx="3561459" cy="3547912"/>
        </a:xfrm>
        <a:prstGeom prst="rect">
          <a:avLst/>
        </a:prstGeom>
        <a:solidFill>
          <a:schemeClr val="bg2">
            <a:lumMod val="7500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Use CMOS more effectively for specific workloads</a:t>
          </a:r>
        </a:p>
        <a:p>
          <a:pPr marL="228600" lvl="1" indent="-228600" algn="l" defTabSz="977900">
            <a:lnSpc>
              <a:spcPct val="90000"/>
            </a:lnSpc>
            <a:spcBef>
              <a:spcPct val="0"/>
            </a:spcBef>
            <a:spcAft>
              <a:spcPct val="15000"/>
            </a:spcAft>
            <a:buChar char="•"/>
          </a:pPr>
          <a:r>
            <a:rPr lang="en-US" sz="2200" kern="1200" dirty="0"/>
            <a:t>Integrate components to boost performance and eliminate inefficiencies </a:t>
          </a:r>
        </a:p>
        <a:p>
          <a:pPr marL="228600" lvl="1" indent="-228600" algn="l" defTabSz="977900">
            <a:lnSpc>
              <a:spcPct val="90000"/>
            </a:lnSpc>
            <a:spcBef>
              <a:spcPct val="0"/>
            </a:spcBef>
            <a:spcAft>
              <a:spcPct val="15000"/>
            </a:spcAft>
            <a:buChar char="•"/>
          </a:pPr>
          <a:r>
            <a:rPr lang="en-US" sz="2200" kern="1200" dirty="0"/>
            <a:t>Workload specific </a:t>
          </a:r>
          <a:r>
            <a:rPr lang="en-US" sz="2200" kern="1200" dirty="0" err="1"/>
            <a:t>memory+storage</a:t>
          </a:r>
          <a:r>
            <a:rPr lang="en-US" sz="2200" kern="1200" dirty="0"/>
            <a:t> system design</a:t>
          </a:r>
        </a:p>
      </dsp:txBody>
      <dsp:txXfrm>
        <a:off x="4063716" y="1532511"/>
        <a:ext cx="3561459" cy="3547912"/>
      </dsp:txXfrm>
    </dsp:sp>
    <dsp:sp modelId="{DC76D7C6-3BB4-4507-9419-E8D315539BD6}">
      <dsp:nvSpPr>
        <dsp:cNvPr id="0" name=""/>
        <dsp:cNvSpPr/>
      </dsp:nvSpPr>
      <dsp:spPr>
        <a:xfrm>
          <a:off x="8123779" y="404546"/>
          <a:ext cx="3561459" cy="1127964"/>
        </a:xfrm>
        <a:prstGeom prst="rect">
          <a:avLst/>
        </a:prstGeom>
        <a:solidFill>
          <a:schemeClr val="accent4">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Emerging Technologies</a:t>
          </a:r>
        </a:p>
      </dsp:txBody>
      <dsp:txXfrm>
        <a:off x="8123779" y="404546"/>
        <a:ext cx="3561459" cy="1127964"/>
      </dsp:txXfrm>
    </dsp:sp>
    <dsp:sp modelId="{72E13FBE-AEBE-43EB-8350-2DF17CC57F5D}">
      <dsp:nvSpPr>
        <dsp:cNvPr id="0" name=""/>
        <dsp:cNvSpPr/>
      </dsp:nvSpPr>
      <dsp:spPr>
        <a:xfrm>
          <a:off x="8123779" y="1532511"/>
          <a:ext cx="3561459" cy="3547912"/>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Investigate new computational paradigms</a:t>
          </a:r>
        </a:p>
        <a:p>
          <a:pPr marL="457200" lvl="2" indent="-228600" algn="l" defTabSz="977900">
            <a:lnSpc>
              <a:spcPct val="90000"/>
            </a:lnSpc>
            <a:spcBef>
              <a:spcPct val="0"/>
            </a:spcBef>
            <a:spcAft>
              <a:spcPct val="15000"/>
            </a:spcAft>
            <a:buChar char="•"/>
          </a:pPr>
          <a:r>
            <a:rPr lang="en-US" sz="2200" kern="1200" dirty="0"/>
            <a:t>Quantum </a:t>
          </a:r>
        </a:p>
        <a:p>
          <a:pPr marL="457200" lvl="2" indent="-228600" algn="l" defTabSz="977900">
            <a:lnSpc>
              <a:spcPct val="90000"/>
            </a:lnSpc>
            <a:spcBef>
              <a:spcPct val="0"/>
            </a:spcBef>
            <a:spcAft>
              <a:spcPct val="15000"/>
            </a:spcAft>
            <a:buChar char="•"/>
          </a:pPr>
          <a:r>
            <a:rPr lang="en-US" sz="2200" kern="1200" dirty="0"/>
            <a:t>Neuromorphic</a:t>
          </a:r>
        </a:p>
        <a:p>
          <a:pPr marL="457200" lvl="2" indent="-228600" algn="l" defTabSz="977900">
            <a:lnSpc>
              <a:spcPct val="90000"/>
            </a:lnSpc>
            <a:spcBef>
              <a:spcPct val="0"/>
            </a:spcBef>
            <a:spcAft>
              <a:spcPct val="15000"/>
            </a:spcAft>
            <a:buChar char="•"/>
          </a:pPr>
          <a:r>
            <a:rPr lang="en-US" sz="2200" kern="1200" dirty="0"/>
            <a:t>Advanced Digital</a:t>
          </a:r>
        </a:p>
        <a:p>
          <a:pPr marL="457200" lvl="2" indent="-228600" algn="l" defTabSz="977900">
            <a:lnSpc>
              <a:spcPct val="90000"/>
            </a:lnSpc>
            <a:spcBef>
              <a:spcPct val="0"/>
            </a:spcBef>
            <a:spcAft>
              <a:spcPct val="15000"/>
            </a:spcAft>
            <a:buChar char="•"/>
          </a:pPr>
          <a:r>
            <a:rPr lang="en-US" sz="2200" kern="1200" dirty="0"/>
            <a:t>Emerging Memory Devices</a:t>
          </a:r>
        </a:p>
        <a:p>
          <a:pPr marL="457200" lvl="2" indent="-228600" algn="l" defTabSz="977900">
            <a:lnSpc>
              <a:spcPct val="90000"/>
            </a:lnSpc>
            <a:spcBef>
              <a:spcPct val="0"/>
            </a:spcBef>
            <a:spcAft>
              <a:spcPct val="15000"/>
            </a:spcAft>
            <a:buChar char="•"/>
          </a:pPr>
          <a:endParaRPr lang="en-US" sz="2200" kern="1200" dirty="0"/>
        </a:p>
      </dsp:txBody>
      <dsp:txXfrm>
        <a:off x="8123779" y="1532511"/>
        <a:ext cx="3561459" cy="3547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12BD4-2051-4287-9575-A72A3BE46909}">
      <dsp:nvSpPr>
        <dsp:cNvPr id="0" name=""/>
        <dsp:cNvSpPr/>
      </dsp:nvSpPr>
      <dsp:spPr>
        <a:xfrm>
          <a:off x="3652" y="404546"/>
          <a:ext cx="3561459" cy="1127964"/>
        </a:xfrm>
        <a:prstGeom prst="rect">
          <a:avLst/>
        </a:prstGeom>
        <a:solidFill>
          <a:schemeClr val="bg2">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Optimize Software and Expose New Hierarchical Parallelism</a:t>
          </a:r>
        </a:p>
      </dsp:txBody>
      <dsp:txXfrm>
        <a:off x="3652" y="404546"/>
        <a:ext cx="3561459" cy="1127964"/>
      </dsp:txXfrm>
    </dsp:sp>
    <dsp:sp modelId="{80879C48-7E14-45CD-9F37-348C33DEA63B}">
      <dsp:nvSpPr>
        <dsp:cNvPr id="0" name=""/>
        <dsp:cNvSpPr/>
      </dsp:nvSpPr>
      <dsp:spPr>
        <a:xfrm>
          <a:off x="3652" y="1532511"/>
          <a:ext cx="3561459" cy="3547912"/>
        </a:xfrm>
        <a:prstGeom prst="rect">
          <a:avLst/>
        </a:prstGeom>
        <a:solidFill>
          <a:schemeClr val="bg2">
            <a:lumMod val="7500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Redesign software to boost performance on upcoming architectures</a:t>
          </a:r>
        </a:p>
        <a:p>
          <a:pPr marL="228600" lvl="1" indent="-228600" algn="l" defTabSz="977900">
            <a:lnSpc>
              <a:spcPct val="90000"/>
            </a:lnSpc>
            <a:spcBef>
              <a:spcPct val="0"/>
            </a:spcBef>
            <a:spcAft>
              <a:spcPct val="15000"/>
            </a:spcAft>
            <a:buChar char="•"/>
          </a:pPr>
          <a:r>
            <a:rPr lang="en-US" sz="2200" kern="1200" dirty="0"/>
            <a:t>Exploit new levels of parallelism and efficient data movement</a:t>
          </a:r>
        </a:p>
      </dsp:txBody>
      <dsp:txXfrm>
        <a:off x="3652" y="1532511"/>
        <a:ext cx="3561459" cy="3547912"/>
      </dsp:txXfrm>
    </dsp:sp>
    <dsp:sp modelId="{00BC75D8-3DCF-4CB9-8138-F0FE1C441559}">
      <dsp:nvSpPr>
        <dsp:cNvPr id="0" name=""/>
        <dsp:cNvSpPr/>
      </dsp:nvSpPr>
      <dsp:spPr>
        <a:xfrm>
          <a:off x="4063716" y="404546"/>
          <a:ext cx="3561459" cy="1127964"/>
        </a:xfrm>
        <a:prstGeom prst="rect">
          <a:avLst/>
        </a:prstGeom>
        <a:solidFill>
          <a:schemeClr val="accent3">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Architectural Specialization and Integration</a:t>
          </a:r>
        </a:p>
      </dsp:txBody>
      <dsp:txXfrm>
        <a:off x="4063716" y="404546"/>
        <a:ext cx="3561459" cy="1127964"/>
      </dsp:txXfrm>
    </dsp:sp>
    <dsp:sp modelId="{BF884130-09FD-4BC0-A110-2F3D430FEE92}">
      <dsp:nvSpPr>
        <dsp:cNvPr id="0" name=""/>
        <dsp:cNvSpPr/>
      </dsp:nvSpPr>
      <dsp:spPr>
        <a:xfrm>
          <a:off x="4063716" y="1532511"/>
          <a:ext cx="3561459" cy="3547912"/>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Use CMOS more effectively for specific workloads</a:t>
          </a:r>
        </a:p>
        <a:p>
          <a:pPr marL="228600" lvl="1" indent="-228600" algn="l" defTabSz="977900">
            <a:lnSpc>
              <a:spcPct val="90000"/>
            </a:lnSpc>
            <a:spcBef>
              <a:spcPct val="0"/>
            </a:spcBef>
            <a:spcAft>
              <a:spcPct val="15000"/>
            </a:spcAft>
            <a:buChar char="•"/>
          </a:pPr>
          <a:r>
            <a:rPr lang="en-US" sz="2200" kern="1200" dirty="0"/>
            <a:t>Integrate components to boost performance and eliminate inefficiencies </a:t>
          </a:r>
        </a:p>
        <a:p>
          <a:pPr marL="228600" lvl="1" indent="-228600" algn="l" defTabSz="977900">
            <a:lnSpc>
              <a:spcPct val="90000"/>
            </a:lnSpc>
            <a:spcBef>
              <a:spcPct val="0"/>
            </a:spcBef>
            <a:spcAft>
              <a:spcPct val="15000"/>
            </a:spcAft>
            <a:buChar char="•"/>
          </a:pPr>
          <a:r>
            <a:rPr lang="en-US" sz="2200" kern="1200" dirty="0"/>
            <a:t>Workload specific </a:t>
          </a:r>
          <a:r>
            <a:rPr lang="en-US" sz="2200" kern="1200" dirty="0" err="1"/>
            <a:t>memory+storage</a:t>
          </a:r>
          <a:r>
            <a:rPr lang="en-US" sz="2200" kern="1200" dirty="0"/>
            <a:t> system design</a:t>
          </a:r>
        </a:p>
      </dsp:txBody>
      <dsp:txXfrm>
        <a:off x="4063716" y="1532511"/>
        <a:ext cx="3561459" cy="3547912"/>
      </dsp:txXfrm>
    </dsp:sp>
    <dsp:sp modelId="{DC76D7C6-3BB4-4507-9419-E8D315539BD6}">
      <dsp:nvSpPr>
        <dsp:cNvPr id="0" name=""/>
        <dsp:cNvSpPr/>
      </dsp:nvSpPr>
      <dsp:spPr>
        <a:xfrm>
          <a:off x="8123779" y="404546"/>
          <a:ext cx="3561459" cy="1127964"/>
        </a:xfrm>
        <a:prstGeom prst="rect">
          <a:avLst/>
        </a:prstGeom>
        <a:solidFill>
          <a:schemeClr val="bg2">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Emerging Technologies</a:t>
          </a:r>
        </a:p>
      </dsp:txBody>
      <dsp:txXfrm>
        <a:off x="8123779" y="404546"/>
        <a:ext cx="3561459" cy="1127964"/>
      </dsp:txXfrm>
    </dsp:sp>
    <dsp:sp modelId="{72E13FBE-AEBE-43EB-8350-2DF17CC57F5D}">
      <dsp:nvSpPr>
        <dsp:cNvPr id="0" name=""/>
        <dsp:cNvSpPr/>
      </dsp:nvSpPr>
      <dsp:spPr>
        <a:xfrm>
          <a:off x="8123779" y="1532511"/>
          <a:ext cx="3561459" cy="3547912"/>
        </a:xfrm>
        <a:prstGeom prst="rect">
          <a:avLst/>
        </a:prstGeom>
        <a:solidFill>
          <a:schemeClr val="bg2">
            <a:lumMod val="75000"/>
          </a:schemeClr>
        </a:solidFill>
        <a:ln w="9525" cap="flat" cmpd="sng" algn="ctr">
          <a:solidFill>
            <a:schemeClr val="accent4">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Investigate new computational paradigms</a:t>
          </a:r>
        </a:p>
        <a:p>
          <a:pPr marL="457200" lvl="2" indent="-228600" algn="l" defTabSz="977900">
            <a:lnSpc>
              <a:spcPct val="90000"/>
            </a:lnSpc>
            <a:spcBef>
              <a:spcPct val="0"/>
            </a:spcBef>
            <a:spcAft>
              <a:spcPct val="15000"/>
            </a:spcAft>
            <a:buChar char="•"/>
          </a:pPr>
          <a:r>
            <a:rPr lang="en-US" sz="2200" kern="1200" dirty="0"/>
            <a:t>Quantum </a:t>
          </a:r>
        </a:p>
        <a:p>
          <a:pPr marL="457200" lvl="2" indent="-228600" algn="l" defTabSz="977900">
            <a:lnSpc>
              <a:spcPct val="90000"/>
            </a:lnSpc>
            <a:spcBef>
              <a:spcPct val="0"/>
            </a:spcBef>
            <a:spcAft>
              <a:spcPct val="15000"/>
            </a:spcAft>
            <a:buChar char="•"/>
          </a:pPr>
          <a:r>
            <a:rPr lang="en-US" sz="2200" kern="1200" dirty="0"/>
            <a:t>Neuromorphic</a:t>
          </a:r>
        </a:p>
        <a:p>
          <a:pPr marL="457200" lvl="2" indent="-228600" algn="l" defTabSz="977900">
            <a:lnSpc>
              <a:spcPct val="90000"/>
            </a:lnSpc>
            <a:spcBef>
              <a:spcPct val="0"/>
            </a:spcBef>
            <a:spcAft>
              <a:spcPct val="15000"/>
            </a:spcAft>
            <a:buChar char="•"/>
          </a:pPr>
          <a:r>
            <a:rPr lang="en-US" sz="2200" kern="1200" dirty="0"/>
            <a:t>Advanced Digital</a:t>
          </a:r>
        </a:p>
        <a:p>
          <a:pPr marL="457200" lvl="2" indent="-228600" algn="l" defTabSz="977900">
            <a:lnSpc>
              <a:spcPct val="90000"/>
            </a:lnSpc>
            <a:spcBef>
              <a:spcPct val="0"/>
            </a:spcBef>
            <a:spcAft>
              <a:spcPct val="15000"/>
            </a:spcAft>
            <a:buChar char="•"/>
          </a:pPr>
          <a:r>
            <a:rPr lang="en-US" sz="2200" kern="1200" dirty="0"/>
            <a:t>Emerging Memory Devices</a:t>
          </a:r>
        </a:p>
        <a:p>
          <a:pPr marL="457200" lvl="2" indent="-228600" algn="l" defTabSz="977900">
            <a:lnSpc>
              <a:spcPct val="90000"/>
            </a:lnSpc>
            <a:spcBef>
              <a:spcPct val="0"/>
            </a:spcBef>
            <a:spcAft>
              <a:spcPct val="15000"/>
            </a:spcAft>
            <a:buChar char="•"/>
          </a:pPr>
          <a:endParaRPr lang="en-US" sz="2200" kern="1200" dirty="0"/>
        </a:p>
      </dsp:txBody>
      <dsp:txXfrm>
        <a:off x="8123779" y="1532511"/>
        <a:ext cx="3561459" cy="35479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02649-1BF7-4838-B4EB-498862971E04}">
      <dsp:nvSpPr>
        <dsp:cNvPr id="0" name=""/>
        <dsp:cNvSpPr/>
      </dsp:nvSpPr>
      <dsp:spPr>
        <a:xfrm>
          <a:off x="3622" y="0"/>
          <a:ext cx="1197431" cy="241975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kern="1200"/>
            <a:t>Jeffrey Vetter, PI</a:t>
          </a:r>
        </a:p>
      </dsp:txBody>
      <dsp:txXfrm>
        <a:off x="3622" y="967903"/>
        <a:ext cx="1197431" cy="967903"/>
      </dsp:txXfrm>
    </dsp:sp>
    <dsp:sp modelId="{B4E5A415-7A45-4995-BB77-1410514ED850}">
      <dsp:nvSpPr>
        <dsp:cNvPr id="0" name=""/>
        <dsp:cNvSpPr/>
      </dsp:nvSpPr>
      <dsp:spPr>
        <a:xfrm>
          <a:off x="199448" y="145185"/>
          <a:ext cx="805779" cy="80577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C1B526-DCDB-48B8-A6D5-50DFE20D8F8C}">
      <dsp:nvSpPr>
        <dsp:cNvPr id="0" name=""/>
        <dsp:cNvSpPr/>
      </dsp:nvSpPr>
      <dsp:spPr>
        <a:xfrm>
          <a:off x="1236976" y="0"/>
          <a:ext cx="1197431" cy="241975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kern="1200"/>
            <a:t>Seyong Lee, Programming Systems</a:t>
          </a:r>
        </a:p>
      </dsp:txBody>
      <dsp:txXfrm>
        <a:off x="1236976" y="967903"/>
        <a:ext cx="1197431" cy="967903"/>
      </dsp:txXfrm>
    </dsp:sp>
    <dsp:sp modelId="{F6394FD1-88D3-4DF4-80F3-4808A7B46244}">
      <dsp:nvSpPr>
        <dsp:cNvPr id="0" name=""/>
        <dsp:cNvSpPr/>
      </dsp:nvSpPr>
      <dsp:spPr>
        <a:xfrm>
          <a:off x="1432802" y="145185"/>
          <a:ext cx="805779" cy="80577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9541BF-3B15-42BA-8C54-BD91AE912EDB}">
      <dsp:nvSpPr>
        <dsp:cNvPr id="0" name=""/>
        <dsp:cNvSpPr/>
      </dsp:nvSpPr>
      <dsp:spPr>
        <a:xfrm>
          <a:off x="2470331" y="0"/>
          <a:ext cx="1197431" cy="241975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kern="1200"/>
            <a:t>Roberto Gioiosa, Runtime Systems</a:t>
          </a:r>
        </a:p>
      </dsp:txBody>
      <dsp:txXfrm>
        <a:off x="2470331" y="967903"/>
        <a:ext cx="1197431" cy="967903"/>
      </dsp:txXfrm>
    </dsp:sp>
    <dsp:sp modelId="{702A5B8F-1FBE-4F35-922C-E7A5932B2327}">
      <dsp:nvSpPr>
        <dsp:cNvPr id="0" name=""/>
        <dsp:cNvSpPr/>
      </dsp:nvSpPr>
      <dsp:spPr>
        <a:xfrm>
          <a:off x="2666157" y="145185"/>
          <a:ext cx="805779" cy="80577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8B4027-9F6A-4314-A4E5-03253761C4E8}">
      <dsp:nvSpPr>
        <dsp:cNvPr id="0" name=""/>
        <dsp:cNvSpPr/>
      </dsp:nvSpPr>
      <dsp:spPr>
        <a:xfrm>
          <a:off x="3703686" y="0"/>
          <a:ext cx="1197431" cy="241975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kern="1200"/>
            <a:t>Mehmet Belviranli, Apps, Modeling, Ontologies</a:t>
          </a:r>
        </a:p>
      </dsp:txBody>
      <dsp:txXfrm>
        <a:off x="3703686" y="967903"/>
        <a:ext cx="1197431" cy="967903"/>
      </dsp:txXfrm>
    </dsp:sp>
    <dsp:sp modelId="{72DBDD0B-FF1E-4FA6-A049-BD4C82C2904F}">
      <dsp:nvSpPr>
        <dsp:cNvPr id="0" name=""/>
        <dsp:cNvSpPr/>
      </dsp:nvSpPr>
      <dsp:spPr>
        <a:xfrm>
          <a:off x="3899512" y="145185"/>
          <a:ext cx="805779" cy="80577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7000" b="-1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059CFE-5D0B-4575-AC8E-F253EFFD54CF}">
      <dsp:nvSpPr>
        <dsp:cNvPr id="0" name=""/>
        <dsp:cNvSpPr/>
      </dsp:nvSpPr>
      <dsp:spPr>
        <a:xfrm>
          <a:off x="4937041" y="0"/>
          <a:ext cx="1197431" cy="241975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kern="1200" dirty="0"/>
            <a:t>Richard Glassbrook, Project Manager</a:t>
          </a:r>
        </a:p>
      </dsp:txBody>
      <dsp:txXfrm>
        <a:off x="4937041" y="967903"/>
        <a:ext cx="1197431" cy="967903"/>
      </dsp:txXfrm>
    </dsp:sp>
    <dsp:sp modelId="{DB2B0F40-CFDA-42FA-805B-6C5746030668}">
      <dsp:nvSpPr>
        <dsp:cNvPr id="0" name=""/>
        <dsp:cNvSpPr/>
      </dsp:nvSpPr>
      <dsp:spPr>
        <a:xfrm>
          <a:off x="5132867" y="145185"/>
          <a:ext cx="805779" cy="805779"/>
        </a:xfrm>
        <a:prstGeom prst="ellipse">
          <a:avLst/>
        </a:prstGeom>
        <a:blipFill rotWithShape="1">
          <a:blip xmlns:r="http://schemas.openxmlformats.org/officeDocument/2006/relationships" r:embed="rId5"/>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FD09BC-4ABB-4D34-BE17-AF0670B9B42B}">
      <dsp:nvSpPr>
        <dsp:cNvPr id="0" name=""/>
        <dsp:cNvSpPr/>
      </dsp:nvSpPr>
      <dsp:spPr>
        <a:xfrm>
          <a:off x="6170396" y="0"/>
          <a:ext cx="1197431" cy="241975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kern="1200" dirty="0"/>
            <a:t>Steve Moulton, Systems Engineer</a:t>
          </a:r>
        </a:p>
      </dsp:txBody>
      <dsp:txXfrm>
        <a:off x="6170396" y="967903"/>
        <a:ext cx="1197431" cy="967903"/>
      </dsp:txXfrm>
    </dsp:sp>
    <dsp:sp modelId="{F1078D79-FFA8-4D7C-B1EE-A5CAC2E91788}">
      <dsp:nvSpPr>
        <dsp:cNvPr id="0" name=""/>
        <dsp:cNvSpPr/>
      </dsp:nvSpPr>
      <dsp:spPr>
        <a:xfrm>
          <a:off x="6366222" y="145185"/>
          <a:ext cx="805779" cy="805779"/>
        </a:xfrm>
        <a:prstGeom prst="ellipse">
          <a:avLst/>
        </a:prstGeom>
        <a:blipFill rotWithShape="1">
          <a:blip xmlns:r="http://schemas.openxmlformats.org/officeDocument/2006/relationships" r:embed="rId6" cstate="print">
            <a:extLst>
              <a:ext uri="{28A0092B-C50C-407E-A947-70E740481C1C}">
                <a14:useLocalDpi xmlns:a14="http://schemas.microsoft.com/office/drawing/2010/main" val="0"/>
              </a:ext>
            </a:extLst>
          </a:blip>
          <a:srcRect/>
          <a:stretch>
            <a:fillRect t="-14000" b="-14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7E90A8-AD87-43FE-9188-1253BEB4F929}">
      <dsp:nvSpPr>
        <dsp:cNvPr id="0" name=""/>
        <dsp:cNvSpPr/>
      </dsp:nvSpPr>
      <dsp:spPr>
        <a:xfrm>
          <a:off x="7403751" y="0"/>
          <a:ext cx="1197431" cy="241975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kern="1200" dirty="0">
              <a:ea typeface="Tahoma"/>
              <a:cs typeface="Tahoma"/>
            </a:rPr>
            <a:t>Abdel-Kareem </a:t>
          </a:r>
          <a:r>
            <a:rPr lang="en-US" sz="800" kern="1200" dirty="0" err="1">
              <a:ea typeface="Tahoma"/>
              <a:cs typeface="Tahoma"/>
            </a:rPr>
            <a:t>Moadi</a:t>
          </a:r>
          <a:r>
            <a:rPr lang="en-US" sz="800" kern="1200" dirty="0">
              <a:ea typeface="Tahoma"/>
              <a:cs typeface="Tahoma"/>
            </a:rPr>
            <a:t>, Software/Hardware Engineer</a:t>
          </a:r>
          <a:endParaRPr lang="en-US" sz="800" kern="1200" dirty="0"/>
        </a:p>
      </dsp:txBody>
      <dsp:txXfrm>
        <a:off x="7403751" y="967903"/>
        <a:ext cx="1197431" cy="967903"/>
      </dsp:txXfrm>
    </dsp:sp>
    <dsp:sp modelId="{9A88D86E-8FDB-4CB3-B8E3-EDE4909CC70F}">
      <dsp:nvSpPr>
        <dsp:cNvPr id="0" name=""/>
        <dsp:cNvSpPr/>
      </dsp:nvSpPr>
      <dsp:spPr>
        <a:xfrm>
          <a:off x="7599577" y="145185"/>
          <a:ext cx="805779" cy="805779"/>
        </a:xfrm>
        <a:prstGeom prst="ellipse">
          <a:avLst/>
        </a:prstGeom>
        <a:blipFill rotWithShape="1">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t="-3000" b="-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BAA27B-DFE6-4B57-ADE2-28BA7D304052}">
      <dsp:nvSpPr>
        <dsp:cNvPr id="0" name=""/>
        <dsp:cNvSpPr/>
      </dsp:nvSpPr>
      <dsp:spPr>
        <a:xfrm>
          <a:off x="8637106" y="0"/>
          <a:ext cx="1197431" cy="241975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kern="1200"/>
            <a:t>Blaise </a:t>
          </a:r>
          <a:r>
            <a:rPr lang="en-US" sz="800" kern="1200" dirty="0"/>
            <a:t>Tine, Intern, Georgia Tech</a:t>
          </a:r>
        </a:p>
      </dsp:txBody>
      <dsp:txXfrm>
        <a:off x="8637106" y="967903"/>
        <a:ext cx="1197431" cy="967903"/>
      </dsp:txXfrm>
    </dsp:sp>
    <dsp:sp modelId="{8E19378C-D735-44F1-976D-075C9955CAB4}">
      <dsp:nvSpPr>
        <dsp:cNvPr id="0" name=""/>
        <dsp:cNvSpPr/>
      </dsp:nvSpPr>
      <dsp:spPr>
        <a:xfrm>
          <a:off x="8832932" y="145185"/>
          <a:ext cx="805779" cy="805779"/>
        </a:xfrm>
        <a:prstGeom prst="ellipse">
          <a:avLst/>
        </a:prstGeom>
        <a:blipFill rotWithShape="1">
          <a:blip xmlns:r="http://schemas.openxmlformats.org/officeDocument/2006/relationships" r:embed="rId9">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B3F0B1-EA3A-42E3-A59D-73B7A41165D8}">
      <dsp:nvSpPr>
        <dsp:cNvPr id="0" name=""/>
        <dsp:cNvSpPr/>
      </dsp:nvSpPr>
      <dsp:spPr>
        <a:xfrm>
          <a:off x="9870461" y="0"/>
          <a:ext cx="1197431" cy="241975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kern="1200" dirty="0">
              <a:ea typeface="Tahoma"/>
              <a:cs typeface="Tahoma"/>
            </a:rPr>
            <a:t>Mohammad </a:t>
          </a:r>
          <a:r>
            <a:rPr lang="en-US" sz="800" kern="1200" dirty="0" err="1">
              <a:ea typeface="Tahoma"/>
              <a:cs typeface="Tahoma"/>
            </a:rPr>
            <a:t>Monil</a:t>
          </a:r>
          <a:r>
            <a:rPr lang="en-US" sz="800" kern="1200" dirty="0">
              <a:ea typeface="Tahoma"/>
              <a:cs typeface="Tahoma"/>
            </a:rPr>
            <a:t>, Intern, Oregon</a:t>
          </a:r>
        </a:p>
      </dsp:txBody>
      <dsp:txXfrm>
        <a:off x="9870461" y="967903"/>
        <a:ext cx="1197431" cy="967903"/>
      </dsp:txXfrm>
    </dsp:sp>
    <dsp:sp modelId="{1483643E-D840-43FB-ABC1-A9D931801EDF}">
      <dsp:nvSpPr>
        <dsp:cNvPr id="0" name=""/>
        <dsp:cNvSpPr/>
      </dsp:nvSpPr>
      <dsp:spPr>
        <a:xfrm>
          <a:off x="10066287" y="145185"/>
          <a:ext cx="805779" cy="805779"/>
        </a:xfrm>
        <a:prstGeom prst="ellipse">
          <a:avLst/>
        </a:prstGeom>
        <a:blipFill rotWithShape="1">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t="-3000" b="-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D5A6EA-8C72-455C-83BA-F7546CC116E6}">
      <dsp:nvSpPr>
        <dsp:cNvPr id="0" name=""/>
        <dsp:cNvSpPr/>
      </dsp:nvSpPr>
      <dsp:spPr>
        <a:xfrm>
          <a:off x="442860" y="1935807"/>
          <a:ext cx="10185793" cy="362963"/>
        </a:xfrm>
        <a:prstGeom prst="leftRightArrow">
          <a:avLst/>
        </a:prstGeom>
        <a:solidFill>
          <a:schemeClr val="accent3">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00FDA-F8D3-4BA8-9F1E-B14B73113202}">
      <dsp:nvSpPr>
        <dsp:cNvPr id="0" name=""/>
        <dsp:cNvSpPr/>
      </dsp:nvSpPr>
      <dsp:spPr>
        <a:xfrm>
          <a:off x="5589" y="700742"/>
          <a:ext cx="2129070" cy="756000"/>
        </a:xfrm>
        <a:prstGeom prst="chevron">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Applications</a:t>
          </a:r>
        </a:p>
      </dsp:txBody>
      <dsp:txXfrm>
        <a:off x="383589" y="700742"/>
        <a:ext cx="1373070" cy="756000"/>
      </dsp:txXfrm>
    </dsp:sp>
    <dsp:sp modelId="{5FCD5840-A3FC-431B-92A3-35488CB813DC}">
      <dsp:nvSpPr>
        <dsp:cNvPr id="0" name=""/>
        <dsp:cNvSpPr/>
      </dsp:nvSpPr>
      <dsp:spPr>
        <a:xfrm>
          <a:off x="5589" y="1551242"/>
          <a:ext cx="1703256" cy="88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US" sz="1000" b="0" kern="1200"/>
            <a:t>Create scalable application Aspen models manually, with static or dynamic analysis, or using historical information</a:t>
          </a:r>
        </a:p>
      </dsp:txBody>
      <dsp:txXfrm>
        <a:off x="5589" y="1551242"/>
        <a:ext cx="1703256" cy="885937"/>
      </dsp:txXfrm>
    </dsp:sp>
    <dsp:sp modelId="{86F2CFE8-A26B-4E76-A64E-CE0E0F2889C0}">
      <dsp:nvSpPr>
        <dsp:cNvPr id="0" name=""/>
        <dsp:cNvSpPr/>
      </dsp:nvSpPr>
      <dsp:spPr>
        <a:xfrm>
          <a:off x="1918659" y="700742"/>
          <a:ext cx="2129070" cy="756000"/>
        </a:xfrm>
        <a:prstGeom prst="chevron">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Ontologies</a:t>
          </a:r>
        </a:p>
      </dsp:txBody>
      <dsp:txXfrm>
        <a:off x="2296659" y="700742"/>
        <a:ext cx="1373070" cy="756000"/>
      </dsp:txXfrm>
    </dsp:sp>
    <dsp:sp modelId="{7203554F-6BB0-4579-916D-70988B636503}">
      <dsp:nvSpPr>
        <dsp:cNvPr id="0" name=""/>
        <dsp:cNvSpPr/>
      </dsp:nvSpPr>
      <dsp:spPr>
        <a:xfrm>
          <a:off x="1918659" y="1551242"/>
          <a:ext cx="1703256" cy="88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US" sz="1000" b="0" kern="1200"/>
            <a:t>Ontologies based on Aspen models using statistical and machine learning techniques</a:t>
          </a:r>
        </a:p>
      </dsp:txBody>
      <dsp:txXfrm>
        <a:off x="1918659" y="1551242"/>
        <a:ext cx="1703256" cy="885937"/>
      </dsp:txXfrm>
    </dsp:sp>
    <dsp:sp modelId="{E42FD0B1-8698-4816-A914-8F0FB5CB1465}">
      <dsp:nvSpPr>
        <dsp:cNvPr id="0" name=""/>
        <dsp:cNvSpPr/>
      </dsp:nvSpPr>
      <dsp:spPr>
        <a:xfrm>
          <a:off x="3831729" y="700742"/>
          <a:ext cx="2129070" cy="756000"/>
        </a:xfrm>
        <a:prstGeom prst="chevron">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Programming systems</a:t>
          </a:r>
        </a:p>
      </dsp:txBody>
      <dsp:txXfrm>
        <a:off x="4209729" y="700742"/>
        <a:ext cx="1373070" cy="756000"/>
      </dsp:txXfrm>
    </dsp:sp>
    <dsp:sp modelId="{0C620676-9B5E-4E2B-8323-B52127B60145}">
      <dsp:nvSpPr>
        <dsp:cNvPr id="0" name=""/>
        <dsp:cNvSpPr/>
      </dsp:nvSpPr>
      <dsp:spPr>
        <a:xfrm>
          <a:off x="3831729" y="1551242"/>
          <a:ext cx="1703256" cy="88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US" sz="1000" b="0" kern="1200"/>
            <a:t>Programming systems built to support ontologies</a:t>
          </a:r>
        </a:p>
        <a:p>
          <a:pPr marL="57150" lvl="1" indent="-57150" algn="l" defTabSz="444500">
            <a:lnSpc>
              <a:spcPct val="90000"/>
            </a:lnSpc>
            <a:spcBef>
              <a:spcPct val="0"/>
            </a:spcBef>
            <a:spcAft>
              <a:spcPct val="15000"/>
            </a:spcAft>
            <a:buChar char="•"/>
          </a:pPr>
          <a:r>
            <a:rPr lang="en-US" sz="1000" b="0" kern="1200"/>
            <a:t>Query Aspen models and PFU for automatic code generation, optimization, etc.</a:t>
          </a:r>
        </a:p>
      </dsp:txBody>
      <dsp:txXfrm>
        <a:off x="3831729" y="1551242"/>
        <a:ext cx="1703256" cy="885937"/>
      </dsp:txXfrm>
    </dsp:sp>
    <dsp:sp modelId="{51F4B62D-D0C7-4187-A7DF-AE3DF48BB78B}">
      <dsp:nvSpPr>
        <dsp:cNvPr id="0" name=""/>
        <dsp:cNvSpPr/>
      </dsp:nvSpPr>
      <dsp:spPr>
        <a:xfrm>
          <a:off x="5744800" y="700742"/>
          <a:ext cx="2129070" cy="756000"/>
        </a:xfrm>
        <a:prstGeom prst="chevron">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Runtime and Scheduling</a:t>
          </a:r>
        </a:p>
      </dsp:txBody>
      <dsp:txXfrm>
        <a:off x="6122800" y="700742"/>
        <a:ext cx="1373070" cy="756000"/>
      </dsp:txXfrm>
    </dsp:sp>
    <dsp:sp modelId="{FD7025D9-D28B-4116-9BFD-A395704C7B60}">
      <dsp:nvSpPr>
        <dsp:cNvPr id="0" name=""/>
        <dsp:cNvSpPr/>
      </dsp:nvSpPr>
      <dsp:spPr>
        <a:xfrm>
          <a:off x="5744800" y="1551242"/>
          <a:ext cx="1703256" cy="88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US" sz="1000" b="0" kern="1200"/>
            <a:t>Intelligent runtime  scheduling uses models and PFU to inform dynamic decisions</a:t>
          </a:r>
        </a:p>
        <a:p>
          <a:pPr marL="57150" lvl="1" indent="-57150" algn="l" defTabSz="444500">
            <a:lnSpc>
              <a:spcPct val="90000"/>
            </a:lnSpc>
            <a:spcBef>
              <a:spcPct val="0"/>
            </a:spcBef>
            <a:spcAft>
              <a:spcPct val="15000"/>
            </a:spcAft>
            <a:buChar char="•"/>
          </a:pPr>
          <a:r>
            <a:rPr lang="en-US" sz="1000" b="0" kern="1200"/>
            <a:t>Dynamic resource discovery and monitoring</a:t>
          </a:r>
        </a:p>
      </dsp:txBody>
      <dsp:txXfrm>
        <a:off x="5744800" y="1551242"/>
        <a:ext cx="1703256" cy="885937"/>
      </dsp:txXfrm>
    </dsp:sp>
    <dsp:sp modelId="{ADBA1720-6362-496C-B439-054F550E24E5}">
      <dsp:nvSpPr>
        <dsp:cNvPr id="0" name=""/>
        <dsp:cNvSpPr/>
      </dsp:nvSpPr>
      <dsp:spPr>
        <a:xfrm>
          <a:off x="7657870" y="700742"/>
          <a:ext cx="2129070" cy="756000"/>
        </a:xfrm>
        <a:prstGeom prst="chevron">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err="1"/>
            <a:t>DSSoC</a:t>
          </a:r>
          <a:r>
            <a:rPr lang="en-US" sz="1400" kern="1200"/>
            <a:t> Chip</a:t>
          </a:r>
        </a:p>
      </dsp:txBody>
      <dsp:txXfrm>
        <a:off x="8035870" y="700742"/>
        <a:ext cx="1373070" cy="756000"/>
      </dsp:txXfrm>
    </dsp:sp>
    <dsp:sp modelId="{9F40449C-BD8B-4DFF-B3EA-A84413EE8D1A}">
      <dsp:nvSpPr>
        <dsp:cNvPr id="0" name=""/>
        <dsp:cNvSpPr/>
      </dsp:nvSpPr>
      <dsp:spPr>
        <a:xfrm>
          <a:off x="7657870" y="1551242"/>
          <a:ext cx="1703256" cy="88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US" sz="1000" b="0" kern="1200" err="1"/>
            <a:t>DSSoC</a:t>
          </a:r>
          <a:r>
            <a:rPr lang="en-US" sz="1000" b="0" kern="1200"/>
            <a:t> design quantitatively derived from application Aspen models</a:t>
          </a:r>
        </a:p>
        <a:p>
          <a:pPr marL="57150" lvl="1" indent="-57150" algn="l" defTabSz="444500">
            <a:lnSpc>
              <a:spcPct val="90000"/>
            </a:lnSpc>
            <a:spcBef>
              <a:spcPct val="0"/>
            </a:spcBef>
            <a:spcAft>
              <a:spcPct val="15000"/>
            </a:spcAft>
            <a:buChar char="•"/>
          </a:pPr>
          <a:r>
            <a:rPr lang="en-US" sz="1000" b="0" kern="1200"/>
            <a:t>Early design space exploration with Aspen</a:t>
          </a:r>
        </a:p>
      </dsp:txBody>
      <dsp:txXfrm>
        <a:off x="7657870" y="1551242"/>
        <a:ext cx="1703256" cy="885937"/>
      </dsp:txXfrm>
    </dsp:sp>
    <dsp:sp modelId="{9CB668D6-30D4-4D0D-A915-DFAEBF418388}">
      <dsp:nvSpPr>
        <dsp:cNvPr id="0" name=""/>
        <dsp:cNvSpPr/>
      </dsp:nvSpPr>
      <dsp:spPr>
        <a:xfrm>
          <a:off x="9570940" y="700742"/>
          <a:ext cx="2129070" cy="756000"/>
        </a:xfrm>
        <a:prstGeom prst="chevron">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Performance Functional API</a:t>
          </a:r>
        </a:p>
      </dsp:txBody>
      <dsp:txXfrm>
        <a:off x="9948940" y="700742"/>
        <a:ext cx="1373070" cy="756000"/>
      </dsp:txXfrm>
    </dsp:sp>
    <dsp:sp modelId="{EDF5ADE0-F591-4F4B-B42A-B8387D10007B}">
      <dsp:nvSpPr>
        <dsp:cNvPr id="0" name=""/>
        <dsp:cNvSpPr/>
      </dsp:nvSpPr>
      <dsp:spPr>
        <a:xfrm>
          <a:off x="9570940" y="1551242"/>
          <a:ext cx="1703256" cy="88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US" sz="1000" b="0" kern="1200"/>
            <a:t>As feature of </a:t>
          </a:r>
          <a:r>
            <a:rPr lang="en-US" sz="1000" b="0" kern="1200" err="1"/>
            <a:t>DSSoC</a:t>
          </a:r>
          <a:r>
            <a:rPr lang="en-US" sz="1000" b="0" kern="1200"/>
            <a:t>, PFU API provides dynamic performance response of deployed </a:t>
          </a:r>
          <a:r>
            <a:rPr lang="en-US" sz="1000" b="0" kern="1200" err="1"/>
            <a:t>DSSoC</a:t>
          </a:r>
          <a:r>
            <a:rPr lang="en-US" sz="1000" b="0" kern="1200"/>
            <a:t> to intelligent runtime and programming system.</a:t>
          </a:r>
        </a:p>
      </dsp:txBody>
      <dsp:txXfrm>
        <a:off x="9570940" y="1551242"/>
        <a:ext cx="1703256" cy="8859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84752-0183-4A9D-8C00-F3F6F8A88947}">
      <dsp:nvSpPr>
        <dsp:cNvPr id="0" name=""/>
        <dsp:cNvSpPr/>
      </dsp:nvSpPr>
      <dsp:spPr>
        <a:xfrm>
          <a:off x="0" y="212390"/>
          <a:ext cx="2149510" cy="859804"/>
        </a:xfrm>
        <a:prstGeom prst="chevron">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err="1"/>
            <a:t>DSSoC</a:t>
          </a:r>
          <a:r>
            <a:rPr lang="en-US" sz="1400" kern="1200"/>
            <a:t> Design</a:t>
          </a:r>
        </a:p>
      </dsp:txBody>
      <dsp:txXfrm>
        <a:off x="429902" y="212390"/>
        <a:ext cx="1289706" cy="859804"/>
      </dsp:txXfrm>
    </dsp:sp>
    <dsp:sp modelId="{FABFBA0E-B60E-4CEA-AB5A-FDEBD9D6418A}">
      <dsp:nvSpPr>
        <dsp:cNvPr id="0" name=""/>
        <dsp:cNvSpPr/>
      </dsp:nvSpPr>
      <dsp:spPr>
        <a:xfrm>
          <a:off x="0" y="1179669"/>
          <a:ext cx="1719608"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44500">
            <a:lnSpc>
              <a:spcPct val="90000"/>
            </a:lnSpc>
            <a:spcBef>
              <a:spcPct val="0"/>
            </a:spcBef>
            <a:spcAft>
              <a:spcPct val="15000"/>
            </a:spcAft>
            <a:buChar char="•"/>
          </a:pPr>
          <a:r>
            <a:rPr lang="en-US" sz="1000" b="0" kern="1200" err="1"/>
            <a:t>DSSoC</a:t>
          </a:r>
          <a:r>
            <a:rPr lang="en-US" sz="1000" b="0" kern="1200"/>
            <a:t> design quantitatively derived from application Aspen models</a:t>
          </a:r>
        </a:p>
        <a:p>
          <a:pPr marL="57150" lvl="1" indent="-57150" algn="l" defTabSz="444500">
            <a:lnSpc>
              <a:spcPct val="90000"/>
            </a:lnSpc>
            <a:spcBef>
              <a:spcPct val="0"/>
            </a:spcBef>
            <a:spcAft>
              <a:spcPct val="15000"/>
            </a:spcAft>
            <a:buChar char="•"/>
          </a:pPr>
          <a:r>
            <a:rPr lang="en-US" sz="1000" b="0" kern="1200"/>
            <a:t>Early design space exploration with Aspen</a:t>
          </a:r>
        </a:p>
      </dsp:txBody>
      <dsp:txXfrm>
        <a:off x="0" y="1179669"/>
        <a:ext cx="1719608" cy="117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87829-548E-43DC-8B7D-316FC2133941}">
      <dsp:nvSpPr>
        <dsp:cNvPr id="0" name=""/>
        <dsp:cNvSpPr/>
      </dsp:nvSpPr>
      <dsp:spPr>
        <a:xfrm>
          <a:off x="0" y="440897"/>
          <a:ext cx="3255108" cy="103635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2633" tIns="291592" rIns="252633"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Static analysis via compiler, tools</a:t>
          </a:r>
        </a:p>
        <a:p>
          <a:pPr marL="114300" lvl="1" indent="-114300" algn="l" defTabSz="622300">
            <a:lnSpc>
              <a:spcPct val="90000"/>
            </a:lnSpc>
            <a:spcBef>
              <a:spcPct val="0"/>
            </a:spcBef>
            <a:spcAft>
              <a:spcPct val="15000"/>
            </a:spcAft>
            <a:buChar char="•"/>
          </a:pPr>
          <a:r>
            <a:rPr lang="en-US" sz="1400" kern="1200"/>
            <a:t>Empirical, Historical</a:t>
          </a:r>
        </a:p>
        <a:p>
          <a:pPr marL="114300" lvl="1" indent="-114300" algn="l" defTabSz="622300">
            <a:lnSpc>
              <a:spcPct val="90000"/>
            </a:lnSpc>
            <a:spcBef>
              <a:spcPct val="0"/>
            </a:spcBef>
            <a:spcAft>
              <a:spcPct val="15000"/>
            </a:spcAft>
            <a:buChar char="•"/>
          </a:pPr>
          <a:r>
            <a:rPr lang="en-US" sz="1400" kern="1200"/>
            <a:t>Manual (for future applications)</a:t>
          </a:r>
        </a:p>
      </dsp:txBody>
      <dsp:txXfrm>
        <a:off x="0" y="440897"/>
        <a:ext cx="3255108" cy="1036350"/>
      </dsp:txXfrm>
    </dsp:sp>
    <dsp:sp modelId="{A72C9AB9-9061-4101-892D-17DE77133E72}">
      <dsp:nvSpPr>
        <dsp:cNvPr id="0" name=""/>
        <dsp:cNvSpPr/>
      </dsp:nvSpPr>
      <dsp:spPr>
        <a:xfrm>
          <a:off x="162755" y="234257"/>
          <a:ext cx="2278575" cy="41328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6125" tIns="0" rIns="86125" bIns="0" numCol="1" spcCol="1270" anchor="ctr" anchorCtr="0">
          <a:noAutofit/>
        </a:bodyPr>
        <a:lstStyle/>
        <a:p>
          <a:pPr marL="0" lvl="0" indent="0" algn="l" defTabSz="622300">
            <a:lnSpc>
              <a:spcPct val="90000"/>
            </a:lnSpc>
            <a:spcBef>
              <a:spcPct val="0"/>
            </a:spcBef>
            <a:spcAft>
              <a:spcPct val="35000"/>
            </a:spcAft>
            <a:buNone/>
          </a:pPr>
          <a:r>
            <a:rPr lang="en-US" sz="1400" kern="1200"/>
            <a:t>Model Creation</a:t>
          </a:r>
        </a:p>
      </dsp:txBody>
      <dsp:txXfrm>
        <a:off x="182930" y="254432"/>
        <a:ext cx="2238225" cy="372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87829-548E-43DC-8B7D-316FC2133941}">
      <dsp:nvSpPr>
        <dsp:cNvPr id="0" name=""/>
        <dsp:cNvSpPr/>
      </dsp:nvSpPr>
      <dsp:spPr>
        <a:xfrm>
          <a:off x="0" y="231422"/>
          <a:ext cx="3291337" cy="1455299"/>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5444" tIns="291592" rIns="25544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Interactive tools for graphs, queries</a:t>
          </a:r>
        </a:p>
        <a:p>
          <a:pPr marL="114300" lvl="1" indent="-114300" algn="l" defTabSz="622300">
            <a:lnSpc>
              <a:spcPct val="90000"/>
            </a:lnSpc>
            <a:spcBef>
              <a:spcPct val="0"/>
            </a:spcBef>
            <a:spcAft>
              <a:spcPct val="15000"/>
            </a:spcAft>
            <a:buChar char="•"/>
          </a:pPr>
          <a:r>
            <a:rPr lang="en-US" sz="1400" kern="1200"/>
            <a:t>Design space exploration</a:t>
          </a:r>
        </a:p>
        <a:p>
          <a:pPr marL="114300" lvl="1" indent="-114300" algn="l" defTabSz="622300">
            <a:lnSpc>
              <a:spcPct val="90000"/>
            </a:lnSpc>
            <a:spcBef>
              <a:spcPct val="0"/>
            </a:spcBef>
            <a:spcAft>
              <a:spcPct val="15000"/>
            </a:spcAft>
            <a:buChar char="•"/>
          </a:pPr>
          <a:r>
            <a:rPr lang="en-US" sz="1400" kern="1200"/>
            <a:t>Workload Generation</a:t>
          </a:r>
        </a:p>
        <a:p>
          <a:pPr marL="114300" lvl="1" indent="-114300" algn="l" defTabSz="622300">
            <a:lnSpc>
              <a:spcPct val="90000"/>
            </a:lnSpc>
            <a:spcBef>
              <a:spcPct val="0"/>
            </a:spcBef>
            <a:spcAft>
              <a:spcPct val="15000"/>
            </a:spcAft>
            <a:buChar char="•"/>
          </a:pPr>
          <a:r>
            <a:rPr lang="en-US" sz="1400" kern="1200"/>
            <a:t>Feedback to Runtime Systems</a:t>
          </a:r>
        </a:p>
      </dsp:txBody>
      <dsp:txXfrm>
        <a:off x="0" y="231422"/>
        <a:ext cx="3291337" cy="1455299"/>
      </dsp:txXfrm>
    </dsp:sp>
    <dsp:sp modelId="{A72C9AB9-9061-4101-892D-17DE77133E72}">
      <dsp:nvSpPr>
        <dsp:cNvPr id="0" name=""/>
        <dsp:cNvSpPr/>
      </dsp:nvSpPr>
      <dsp:spPr>
        <a:xfrm>
          <a:off x="164566" y="24782"/>
          <a:ext cx="2303935" cy="41328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7083" tIns="0" rIns="87083" bIns="0" numCol="1" spcCol="1270" anchor="ctr" anchorCtr="0">
          <a:noAutofit/>
        </a:bodyPr>
        <a:lstStyle/>
        <a:p>
          <a:pPr marL="0" lvl="0" indent="0" algn="l" defTabSz="622300">
            <a:lnSpc>
              <a:spcPct val="90000"/>
            </a:lnSpc>
            <a:spcBef>
              <a:spcPct val="0"/>
            </a:spcBef>
            <a:spcAft>
              <a:spcPct val="35000"/>
            </a:spcAft>
            <a:buNone/>
          </a:pPr>
          <a:r>
            <a:rPr lang="en-US" sz="1400" kern="1200"/>
            <a:t>Model Uses</a:t>
          </a:r>
        </a:p>
      </dsp:txBody>
      <dsp:txXfrm>
        <a:off x="184741" y="44957"/>
        <a:ext cx="2263585"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27" tIns="45713" rIns="91427" bIns="45713" rtlCol="0"/>
          <a:lstStyle>
            <a:lvl1pPr algn="l">
              <a:defRPr sz="1200"/>
            </a:lvl1pPr>
          </a:lstStyle>
          <a:p>
            <a:endParaRPr lang="en-US"/>
          </a:p>
        </p:txBody>
      </p:sp>
      <p:sp>
        <p:nvSpPr>
          <p:cNvPr id="3" name="Date Placeholder 2"/>
          <p:cNvSpPr>
            <a:spLocks noGrp="1"/>
          </p:cNvSpPr>
          <p:nvPr>
            <p:ph type="dt" sz="quarter" idx="1"/>
          </p:nvPr>
        </p:nvSpPr>
        <p:spPr>
          <a:xfrm>
            <a:off x="3970339" y="0"/>
            <a:ext cx="3038475" cy="465138"/>
          </a:xfrm>
          <a:prstGeom prst="rect">
            <a:avLst/>
          </a:prstGeom>
        </p:spPr>
        <p:txBody>
          <a:bodyPr vert="horz" lIns="91427" tIns="45713" rIns="91427" bIns="45713" rtlCol="0"/>
          <a:lstStyle>
            <a:lvl1pPr algn="r">
              <a:defRPr sz="1200"/>
            </a:lvl1pPr>
          </a:lstStyle>
          <a:p>
            <a:fld id="{0B842F42-2CE9-4E35-95C1-410DC08A50B1}" type="datetimeFigureOut">
              <a:rPr lang="en-US" smtClean="0"/>
              <a:t>9/16/2019</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1427" tIns="45713" rIns="91427" bIns="45713" rtlCol="0" anchor="b"/>
          <a:lstStyle>
            <a:lvl1pPr algn="l">
              <a:defRPr sz="1200"/>
            </a:lvl1pPr>
          </a:lstStyle>
          <a:p>
            <a:endParaRPr lang="en-US"/>
          </a:p>
        </p:txBody>
      </p:sp>
      <p:sp>
        <p:nvSpPr>
          <p:cNvPr id="5" name="Slide Number Placeholder 4"/>
          <p:cNvSpPr>
            <a:spLocks noGrp="1"/>
          </p:cNvSpPr>
          <p:nvPr>
            <p:ph type="sldNum" sz="quarter" idx="3"/>
          </p:nvPr>
        </p:nvSpPr>
        <p:spPr>
          <a:xfrm>
            <a:off x="3970339" y="8829675"/>
            <a:ext cx="3038475" cy="465138"/>
          </a:xfrm>
          <a:prstGeom prst="rect">
            <a:avLst/>
          </a:prstGeom>
        </p:spPr>
        <p:txBody>
          <a:bodyPr vert="horz" lIns="91427" tIns="45713" rIns="91427" bIns="45713"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27" tIns="45713" rIns="91427" bIns="45713" rtlCol="0"/>
          <a:lstStyle>
            <a:lvl1pPr algn="l">
              <a:defRPr sz="1200"/>
            </a:lvl1pPr>
          </a:lstStyle>
          <a:p>
            <a:endParaRPr lang="en-US"/>
          </a:p>
        </p:txBody>
      </p:sp>
      <p:sp>
        <p:nvSpPr>
          <p:cNvPr id="3" name="Date Placeholder 2"/>
          <p:cNvSpPr>
            <a:spLocks noGrp="1"/>
          </p:cNvSpPr>
          <p:nvPr>
            <p:ph type="dt" idx="1"/>
          </p:nvPr>
        </p:nvSpPr>
        <p:spPr>
          <a:xfrm>
            <a:off x="3970339" y="0"/>
            <a:ext cx="3038475" cy="465138"/>
          </a:xfrm>
          <a:prstGeom prst="rect">
            <a:avLst/>
          </a:prstGeom>
        </p:spPr>
        <p:txBody>
          <a:bodyPr vert="horz" lIns="91427" tIns="45713" rIns="91427" bIns="45713" rtlCol="0"/>
          <a:lstStyle>
            <a:lvl1pPr algn="r">
              <a:defRPr sz="1200"/>
            </a:lvl1pPr>
          </a:lstStyle>
          <a:p>
            <a:fld id="{6F282904-F315-4730-8D91-37D99E141A6F}" type="datetimeFigureOut">
              <a:rPr lang="en-US" smtClean="0"/>
              <a:t>9/16/2019</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27" tIns="45713" rIns="91427" bIns="45713" rtlCol="0" anchor="ctr"/>
          <a:lstStyle/>
          <a:p>
            <a:endParaRPr lang="en-US"/>
          </a:p>
        </p:txBody>
      </p:sp>
      <p:sp>
        <p:nvSpPr>
          <p:cNvPr id="5" name="Notes Placeholder 4"/>
          <p:cNvSpPr>
            <a:spLocks noGrp="1"/>
          </p:cNvSpPr>
          <p:nvPr>
            <p:ph type="body" sz="quarter" idx="3"/>
          </p:nvPr>
        </p:nvSpPr>
        <p:spPr>
          <a:xfrm>
            <a:off x="701676" y="4416426"/>
            <a:ext cx="5607050" cy="4183063"/>
          </a:xfrm>
          <a:prstGeom prst="rect">
            <a:avLst/>
          </a:prstGeom>
        </p:spPr>
        <p:txBody>
          <a:bodyPr vert="horz" lIns="91427" tIns="45713" rIns="91427" bIns="4571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27" tIns="45713" rIns="91427" bIns="45713" rtlCol="0" anchor="b"/>
          <a:lstStyle>
            <a:lvl1pPr algn="l">
              <a:defRPr sz="1200"/>
            </a:lvl1pPr>
          </a:lstStyle>
          <a:p>
            <a:endParaRPr lang="en-US"/>
          </a:p>
        </p:txBody>
      </p:sp>
      <p:sp>
        <p:nvSpPr>
          <p:cNvPr id="7" name="Slide Number Placeholder 6"/>
          <p:cNvSpPr>
            <a:spLocks noGrp="1"/>
          </p:cNvSpPr>
          <p:nvPr>
            <p:ph type="sldNum" sz="quarter" idx="5"/>
          </p:nvPr>
        </p:nvSpPr>
        <p:spPr>
          <a:xfrm>
            <a:off x="3970339" y="8829675"/>
            <a:ext cx="3038475" cy="465138"/>
          </a:xfrm>
          <a:prstGeom prst="rect">
            <a:avLst/>
          </a:prstGeom>
        </p:spPr>
        <p:txBody>
          <a:bodyPr vert="horz" lIns="91427" tIns="45713" rIns="91427" bIns="45713"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ntel.com/content/www/us/en/programmable/products/boards_and_kits/dev-kits/altera/kit-s10-fpga.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ntel.com/content/www/us/en/programmable/products/boards_and_kits/dev-kits/altera/kit-s10-fpga.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pre-exascale systems (</a:t>
            </a:r>
            <a:r>
              <a:rPr lang="en-US" dirty="0" err="1"/>
              <a:t>Rmax</a:t>
            </a:r>
            <a:r>
              <a:rPr lang="en-US" dirty="0"/>
              <a:t>): 6.92 + 8.59 + 14.01 + 17.17 + 17.59 + 20.16 + 94.64 + 143.5</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E672D7-8E2D-4611-973D-F4591A707C34}"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006934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70</a:t>
            </a:fld>
            <a:endParaRPr lang="en-US"/>
          </a:p>
        </p:txBody>
      </p:sp>
    </p:spTree>
    <p:extLst>
      <p:ext uri="{BB962C8B-B14F-4D97-AF65-F5344CB8AC3E}">
        <p14:creationId xmlns:p14="http://schemas.microsoft.com/office/powerpoint/2010/main" val="3078099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lower performance of the MCL version is due to JIT compilation overhead; if a target device is preselected before submitting to the MCL scheduler, the MCL task can be precompiled, which will have similar performance to other approaches.</a:t>
            </a:r>
          </a:p>
        </p:txBody>
      </p:sp>
      <p:sp>
        <p:nvSpPr>
          <p:cNvPr id="4" name="Slide Number Placeholder 3"/>
          <p:cNvSpPr>
            <a:spLocks noGrp="1"/>
          </p:cNvSpPr>
          <p:nvPr>
            <p:ph type="sldNum" sz="quarter" idx="5"/>
          </p:nvPr>
        </p:nvSpPr>
        <p:spPr/>
        <p:txBody>
          <a:bodyPr/>
          <a:lstStyle/>
          <a:p>
            <a:fld id="{639B577F-6036-4BCD-9021-A736CBC28733}" type="slidenum">
              <a:rPr lang="en-US" smtClean="0"/>
              <a:pPr/>
              <a:t>76</a:t>
            </a:fld>
            <a:endParaRPr lang="en-US"/>
          </a:p>
        </p:txBody>
      </p:sp>
    </p:spTree>
    <p:extLst>
      <p:ext uri="{BB962C8B-B14F-4D97-AF65-F5344CB8AC3E}">
        <p14:creationId xmlns:p14="http://schemas.microsoft.com/office/powerpoint/2010/main" val="1311739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need a new scheduler because most of the state-of-the-art solution focus on single application, just shared memory.</a:t>
            </a:r>
          </a:p>
          <a:p>
            <a:r>
              <a:rPr lang="en-US"/>
              <a:t>Resource sharing across different applications is typically done at OS level. Unfortunately, many OS don’t directly manage resources like GPUs or FPGAs</a:t>
            </a:r>
          </a:p>
          <a:p>
            <a:r>
              <a:rPr lang="en-US"/>
              <a:t>A side effects is that programs assume complete ownership of all resources -&gt; select device 0 from platform 0 (e.g., Titan)</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FF095A-F86B-4B29-8A9F-DF3D3D1F3E2A}"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21887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Notice: the dispatched task is executed by a parallel worker thread, not the main thread</a:t>
            </a:r>
          </a:p>
        </p:txBody>
      </p:sp>
      <p:sp>
        <p:nvSpPr>
          <p:cNvPr id="4" name="Slide Number Placeholder 3"/>
          <p:cNvSpPr>
            <a:spLocks noGrp="1"/>
          </p:cNvSpPr>
          <p:nvPr>
            <p:ph type="sldNum" sz="quarter" idx="10"/>
          </p:nvPr>
        </p:nvSpPr>
        <p:spPr/>
        <p:txBody>
          <a:bodyPr/>
          <a:lstStyle/>
          <a:p>
            <a:fld id="{DBFF095A-F86B-4B29-8A9F-DF3D3D1F3E2A}" type="slidenum">
              <a:rPr lang="en-US" smtClean="0"/>
              <a:pPr/>
              <a:t>99</a:t>
            </a:fld>
            <a:endParaRPr lang="en-US"/>
          </a:p>
        </p:txBody>
      </p:sp>
    </p:spTree>
    <p:extLst>
      <p:ext uri="{BB962C8B-B14F-4D97-AF65-F5344CB8AC3E}">
        <p14:creationId xmlns:p14="http://schemas.microsoft.com/office/powerpoint/2010/main" val="4284322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Notice: these are “bad test”:</a:t>
            </a:r>
          </a:p>
          <a:p>
            <a:pPr marL="171450" indent="-171450">
              <a:buFontTx/>
              <a:buChar char="-"/>
            </a:pPr>
            <a:r>
              <a:rPr lang="en-US"/>
              <a:t>Very low computation</a:t>
            </a:r>
          </a:p>
          <a:p>
            <a:pPr marL="171450" indent="-171450">
              <a:buFontTx/>
              <a:buChar char="-"/>
            </a:pPr>
            <a:r>
              <a:rPr lang="en-US"/>
              <a:t>Meant to highlight scheduling and data transfer overheads</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DBFF095A-F86B-4B29-8A9F-DF3D3D1F3E2A}" type="slidenum">
              <a:rPr lang="en-US" smtClean="0"/>
              <a:pPr/>
              <a:t>100</a:t>
            </a:fld>
            <a:endParaRPr lang="en-US"/>
          </a:p>
        </p:txBody>
      </p:sp>
    </p:spTree>
    <p:extLst>
      <p:ext uri="{BB962C8B-B14F-4D97-AF65-F5344CB8AC3E}">
        <p14:creationId xmlns:p14="http://schemas.microsoft.com/office/powerpoint/2010/main" val="1345564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Current scheduler is simple: tasks get dispatched very quickly and wait in the queue of the device</a:t>
            </a:r>
          </a:p>
          <a:p>
            <a:r>
              <a:rPr lang="en-US"/>
              <a:t>Need to improve resource utilization: one tasked are dispatched they can’t be currently rescheduled &lt;- modeling will help here</a:t>
            </a:r>
          </a:p>
        </p:txBody>
      </p:sp>
      <p:sp>
        <p:nvSpPr>
          <p:cNvPr id="4" name="Slide Number Placeholder 3"/>
          <p:cNvSpPr>
            <a:spLocks noGrp="1"/>
          </p:cNvSpPr>
          <p:nvPr>
            <p:ph type="sldNum" sz="quarter" idx="5"/>
          </p:nvPr>
        </p:nvSpPr>
        <p:spPr/>
        <p:txBody>
          <a:bodyPr/>
          <a:lstStyle/>
          <a:p>
            <a:fld id="{DBFF095A-F86B-4B29-8A9F-DF3D3D1F3E2A}" type="slidenum">
              <a:rPr lang="en-US" smtClean="0"/>
              <a:pPr/>
              <a:t>103</a:t>
            </a:fld>
            <a:endParaRPr lang="en-US"/>
          </a:p>
        </p:txBody>
      </p:sp>
    </p:spTree>
    <p:extLst>
      <p:ext uri="{BB962C8B-B14F-4D97-AF65-F5344CB8AC3E}">
        <p14:creationId xmlns:p14="http://schemas.microsoft.com/office/powerpoint/2010/main" val="4088245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E672D7-8E2D-4611-973D-F4591A707C34}"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926242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BE8574D-65ED-3E41-A2CD-C90E02C2087F}"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3011496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120</a:t>
            </a:fld>
            <a:endParaRPr lang="en-US" dirty="0"/>
          </a:p>
        </p:txBody>
      </p:sp>
    </p:spTree>
    <p:extLst>
      <p:ext uri="{BB962C8B-B14F-4D97-AF65-F5344CB8AC3E}">
        <p14:creationId xmlns:p14="http://schemas.microsoft.com/office/powerpoint/2010/main" val="2035964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pre-exascale systems (</a:t>
            </a:r>
            <a:r>
              <a:rPr lang="en-US" dirty="0" err="1"/>
              <a:t>Rmax</a:t>
            </a:r>
            <a:r>
              <a:rPr lang="en-US" dirty="0"/>
              <a:t>): 6.92 + 8.59 + 14.01 + 17.17 + 17.59 + 20.16 + 94.64 + 143.5</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E672D7-8E2D-4611-973D-F4591A707C34}"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7522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895350"/>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196668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48510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773100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endParaRPr lang="en-US" dirty="0"/>
          </a:p>
          <a:p>
            <a:r>
              <a:rPr lang="en-US" dirty="0">
                <a:hlinkClick r:id="rId3"/>
              </a:rPr>
              <a:t>https://www.intel.com/content/www/us/en/programmable/products/boards_and_kits/dev-kits/altera/kit-s10-fpga.html</a:t>
            </a:r>
            <a:endParaRPr lang="en-US" dirty="0"/>
          </a:p>
          <a:p>
            <a:endParaRPr lang="en-US" dirty="0"/>
          </a:p>
          <a:p>
            <a:r>
              <a:rPr lang="en-US" dirty="0"/>
              <a:t>https://</a:t>
            </a:r>
            <a:r>
              <a:rPr lang="en-US" dirty="0" err="1"/>
              <a:t>www.nallatech.com</a:t>
            </a:r>
            <a:r>
              <a:rPr lang="en-US" dirty="0"/>
              <a:t>/</a:t>
            </a:r>
          </a:p>
        </p:txBody>
      </p:sp>
      <p:sp>
        <p:nvSpPr>
          <p:cNvPr id="4" name="Slide Number Placeholder 3"/>
          <p:cNvSpPr>
            <a:spLocks noGrp="1"/>
          </p:cNvSpPr>
          <p:nvPr>
            <p:ph type="sldNum" sz="quarter" idx="5"/>
          </p:nvPr>
        </p:nvSpPr>
        <p:spPr/>
        <p:txBody>
          <a:bodyPr/>
          <a:lstStyle/>
          <a:p>
            <a:fld id="{E84BF42C-AC69-1541-8381-AB9616038B28}" type="slidenum">
              <a:rPr lang="en-US" smtClean="0"/>
              <a:t>48</a:t>
            </a:fld>
            <a:endParaRPr lang="en-US" dirty="0"/>
          </a:p>
        </p:txBody>
      </p:sp>
    </p:spTree>
    <p:extLst>
      <p:ext uri="{BB962C8B-B14F-4D97-AF65-F5344CB8AC3E}">
        <p14:creationId xmlns:p14="http://schemas.microsoft.com/office/powerpoint/2010/main" val="176520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endParaRPr lang="en-US" dirty="0"/>
          </a:p>
          <a:p>
            <a:r>
              <a:rPr lang="en-US" dirty="0">
                <a:hlinkClick r:id="rId3"/>
              </a:rPr>
              <a:t>https://www.intel.com/content/www/us/en/programmable/products/boards_and_kits/dev-kits/altera/kit-s10-fpga.html</a:t>
            </a:r>
            <a:endParaRPr lang="en-US" dirty="0"/>
          </a:p>
          <a:p>
            <a:endParaRPr lang="en-US" dirty="0"/>
          </a:p>
          <a:p>
            <a:r>
              <a:rPr lang="en-US" dirty="0"/>
              <a:t>https://</a:t>
            </a:r>
            <a:r>
              <a:rPr lang="en-US" dirty="0" err="1"/>
              <a:t>www.nallatech.com</a:t>
            </a:r>
            <a:r>
              <a:rPr lang="en-US" dirty="0"/>
              <a:t>/</a:t>
            </a:r>
          </a:p>
        </p:txBody>
      </p:sp>
      <p:sp>
        <p:nvSpPr>
          <p:cNvPr id="4" name="Slide Number Placeholder 3"/>
          <p:cNvSpPr>
            <a:spLocks noGrp="1"/>
          </p:cNvSpPr>
          <p:nvPr>
            <p:ph type="sldNum" sz="quarter" idx="5"/>
          </p:nvPr>
        </p:nvSpPr>
        <p:spPr/>
        <p:txBody>
          <a:bodyPr/>
          <a:lstStyle/>
          <a:p>
            <a:fld id="{E84BF42C-AC69-1541-8381-AB9616038B28}" type="slidenum">
              <a:rPr lang="en-US" smtClean="0"/>
              <a:t>49</a:t>
            </a:fld>
            <a:endParaRPr lang="en-US" dirty="0"/>
          </a:p>
        </p:txBody>
      </p:sp>
    </p:spTree>
    <p:extLst>
      <p:ext uri="{BB962C8B-B14F-4D97-AF65-F5344CB8AC3E}">
        <p14:creationId xmlns:p14="http://schemas.microsoft.com/office/powerpoint/2010/main" val="413674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64</a:t>
            </a:fld>
            <a:endParaRPr lang="en-US"/>
          </a:p>
        </p:txBody>
      </p:sp>
    </p:spTree>
    <p:extLst>
      <p:ext uri="{BB962C8B-B14F-4D97-AF65-F5344CB8AC3E}">
        <p14:creationId xmlns:p14="http://schemas.microsoft.com/office/powerpoint/2010/main" val="977588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66</a:t>
            </a:fld>
            <a:endParaRPr lang="en-US"/>
          </a:p>
        </p:txBody>
      </p:sp>
    </p:spTree>
    <p:extLst>
      <p:ext uri="{BB962C8B-B14F-4D97-AF65-F5344CB8AC3E}">
        <p14:creationId xmlns:p14="http://schemas.microsoft.com/office/powerpoint/2010/main" val="10381771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hyperlink" Target="mailto:vetter@computer.org"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jpeg"/><Relationship Id="rId11" Type="http://schemas.openxmlformats.org/officeDocument/2006/relationships/hyperlink" Target="http://ft.ornl.gov/" TargetMode="External"/><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jpe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jpeg"/><Relationship Id="rId1" Type="http://schemas.openxmlformats.org/officeDocument/2006/relationships/slideMaster" Target="../slideMasters/slideMaster9.xml"/><Relationship Id="rId4" Type="http://schemas.openxmlformats.org/officeDocument/2006/relationships/image" Target="../media/image2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ft.ornl.gov/" TargetMode="External"/><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0.jpeg"/><Relationship Id="rId5" Type="http://schemas.microsoft.com/office/2007/relationships/hdphoto" Target="../media/hdphoto1.wdp"/><Relationship Id="rId4"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6.jpeg"/><Relationship Id="rId11" Type="http://schemas.openxmlformats.org/officeDocument/2006/relationships/image" Target="../media/image41.png"/><Relationship Id="rId5" Type="http://schemas.openxmlformats.org/officeDocument/2006/relationships/image" Target="../media/image5.png"/><Relationship Id="rId10"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3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jpeg"/><Relationship Id="rId1" Type="http://schemas.openxmlformats.org/officeDocument/2006/relationships/slideMaster" Target="../slideMasters/slideMaster12.xml"/><Relationship Id="rId4" Type="http://schemas.openxmlformats.org/officeDocument/2006/relationships/image" Target="../media/image21.png"/></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13.xml"/><Relationship Id="rId4" Type="http://schemas.openxmlformats.org/officeDocument/2006/relationships/image" Target="../media/image45.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4.xml"/><Relationship Id="rId6" Type="http://schemas.microsoft.com/office/2007/relationships/hdphoto" Target="../media/hdphoto3.wdp"/><Relationship Id="rId5" Type="http://schemas.openxmlformats.org/officeDocument/2006/relationships/image" Target="../media/image26.png"/><Relationship Id="rId4" Type="http://schemas.microsoft.com/office/2007/relationships/hdphoto" Target="../media/hdphoto2.wdp"/></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tif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p:blipFill>
        <p:spPr>
          <a:xfrm rot="5400000" flipH="1">
            <a:off x="-56672" y="10908"/>
            <a:ext cx="4322618" cy="4226359"/>
          </a:xfrm>
          <a:prstGeom prst="rect">
            <a:avLst/>
          </a:prstGeom>
        </p:spPr>
      </p:pic>
      <p:sp>
        <p:nvSpPr>
          <p:cNvPr id="33" name="Freeform 12"/>
          <p:cNvSpPr>
            <a:spLocks/>
          </p:cNvSpPr>
          <p:nvPr userDrawn="1"/>
        </p:nvSpPr>
        <p:spPr bwMode="auto">
          <a:xfrm>
            <a:off x="7845425" y="0"/>
            <a:ext cx="4343400" cy="6858000"/>
          </a:xfrm>
          <a:custGeom>
            <a:avLst/>
            <a:gdLst>
              <a:gd name="T0" fmla="*/ 150 w 1412"/>
              <a:gd name="T1" fmla="*/ 2166 h 2166"/>
              <a:gd name="T2" fmla="*/ 1412 w 1412"/>
              <a:gd name="T3" fmla="*/ 2166 h 2166"/>
              <a:gd name="T4" fmla="*/ 1412 w 1412"/>
              <a:gd name="T5" fmla="*/ 0 h 2166"/>
              <a:gd name="T6" fmla="*/ 0 w 1412"/>
              <a:gd name="T7" fmla="*/ 0 h 2166"/>
              <a:gd name="T8" fmla="*/ 150 w 1412"/>
              <a:gd name="T9" fmla="*/ 2166 h 2166"/>
            </a:gdLst>
            <a:ahLst/>
            <a:cxnLst>
              <a:cxn ang="0">
                <a:pos x="T0" y="T1"/>
              </a:cxn>
              <a:cxn ang="0">
                <a:pos x="T2" y="T3"/>
              </a:cxn>
              <a:cxn ang="0">
                <a:pos x="T4" y="T5"/>
              </a:cxn>
              <a:cxn ang="0">
                <a:pos x="T6" y="T7"/>
              </a:cxn>
              <a:cxn ang="0">
                <a:pos x="T8" y="T9"/>
              </a:cxn>
            </a:cxnLst>
            <a:rect l="0" t="0" r="r" b="b"/>
            <a:pathLst>
              <a:path w="1412" h="2166">
                <a:moveTo>
                  <a:pt x="150" y="2166"/>
                </a:moveTo>
                <a:cubicBezTo>
                  <a:pt x="1412" y="2166"/>
                  <a:pt x="1412" y="2166"/>
                  <a:pt x="1412" y="2166"/>
                </a:cubicBezTo>
                <a:cubicBezTo>
                  <a:pt x="1412" y="0"/>
                  <a:pt x="1412" y="0"/>
                  <a:pt x="1412" y="0"/>
                </a:cubicBezTo>
                <a:cubicBezTo>
                  <a:pt x="0" y="0"/>
                  <a:pt x="0" y="0"/>
                  <a:pt x="0" y="0"/>
                </a:cubicBezTo>
                <a:cubicBezTo>
                  <a:pt x="0" y="0"/>
                  <a:pt x="304" y="816"/>
                  <a:pt x="150" y="2166"/>
                </a:cubicBezTo>
                <a:close/>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7551511" y="0"/>
            <a:ext cx="1236663" cy="6858000"/>
          </a:xfrm>
          <a:custGeom>
            <a:avLst/>
            <a:gdLst>
              <a:gd name="T0" fmla="*/ 221 w 402"/>
              <a:gd name="T1" fmla="*/ 2166 h 2166"/>
              <a:gd name="T2" fmla="*/ 240 w 402"/>
              <a:gd name="T3" fmla="*/ 2166 h 2166"/>
              <a:gd name="T4" fmla="*/ 90 w 402"/>
              <a:gd name="T5" fmla="*/ 0 h 2166"/>
              <a:gd name="T6" fmla="*/ 0 w 402"/>
              <a:gd name="T7" fmla="*/ 0 h 2166"/>
              <a:gd name="T8" fmla="*/ 221 w 402"/>
              <a:gd name="T9" fmla="*/ 2166 h 2166"/>
            </a:gdLst>
            <a:ahLst/>
            <a:cxnLst>
              <a:cxn ang="0">
                <a:pos x="T0" y="T1"/>
              </a:cxn>
              <a:cxn ang="0">
                <a:pos x="T2" y="T3"/>
              </a:cxn>
              <a:cxn ang="0">
                <a:pos x="T4" y="T5"/>
              </a:cxn>
              <a:cxn ang="0">
                <a:pos x="T6" y="T7"/>
              </a:cxn>
              <a:cxn ang="0">
                <a:pos x="T8" y="T9"/>
              </a:cxn>
            </a:cxnLst>
            <a:rect l="0" t="0" r="r" b="b"/>
            <a:pathLst>
              <a:path w="402" h="2166">
                <a:moveTo>
                  <a:pt x="221" y="2166"/>
                </a:moveTo>
                <a:cubicBezTo>
                  <a:pt x="240" y="2166"/>
                  <a:pt x="240" y="2166"/>
                  <a:pt x="240" y="2166"/>
                </a:cubicBezTo>
                <a:cubicBezTo>
                  <a:pt x="240" y="2166"/>
                  <a:pt x="402" y="989"/>
                  <a:pt x="90" y="0"/>
                </a:cubicBezTo>
                <a:cubicBezTo>
                  <a:pt x="0" y="0"/>
                  <a:pt x="0" y="0"/>
                  <a:pt x="0" y="0"/>
                </a:cubicBezTo>
                <a:cubicBezTo>
                  <a:pt x="0" y="0"/>
                  <a:pt x="346" y="767"/>
                  <a:pt x="221" y="216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userDrawn="1"/>
        </p:nvSpPr>
        <p:spPr>
          <a:xfrm>
            <a:off x="355073" y="6296108"/>
            <a:ext cx="2114681" cy="400110"/>
          </a:xfrm>
          <a:prstGeom prst="rect">
            <a:avLst/>
          </a:prstGeom>
          <a:noFill/>
        </p:spPr>
        <p:txBody>
          <a:bodyPr wrap="none" rtlCol="0">
            <a:spAutoFit/>
          </a:bodyPr>
          <a:lstStyle/>
          <a:p>
            <a:r>
              <a:rPr lang="en-US" sz="1000" b="0" dirty="0">
                <a:solidFill>
                  <a:schemeClr val="tx2"/>
                </a:solidFill>
              </a:rPr>
              <a:t>ORNL is managed by UT-Battelle </a:t>
            </a:r>
            <a:br>
              <a:rPr lang="en-US" sz="1000" b="0" dirty="0">
                <a:solidFill>
                  <a:schemeClr val="tx2"/>
                </a:solidFill>
              </a:rPr>
            </a:br>
            <a:r>
              <a:rPr lang="en-US" sz="1000" b="0" dirty="0">
                <a:solidFill>
                  <a:schemeClr val="tx2"/>
                </a:solidFill>
              </a:rPr>
              <a:t>for the US Department of Energy</a:t>
            </a:r>
          </a:p>
        </p:txBody>
      </p:sp>
      <p:sp>
        <p:nvSpPr>
          <p:cNvPr id="2" name="Title 1"/>
          <p:cNvSpPr>
            <a:spLocks noGrp="1"/>
          </p:cNvSpPr>
          <p:nvPr userDrawn="1">
            <p:ph type="ctrTitle"/>
          </p:nvPr>
        </p:nvSpPr>
        <p:spPr>
          <a:xfrm>
            <a:off x="339005" y="283464"/>
            <a:ext cx="6682281" cy="929485"/>
          </a:xfrm>
        </p:spPr>
        <p:txBody>
          <a:bodyPr/>
          <a:lstStyle>
            <a:lvl1pPr algn="l">
              <a:defRPr sz="3200" b="1">
                <a:solidFill>
                  <a:schemeClr val="tx2"/>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userDrawn="1">
            <p:ph type="subTitle" idx="1" hasCustomPrompt="1"/>
          </p:nvPr>
        </p:nvSpPr>
        <p:spPr>
          <a:xfrm>
            <a:off x="347472" y="1680122"/>
            <a:ext cx="5485292" cy="1738243"/>
          </a:xfrm>
        </p:spPr>
        <p:txBody>
          <a:bodyPr anchor="ctr"/>
          <a:lstStyle>
            <a:lvl1pPr marL="0" indent="0" algn="l">
              <a:buNone/>
              <a:defRPr sz="2400">
                <a:solidFill>
                  <a:schemeClr val="tx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Jeffrey S. Vetter</a:t>
            </a:r>
          </a:p>
        </p:txBody>
      </p:sp>
      <p:pic>
        <p:nvPicPr>
          <p:cNvPr id="49" name="Picture 4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19588" y="6313428"/>
            <a:ext cx="1329900" cy="320040"/>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24160" y="6309360"/>
            <a:ext cx="1329900" cy="320040"/>
          </a:xfrm>
          <a:prstGeom prst="rect">
            <a:avLst/>
          </a:prstGeom>
        </p:spPr>
      </p:pic>
      <p:pic>
        <p:nvPicPr>
          <p:cNvPr id="5" name="Picture 4"/>
          <p:cNvPicPr>
            <a:picLocks noChangeAspect="1"/>
          </p:cNvPicPr>
          <p:nvPr userDrawn="1"/>
        </p:nvPicPr>
        <p:blipFill rotWithShape="1">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l="52043" r="6047" b="8563"/>
          <a:stretch/>
        </p:blipFill>
        <p:spPr>
          <a:xfrm>
            <a:off x="8356600" y="65"/>
            <a:ext cx="3832225" cy="6270643"/>
          </a:xfrm>
          <a:prstGeom prst="rect">
            <a:avLst/>
          </a:prstGeom>
        </p:spPr>
      </p:pic>
      <p:pic>
        <p:nvPicPr>
          <p:cNvPr id="25"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021286" y="1266091"/>
            <a:ext cx="2152274" cy="2152275"/>
          </a:xfrm>
          <a:prstGeom prst="ellipse">
            <a:avLst/>
          </a:prstGeom>
          <a:blipFill>
            <a:blip r:embed="rId7" cstate="print">
              <a:extLst>
                <a:ext uri="{28A0092B-C50C-407E-A947-70E740481C1C}">
                  <a14:useLocalDpi xmlns:a14="http://schemas.microsoft.com/office/drawing/2010/main" val="0"/>
                </a:ext>
              </a:extLst>
            </a:blip>
            <a:srcRect/>
            <a:stretch>
              <a:fillRect t="16850"/>
            </a:stretch>
          </a:blipFill>
          <a:ln w="76200">
            <a:solidFill>
              <a:schemeClr val="accent2">
                <a:alpha val="65000"/>
              </a:schemeClr>
            </a:solidFill>
            <a:miter lim="800000"/>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pic>
      <p:pic>
        <p:nvPicPr>
          <p:cNvPr id="26" name="Picture 25" descr="DifScat_better vibe.jpg.jpeg"/>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8707620" y="1856187"/>
            <a:ext cx="1868502" cy="1868502"/>
          </a:xfrm>
          <a:prstGeom prst="ellipse">
            <a:avLst/>
          </a:prstGeom>
          <a:solidFill>
            <a:schemeClr val="tx1"/>
          </a:solidFill>
          <a:ln w="76200">
            <a:solidFill>
              <a:schemeClr val="accent2">
                <a:alpha val="65000"/>
              </a:schemeClr>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pic>
      <p:pic>
        <p:nvPicPr>
          <p:cNvPr id="6" name="Picture 5"/>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955280" y="3172968"/>
            <a:ext cx="1664208" cy="1664208"/>
          </a:xfrm>
          <a:prstGeom prst="ellipse">
            <a:avLst/>
          </a:prstGeom>
          <a:solidFill>
            <a:schemeClr val="tx1"/>
          </a:solidFill>
          <a:ln w="76200">
            <a:solidFill>
              <a:schemeClr val="accent2">
                <a:alpha val="65000"/>
              </a:schemeClr>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pic>
      <p:pic>
        <p:nvPicPr>
          <p:cNvPr id="14" name="Picture 13">
            <a:extLst>
              <a:ext uri="{FF2B5EF4-FFF2-40B4-BE49-F238E27FC236}">
                <a16:creationId xmlns:a16="http://schemas.microsoft.com/office/drawing/2014/main" id="{9C41A49B-B91C-4827-BA7B-B3A77A253C3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47562" y="5915153"/>
            <a:ext cx="1974850" cy="855662"/>
          </a:xfrm>
          <a:prstGeom prst="rect">
            <a:avLst/>
          </a:prstGeom>
          <a:noFill/>
          <a:ln w="9525">
            <a:noFill/>
            <a:miter lim="800000"/>
            <a:headEnd/>
            <a:tailEnd/>
          </a:ln>
        </p:spPr>
      </p:pic>
      <p:sp>
        <p:nvSpPr>
          <p:cNvPr id="15" name="TextBox 14">
            <a:extLst>
              <a:ext uri="{FF2B5EF4-FFF2-40B4-BE49-F238E27FC236}">
                <a16:creationId xmlns:a16="http://schemas.microsoft.com/office/drawing/2014/main" id="{F5664DF7-BD45-45D9-BBAB-DA3772A0FE94}"/>
              </a:ext>
            </a:extLst>
          </p:cNvPr>
          <p:cNvSpPr txBox="1"/>
          <p:nvPr userDrawn="1"/>
        </p:nvSpPr>
        <p:spPr>
          <a:xfrm>
            <a:off x="4300471" y="6384071"/>
            <a:ext cx="3587881" cy="30777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sz="1400" dirty="0">
                <a:hlinkClick r:id="rId11"/>
              </a:rPr>
              <a:t>http://ft.ornl.gov</a:t>
            </a:r>
            <a:r>
              <a:rPr lang="en-US" sz="1400" dirty="0"/>
              <a:t>   </a:t>
            </a:r>
            <a:r>
              <a:rPr lang="en-US" sz="1400" dirty="0">
                <a:hlinkClick r:id="rId12"/>
              </a:rPr>
              <a:t>vetter@computer.org</a:t>
            </a:r>
            <a:r>
              <a:rPr lang="en-US" sz="1400" dirty="0"/>
              <a:t> </a:t>
            </a:r>
          </a:p>
        </p:txBody>
      </p:sp>
      <p:sp>
        <p:nvSpPr>
          <p:cNvPr id="7" name="Rectangle 6">
            <a:extLst>
              <a:ext uri="{FF2B5EF4-FFF2-40B4-BE49-F238E27FC236}">
                <a16:creationId xmlns:a16="http://schemas.microsoft.com/office/drawing/2014/main" id="{6D1B7C71-1FCB-40A8-8EBD-0A801D4302B5}"/>
              </a:ext>
            </a:extLst>
          </p:cNvPr>
          <p:cNvSpPr/>
          <p:nvPr userDrawn="1"/>
        </p:nvSpPr>
        <p:spPr>
          <a:xfrm>
            <a:off x="339005" y="3743462"/>
            <a:ext cx="982961" cy="261610"/>
          </a:xfrm>
          <a:prstGeom prst="rect">
            <a:avLst/>
          </a:prstGeom>
        </p:spPr>
        <p:txBody>
          <a:bodyPr wrap="none">
            <a:spAutoFit/>
          </a:bodyPr>
          <a:lstStyle/>
          <a:p>
            <a:r>
              <a:rPr lang="en-US" sz="1050" i="1" dirty="0"/>
              <a:t>Presented to</a:t>
            </a:r>
          </a:p>
        </p:txBody>
      </p:sp>
    </p:spTree>
    <p:extLst>
      <p:ext uri="{BB962C8B-B14F-4D97-AF65-F5344CB8AC3E}">
        <p14:creationId xmlns:p14="http://schemas.microsoft.com/office/powerpoint/2010/main" val="3443119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4"/>
            <a:ext cx="5383398" cy="4525963"/>
          </a:xfrm>
        </p:spPr>
        <p:txBody>
          <a:bodyPr/>
          <a:lstStyle>
            <a:lvl1pPr>
              <a:defRPr sz="2100"/>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4"/>
            <a:ext cx="5383398" cy="4525963"/>
          </a:xfrm>
        </p:spPr>
        <p:txBody>
          <a:bodyPr/>
          <a:lstStyle>
            <a:lvl1pPr>
              <a:defRPr sz="2100"/>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0" y="6492879"/>
            <a:ext cx="2844059" cy="365125"/>
          </a:xfrm>
          <a:prstGeom prst="rect">
            <a:avLst/>
          </a:prstGeom>
        </p:spPr>
        <p:txBody>
          <a:bodyPr/>
          <a:lstStyle/>
          <a:p>
            <a:pPr defTabSz="914126" fontAlgn="auto">
              <a:spcBef>
                <a:spcPts val="0"/>
              </a:spcBef>
              <a:spcAft>
                <a:spcPts val="0"/>
              </a:spcAft>
              <a:defRPr/>
            </a:pPr>
            <a:endParaRPr lang="en-US" sz="1799" kern="0">
              <a:solidFill>
                <a:sysClr val="windowText" lastClr="000000"/>
              </a:solidFill>
            </a:endParaRPr>
          </a:p>
        </p:txBody>
      </p:sp>
      <p:sp>
        <p:nvSpPr>
          <p:cNvPr id="6" name="Footer Placeholder 5"/>
          <p:cNvSpPr>
            <a:spLocks noGrp="1"/>
          </p:cNvSpPr>
          <p:nvPr>
            <p:ph type="ftr" sz="quarter" idx="11"/>
          </p:nvPr>
        </p:nvSpPr>
        <p:spPr>
          <a:xfrm>
            <a:off x="4164515" y="6493046"/>
            <a:ext cx="3859795" cy="365125"/>
          </a:xfrm>
          <a:prstGeom prst="rect">
            <a:avLst/>
          </a:prstGeom>
        </p:spPr>
        <p:txBody>
          <a:bodyPr/>
          <a:lstStyle/>
          <a:p>
            <a:pPr defTabSz="914126" fontAlgn="auto">
              <a:spcBef>
                <a:spcPts val="0"/>
              </a:spcBef>
              <a:spcAft>
                <a:spcPts val="0"/>
              </a:spcAft>
              <a:defRPr/>
            </a:pPr>
            <a:r>
              <a:rPr lang="en-US" sz="1799" kern="0">
                <a:solidFill>
                  <a:sysClr val="windowText" lastClr="000000"/>
                </a:solidFill>
              </a:rPr>
              <a:t>DISTRIBUTION D: Distribution is authorized to the Department of Defense and U.S. DoD contractors only (June 12, 2019). Other request for this document shall be referred to DARPA/MTO.</a:t>
            </a:r>
          </a:p>
        </p:txBody>
      </p:sp>
      <p:sp>
        <p:nvSpPr>
          <p:cNvPr id="7" name="Slide Number Placeholder 6"/>
          <p:cNvSpPr>
            <a:spLocks noGrp="1"/>
          </p:cNvSpPr>
          <p:nvPr>
            <p:ph type="sldNum" sz="quarter" idx="12"/>
          </p:nvPr>
        </p:nvSpPr>
        <p:spPr>
          <a:xfrm>
            <a:off x="9318037" y="6492879"/>
            <a:ext cx="2844059" cy="365125"/>
          </a:xfrm>
          <a:prstGeom prst="rect">
            <a:avLst/>
          </a:prstGeom>
        </p:spPr>
        <p:txBody>
          <a:bodyPr/>
          <a:lstStyle/>
          <a:p>
            <a:pPr defTabSz="914126" fontAlgn="auto">
              <a:spcBef>
                <a:spcPts val="0"/>
              </a:spcBef>
              <a:spcAft>
                <a:spcPts val="0"/>
              </a:spcAft>
              <a:defRPr/>
            </a:pPr>
            <a:fld id="{805B518B-609D-476E-BD26-323690F44A20}" type="slidenum">
              <a:rPr lang="en-US" sz="1799" kern="0" smtClean="0">
                <a:solidFill>
                  <a:sysClr val="windowText" lastClr="000000"/>
                </a:solidFill>
              </a:rPr>
              <a:pPr defTabSz="914126" fontAlgn="auto">
                <a:spcBef>
                  <a:spcPts val="0"/>
                </a:spcBef>
                <a:spcAft>
                  <a:spcPts val="0"/>
                </a:spcAft>
                <a:defRPr/>
              </a:pPr>
              <a:t>‹#›</a:t>
            </a:fld>
            <a:endParaRPr lang="en-US" sz="1799" kern="0">
              <a:solidFill>
                <a:sysClr val="windowText" lastClr="000000"/>
              </a:solidFill>
            </a:endParaRPr>
          </a:p>
        </p:txBody>
      </p:sp>
    </p:spTree>
    <p:extLst>
      <p:ext uri="{BB962C8B-B14F-4D97-AF65-F5344CB8AC3E}">
        <p14:creationId xmlns:p14="http://schemas.microsoft.com/office/powerpoint/2010/main" val="40312568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4"/>
          </p:nvPr>
        </p:nvSpPr>
        <p:spPr>
          <a:xfrm>
            <a:off x="4712289" y="1066801"/>
            <a:ext cx="6968670" cy="4811486"/>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5"/>
          </p:nvPr>
        </p:nvSpPr>
        <p:spPr>
          <a:xfrm>
            <a:off x="751226" y="1763490"/>
            <a:ext cx="3830470" cy="4115027"/>
          </a:xfrm>
        </p:spPr>
        <p:txBody>
          <a:bodyPr/>
          <a:lstStyle>
            <a:lvl1pPr>
              <a:defRPr sz="1400"/>
            </a:lvl1pPr>
          </a:lstStyle>
          <a:p>
            <a:pPr lvl="0"/>
            <a:r>
              <a:rPr lang="en-US"/>
              <a:t>Edit Master text styles</a:t>
            </a:r>
          </a:p>
        </p:txBody>
      </p:sp>
      <p:sp>
        <p:nvSpPr>
          <p:cNvPr id="7" name="Text Placeholder 3"/>
          <p:cNvSpPr>
            <a:spLocks noGrp="1"/>
          </p:cNvSpPr>
          <p:nvPr>
            <p:ph type="body" sz="quarter" idx="16"/>
          </p:nvPr>
        </p:nvSpPr>
        <p:spPr>
          <a:xfrm>
            <a:off x="761804" y="1066801"/>
            <a:ext cx="3827146" cy="696687"/>
          </a:xfrm>
        </p:spPr>
        <p:txBody>
          <a:bodyPr anchor="b"/>
          <a:lstStyle>
            <a:lvl1pPr algn="l">
              <a:defRPr sz="1999" b="1" baseline="0"/>
            </a:lvl1pPr>
          </a:lstStyle>
          <a:p>
            <a:pPr lvl="0"/>
            <a:r>
              <a:rPr lang="en-US"/>
              <a:t>Edit Master text styles</a:t>
            </a:r>
          </a:p>
          <a:p>
            <a:pPr lvl="1"/>
            <a:r>
              <a:rPr lang="en-US"/>
              <a:t>Second level</a:t>
            </a:r>
          </a:p>
        </p:txBody>
      </p:sp>
      <p:sp>
        <p:nvSpPr>
          <p:cNvPr id="10"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1" name="Straight Connector 10"/>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9806017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extBox 4"/>
          <p:cNvSpPr txBox="1"/>
          <p:nvPr userDrawn="1"/>
        </p:nvSpPr>
        <p:spPr>
          <a:xfrm>
            <a:off x="4549180" y="3979891"/>
            <a:ext cx="3029519" cy="369332"/>
          </a:xfrm>
          <a:prstGeom prst="rect">
            <a:avLst/>
          </a:prstGeom>
          <a:noFill/>
        </p:spPr>
        <p:txBody>
          <a:bodyPr wrap="square" rtlCol="0">
            <a:spAutoFit/>
          </a:bodyPr>
          <a:lstStyle/>
          <a:p>
            <a:pPr lvl="0" algn="ctr"/>
            <a:r>
              <a:rPr lang="en-US" sz="1799">
                <a:latin typeface="Tahoma" pitchFamily="34" charset="0"/>
                <a:ea typeface="Tahoma" pitchFamily="34" charset="0"/>
                <a:cs typeface="Tahoma" pitchFamily="34" charset="0"/>
              </a:rPr>
              <a:t>www.darpa.mil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9179" y="2151075"/>
            <a:ext cx="3029519" cy="1828816"/>
          </a:xfrm>
          <a:prstGeom prst="rect">
            <a:avLst/>
          </a:prstGeom>
        </p:spPr>
      </p:pic>
    </p:spTree>
    <p:extLst>
      <p:ext uri="{BB962C8B-B14F-4D97-AF65-F5344CB8AC3E}">
        <p14:creationId xmlns:p14="http://schemas.microsoft.com/office/powerpoint/2010/main" val="35376379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Y17_Staffer_Quad_1">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262807" y="4077691"/>
            <a:ext cx="5716559" cy="2157984"/>
          </a:xfrm>
        </p:spPr>
        <p:txBody>
          <a:bodyPr/>
          <a:lstStyle>
            <a:lvl1pPr marL="0" indent="0">
              <a:defRPr sz="1200" baseline="0"/>
            </a:lvl1pPr>
          </a:lstStyle>
          <a:p>
            <a:pPr lvl="0"/>
            <a:r>
              <a:rPr lang="en-US"/>
              <a:t>(What are you trying to accomplish and what is the desired end state)</a:t>
            </a:r>
          </a:p>
        </p:txBody>
      </p:sp>
      <p:sp>
        <p:nvSpPr>
          <p:cNvPr id="71" name="Text Placeholder 70"/>
          <p:cNvSpPr>
            <a:spLocks noGrp="1"/>
          </p:cNvSpPr>
          <p:nvPr>
            <p:ph type="body" sz="quarter" idx="35" hasCustomPrompt="1"/>
          </p:nvPr>
        </p:nvSpPr>
        <p:spPr>
          <a:xfrm>
            <a:off x="262807" y="1592626"/>
            <a:ext cx="5716559" cy="2157984"/>
          </a:xfrm>
        </p:spPr>
        <p:txBody>
          <a:bodyPr/>
          <a:lstStyle>
            <a:lvl1pPr marL="0" indent="0">
              <a:defRPr sz="1200" baseline="0"/>
            </a:lvl1pPr>
          </a:lstStyle>
          <a:p>
            <a:pPr lvl="0"/>
            <a:r>
              <a:rPr lang="en-US"/>
              <a:t>(Give a broad overview of the program here)</a:t>
            </a:r>
          </a:p>
        </p:txBody>
      </p:sp>
      <p:cxnSp>
        <p:nvCxnSpPr>
          <p:cNvPr id="11" name="Straight Connector 10"/>
          <p:cNvCxnSpPr/>
          <p:nvPr userDrawn="1"/>
        </p:nvCxnSpPr>
        <p:spPr bwMode="auto">
          <a:xfrm>
            <a:off x="0" y="3825875"/>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6094413"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6272026" y="1592626"/>
            <a:ext cx="5716559" cy="2157984"/>
          </a:xfrm>
        </p:spPr>
        <p:txBody>
          <a:bodyPr/>
          <a:lstStyle>
            <a:lvl1pPr marL="0" indent="0">
              <a:defRPr sz="1200" baseline="0"/>
            </a:lvl1pPr>
          </a:lstStyle>
          <a:p>
            <a:pPr lvl="0"/>
            <a:r>
              <a:rPr lang="en-US"/>
              <a:t>Upcoming Key Decisions:</a:t>
            </a:r>
          </a:p>
          <a:p>
            <a:pPr lvl="0"/>
            <a:endParaRPr lang="en-US"/>
          </a:p>
          <a:p>
            <a:pPr lvl="0"/>
            <a:r>
              <a:rPr lang="en-US"/>
              <a:t>Transition: (Define stages of transition – 6.1, 6.2, 6.3</a:t>
            </a:r>
          </a:p>
          <a:p>
            <a:pPr lvl="0"/>
            <a:endParaRPr lang="en-US"/>
          </a:p>
          <a:p>
            <a:pPr lvl="0"/>
            <a:r>
              <a:rPr lang="en-US"/>
              <a:t>Technical Risk</a:t>
            </a:r>
          </a:p>
        </p:txBody>
      </p:sp>
      <p:sp>
        <p:nvSpPr>
          <p:cNvPr id="17" name="TextBox 16"/>
          <p:cNvSpPr txBox="1"/>
          <p:nvPr userDrawn="1"/>
        </p:nvSpPr>
        <p:spPr>
          <a:xfrm>
            <a:off x="1199839" y="1363191"/>
            <a:ext cx="3618560" cy="276999"/>
          </a:xfrm>
          <a:prstGeom prst="rect">
            <a:avLst/>
          </a:prstGeom>
          <a:noFill/>
        </p:spPr>
        <p:txBody>
          <a:bodyPr wrap="square" rtlCol="0">
            <a:spAutoFit/>
          </a:bodyPr>
          <a:lstStyle/>
          <a:p>
            <a:pPr algn="ctr"/>
            <a:r>
              <a:rPr lang="en-US" sz="1200" b="1">
                <a:solidFill>
                  <a:prstClr val="black"/>
                </a:solidFill>
                <a:ea typeface="Tahoma" pitchFamily="34" charset="0"/>
                <a:cs typeface="Tahoma" pitchFamily="34" charset="0"/>
              </a:rPr>
              <a:t>PROGRAM OVERVIEW</a:t>
            </a:r>
          </a:p>
        </p:txBody>
      </p:sp>
      <p:sp>
        <p:nvSpPr>
          <p:cNvPr id="18" name="TextBox 17"/>
          <p:cNvSpPr txBox="1"/>
          <p:nvPr userDrawn="1"/>
        </p:nvSpPr>
        <p:spPr>
          <a:xfrm>
            <a:off x="7452957" y="1365364"/>
            <a:ext cx="3618560" cy="276999"/>
          </a:xfrm>
          <a:prstGeom prst="rect">
            <a:avLst/>
          </a:prstGeom>
          <a:noFill/>
        </p:spPr>
        <p:txBody>
          <a:bodyPr wrap="square" rtlCol="0">
            <a:spAutoFit/>
          </a:bodyPr>
          <a:lstStyle/>
          <a:p>
            <a:pPr algn="ctr"/>
            <a:r>
              <a:rPr lang="en-US" sz="1200" b="1">
                <a:solidFill>
                  <a:prstClr val="black"/>
                </a:solidFill>
                <a:ea typeface="Tahoma" pitchFamily="34" charset="0"/>
                <a:cs typeface="Tahoma" pitchFamily="34" charset="0"/>
              </a:rPr>
              <a:t>PROGRAM STATUS</a:t>
            </a:r>
          </a:p>
        </p:txBody>
      </p:sp>
      <p:sp>
        <p:nvSpPr>
          <p:cNvPr id="19" name="TextBox 18"/>
          <p:cNvSpPr txBox="1"/>
          <p:nvPr userDrawn="1"/>
        </p:nvSpPr>
        <p:spPr>
          <a:xfrm>
            <a:off x="341226" y="3843864"/>
            <a:ext cx="5335787" cy="276999"/>
          </a:xfrm>
          <a:prstGeom prst="rect">
            <a:avLst/>
          </a:prstGeom>
          <a:noFill/>
        </p:spPr>
        <p:txBody>
          <a:bodyPr wrap="square" rtlCol="0">
            <a:spAutoFit/>
          </a:bodyPr>
          <a:lstStyle/>
          <a:p>
            <a:pPr algn="ctr"/>
            <a:r>
              <a:rPr lang="en-US" sz="1200" b="1">
                <a:solidFill>
                  <a:prstClr val="black"/>
                </a:solidFill>
                <a:ea typeface="Tahoma" pitchFamily="34" charset="0"/>
                <a:cs typeface="Tahoma" pitchFamily="34" charset="0"/>
              </a:rPr>
              <a:t>CAPABILITY OBJECTIVE/GOAL</a:t>
            </a:r>
          </a:p>
        </p:txBody>
      </p:sp>
      <p:sp>
        <p:nvSpPr>
          <p:cNvPr id="21" name="TextBox 20"/>
          <p:cNvSpPr txBox="1"/>
          <p:nvPr userDrawn="1"/>
        </p:nvSpPr>
        <p:spPr>
          <a:xfrm>
            <a:off x="8185991" y="3843864"/>
            <a:ext cx="2152490" cy="276999"/>
          </a:xfrm>
          <a:prstGeom prst="rect">
            <a:avLst/>
          </a:prstGeom>
          <a:noFill/>
        </p:spPr>
        <p:txBody>
          <a:bodyPr wrap="square" rtlCol="0">
            <a:spAutoFit/>
          </a:bodyPr>
          <a:lstStyle/>
          <a:p>
            <a:pPr algn="ctr"/>
            <a:r>
              <a:rPr lang="en-US" sz="1200" b="1">
                <a:solidFill>
                  <a:prstClr val="black"/>
                </a:solidFill>
                <a:ea typeface="Tahoma" pitchFamily="34" charset="0"/>
                <a:cs typeface="Tahoma" pitchFamily="34" charset="0"/>
              </a:rPr>
              <a:t>PERFORMERS</a:t>
            </a:r>
          </a:p>
        </p:txBody>
      </p:sp>
      <p:sp>
        <p:nvSpPr>
          <p:cNvPr id="24" name="Text Placeholder 6"/>
          <p:cNvSpPr>
            <a:spLocks noGrp="1"/>
          </p:cNvSpPr>
          <p:nvPr>
            <p:ph type="body" sz="quarter" idx="32" hasCustomPrompt="1"/>
          </p:nvPr>
        </p:nvSpPr>
        <p:spPr>
          <a:xfrm>
            <a:off x="6251459" y="4329799"/>
            <a:ext cx="3251310" cy="2221992"/>
          </a:xfrm>
        </p:spPr>
        <p:txBody>
          <a:bodyPr/>
          <a:lstStyle>
            <a:lvl1pPr marL="0" indent="0">
              <a:defRPr sz="1000"/>
            </a:lvl1pPr>
          </a:lstStyle>
          <a:p>
            <a:pPr lvl="0"/>
            <a:r>
              <a:rPr lang="en-US"/>
              <a:t>(Just include primes)</a:t>
            </a:r>
          </a:p>
        </p:txBody>
      </p:sp>
      <p:sp>
        <p:nvSpPr>
          <p:cNvPr id="25" name="Text Placeholder 6"/>
          <p:cNvSpPr>
            <a:spLocks noGrp="1"/>
          </p:cNvSpPr>
          <p:nvPr>
            <p:ph type="body" sz="quarter" idx="33" hasCustomPrompt="1"/>
          </p:nvPr>
        </p:nvSpPr>
        <p:spPr>
          <a:xfrm>
            <a:off x="9511970" y="4329585"/>
            <a:ext cx="2620597" cy="2221992"/>
          </a:xfrm>
        </p:spPr>
        <p:txBody>
          <a:bodyPr/>
          <a:lstStyle>
            <a:lvl1pPr marL="0" indent="0">
              <a:defRPr sz="1000" baseline="0"/>
            </a:lvl1pPr>
          </a:lstStyle>
          <a:p>
            <a:pPr lvl="0"/>
            <a:r>
              <a:rPr lang="en-US"/>
              <a:t>(City, State)</a:t>
            </a:r>
          </a:p>
        </p:txBody>
      </p:sp>
      <p:cxnSp>
        <p:nvCxnSpPr>
          <p:cNvPr id="13" name="Straight Connector 12"/>
          <p:cNvCxnSpPr/>
          <p:nvPr userDrawn="1"/>
        </p:nvCxnSpPr>
        <p:spPr bwMode="auto">
          <a:xfrm>
            <a:off x="0" y="1355726"/>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828324" y="201560"/>
            <a:ext cx="10160261" cy="521208"/>
          </a:xfrm>
        </p:spPr>
        <p:txBody>
          <a:bodyPr anchor="ctr"/>
          <a:lstStyle>
            <a:lvl1pPr>
              <a:defRPr sz="2399"/>
            </a:lvl1pPr>
          </a:lstStyle>
          <a:p>
            <a:pPr lvl="0"/>
            <a:r>
              <a:rPr lang="en-US"/>
              <a:t>Program Name (Acronym)</a:t>
            </a:r>
          </a:p>
        </p:txBody>
      </p:sp>
      <p:sp>
        <p:nvSpPr>
          <p:cNvPr id="52" name="TextBox 51"/>
          <p:cNvSpPr txBox="1"/>
          <p:nvPr userDrawn="1"/>
        </p:nvSpPr>
        <p:spPr>
          <a:xfrm>
            <a:off x="38096" y="1100947"/>
            <a:ext cx="831632" cy="246221"/>
          </a:xfrm>
          <a:prstGeom prst="rect">
            <a:avLst/>
          </a:prstGeom>
          <a:noFill/>
        </p:spPr>
        <p:txBody>
          <a:bodyPr wrap="square" rtlCol="0">
            <a:spAutoFit/>
          </a:bodyPr>
          <a:lstStyle/>
          <a:p>
            <a:r>
              <a:rPr lang="en-US" sz="1000">
                <a:solidFill>
                  <a:prstClr val="black"/>
                </a:solidFill>
              </a:rPr>
              <a:t>PE:</a:t>
            </a:r>
          </a:p>
        </p:txBody>
      </p:sp>
      <p:sp>
        <p:nvSpPr>
          <p:cNvPr id="53" name="TextBox 52"/>
          <p:cNvSpPr txBox="1"/>
          <p:nvPr userDrawn="1"/>
        </p:nvSpPr>
        <p:spPr>
          <a:xfrm>
            <a:off x="1391699" y="1100947"/>
            <a:ext cx="1606133" cy="246221"/>
          </a:xfrm>
          <a:prstGeom prst="rect">
            <a:avLst/>
          </a:prstGeom>
          <a:noFill/>
        </p:spPr>
        <p:txBody>
          <a:bodyPr wrap="square" rtlCol="0">
            <a:spAutoFit/>
          </a:bodyPr>
          <a:lstStyle/>
          <a:p>
            <a:r>
              <a:rPr lang="en-US" sz="1000">
                <a:solidFill>
                  <a:prstClr val="black"/>
                </a:solidFill>
              </a:rPr>
              <a:t>PROJECT:</a:t>
            </a:r>
          </a:p>
        </p:txBody>
      </p:sp>
      <p:sp>
        <p:nvSpPr>
          <p:cNvPr id="54" name="TextBox 53"/>
          <p:cNvSpPr txBox="1"/>
          <p:nvPr userDrawn="1"/>
        </p:nvSpPr>
        <p:spPr>
          <a:xfrm>
            <a:off x="3009118" y="1100947"/>
            <a:ext cx="1606133" cy="246221"/>
          </a:xfrm>
          <a:prstGeom prst="rect">
            <a:avLst/>
          </a:prstGeom>
          <a:noFill/>
        </p:spPr>
        <p:txBody>
          <a:bodyPr wrap="square" rtlCol="0">
            <a:spAutoFit/>
          </a:bodyPr>
          <a:lstStyle/>
          <a:p>
            <a:r>
              <a:rPr lang="en-US" sz="1000">
                <a:solidFill>
                  <a:prstClr val="black"/>
                </a:solidFill>
              </a:rPr>
              <a:t>RDDS PG #:</a:t>
            </a:r>
          </a:p>
        </p:txBody>
      </p:sp>
      <p:sp>
        <p:nvSpPr>
          <p:cNvPr id="55" name="Text Placeholder 2"/>
          <p:cNvSpPr>
            <a:spLocks noGrp="1"/>
          </p:cNvSpPr>
          <p:nvPr>
            <p:ph type="body" sz="quarter" idx="21" hasCustomPrompt="1"/>
          </p:nvPr>
        </p:nvSpPr>
        <p:spPr>
          <a:xfrm>
            <a:off x="373846" y="1100945"/>
            <a:ext cx="991751"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56" name="Text Placeholder 2"/>
          <p:cNvSpPr>
            <a:spLocks noGrp="1"/>
          </p:cNvSpPr>
          <p:nvPr>
            <p:ph type="body" sz="quarter" idx="22" hasCustomPrompt="1"/>
          </p:nvPr>
        </p:nvSpPr>
        <p:spPr>
          <a:xfrm>
            <a:off x="2238183" y="1100947"/>
            <a:ext cx="669358"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7" name="Text Placeholder 2"/>
          <p:cNvSpPr>
            <a:spLocks noGrp="1"/>
          </p:cNvSpPr>
          <p:nvPr>
            <p:ph type="body" sz="quarter" idx="23" hasCustomPrompt="1"/>
          </p:nvPr>
        </p:nvSpPr>
        <p:spPr>
          <a:xfrm>
            <a:off x="4029081" y="1100947"/>
            <a:ext cx="138676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39"/>
          <p:cNvSpPr>
            <a:spLocks noGrp="1"/>
          </p:cNvSpPr>
          <p:nvPr>
            <p:ph type="body" sz="quarter" idx="15" hasCustomPrompt="1"/>
          </p:nvPr>
        </p:nvSpPr>
        <p:spPr>
          <a:xfrm>
            <a:off x="9117598" y="1100945"/>
            <a:ext cx="975106"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9" name="Text Placeholder 39"/>
          <p:cNvSpPr>
            <a:spLocks noGrp="1"/>
          </p:cNvSpPr>
          <p:nvPr>
            <p:ph type="body" sz="quarter" idx="29" hasCustomPrompt="1"/>
          </p:nvPr>
        </p:nvSpPr>
        <p:spPr>
          <a:xfrm>
            <a:off x="10093712" y="1100945"/>
            <a:ext cx="975106"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60" name="Text Placeholder 39"/>
          <p:cNvSpPr>
            <a:spLocks noGrp="1"/>
          </p:cNvSpPr>
          <p:nvPr>
            <p:ph type="body" sz="quarter" idx="30" hasCustomPrompt="1"/>
          </p:nvPr>
        </p:nvSpPr>
        <p:spPr>
          <a:xfrm>
            <a:off x="11076915" y="1100945"/>
            <a:ext cx="975106"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61" name="TextBox 60"/>
          <p:cNvSpPr txBox="1"/>
          <p:nvPr userDrawn="1"/>
        </p:nvSpPr>
        <p:spPr>
          <a:xfrm>
            <a:off x="11076915" y="880703"/>
            <a:ext cx="975106" cy="246221"/>
          </a:xfrm>
          <a:prstGeom prst="rect">
            <a:avLst/>
          </a:prstGeom>
          <a:noFill/>
        </p:spPr>
        <p:txBody>
          <a:bodyPr wrap="square" rtlCol="0">
            <a:spAutoFit/>
          </a:bodyPr>
          <a:lstStyle>
            <a:defPPr>
              <a:defRPr lang="en-US"/>
            </a:defPPr>
            <a:lvl1pPr>
              <a:defRPr sz="1000"/>
            </a:lvl1pPr>
          </a:lstStyle>
          <a:p>
            <a:pPr algn="ctr"/>
            <a:r>
              <a:rPr lang="en-US" sz="1000">
                <a:solidFill>
                  <a:prstClr val="black"/>
                </a:solidFill>
              </a:rPr>
              <a:t>FY20</a:t>
            </a:r>
          </a:p>
        </p:txBody>
      </p:sp>
      <p:sp>
        <p:nvSpPr>
          <p:cNvPr id="62" name="TextBox 61"/>
          <p:cNvSpPr txBox="1"/>
          <p:nvPr userDrawn="1"/>
        </p:nvSpPr>
        <p:spPr>
          <a:xfrm>
            <a:off x="10099028" y="880703"/>
            <a:ext cx="975106" cy="246221"/>
          </a:xfrm>
          <a:prstGeom prst="rect">
            <a:avLst/>
          </a:prstGeom>
          <a:noFill/>
        </p:spPr>
        <p:txBody>
          <a:bodyPr wrap="square" rtlCol="0">
            <a:spAutoFit/>
          </a:bodyPr>
          <a:lstStyle>
            <a:defPPr>
              <a:defRPr lang="en-US"/>
            </a:defPPr>
            <a:lvl1pPr>
              <a:defRPr sz="1000"/>
            </a:lvl1pPr>
          </a:lstStyle>
          <a:p>
            <a:pPr algn="ctr"/>
            <a:r>
              <a:rPr lang="en-US" sz="1000">
                <a:solidFill>
                  <a:prstClr val="black"/>
                </a:solidFill>
              </a:rPr>
              <a:t>FY19</a:t>
            </a:r>
          </a:p>
        </p:txBody>
      </p:sp>
      <p:sp>
        <p:nvSpPr>
          <p:cNvPr id="63" name="TextBox 62"/>
          <p:cNvSpPr txBox="1"/>
          <p:nvPr userDrawn="1"/>
        </p:nvSpPr>
        <p:spPr>
          <a:xfrm>
            <a:off x="9121141" y="880703"/>
            <a:ext cx="975106" cy="246221"/>
          </a:xfrm>
          <a:prstGeom prst="rect">
            <a:avLst/>
          </a:prstGeom>
          <a:noFill/>
        </p:spPr>
        <p:txBody>
          <a:bodyPr wrap="square" rtlCol="0">
            <a:spAutoFit/>
          </a:bodyPr>
          <a:lstStyle>
            <a:defPPr>
              <a:defRPr lang="en-US"/>
            </a:defPPr>
            <a:lvl1pPr>
              <a:defRPr sz="1000"/>
            </a:lvl1pPr>
          </a:lstStyle>
          <a:p>
            <a:pPr algn="ctr"/>
            <a:r>
              <a:rPr lang="en-US" sz="1000">
                <a:solidFill>
                  <a:prstClr val="black"/>
                </a:solidFill>
              </a:rPr>
              <a:t>FY18</a:t>
            </a:r>
          </a:p>
        </p:txBody>
      </p:sp>
      <p:sp>
        <p:nvSpPr>
          <p:cNvPr id="20" name="Rectangle 19"/>
          <p:cNvSpPr/>
          <p:nvPr userDrawn="1"/>
        </p:nvSpPr>
        <p:spPr>
          <a:xfrm>
            <a:off x="6244256" y="4103929"/>
            <a:ext cx="587501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2455126" algn="l"/>
              </a:tabLst>
            </a:pPr>
            <a:r>
              <a:rPr lang="en-US" sz="1000">
                <a:solidFill>
                  <a:prstClr val="white"/>
                </a:solidFill>
                <a:ea typeface="Tahoma" pitchFamily="34" charset="0"/>
                <a:cs typeface="Tahoma" pitchFamily="34" charset="0"/>
              </a:rPr>
              <a:t>PERFORMER:	</a:t>
            </a:r>
          </a:p>
        </p:txBody>
      </p:sp>
      <p:sp>
        <p:nvSpPr>
          <p:cNvPr id="22" name="Rectangle 21"/>
          <p:cNvSpPr/>
          <p:nvPr userDrawn="1"/>
        </p:nvSpPr>
        <p:spPr>
          <a:xfrm>
            <a:off x="9502770" y="4095464"/>
            <a:ext cx="873729" cy="246221"/>
          </a:xfrm>
          <a:prstGeom prst="rect">
            <a:avLst/>
          </a:prstGeom>
        </p:spPr>
        <p:txBody>
          <a:bodyPr wrap="none">
            <a:spAutoFit/>
          </a:bodyPr>
          <a:lstStyle/>
          <a:p>
            <a:pPr>
              <a:tabLst>
                <a:tab pos="2455126" algn="l"/>
              </a:tabLst>
              <a:defRPr/>
            </a:pPr>
            <a:r>
              <a:rPr lang="en-US" sz="1000">
                <a:solidFill>
                  <a:prstClr val="white"/>
                </a:solidFill>
                <a:ea typeface="Tahoma" pitchFamily="34" charset="0"/>
                <a:cs typeface="Tahoma" pitchFamily="34" charset="0"/>
              </a:rPr>
              <a:t>LOCATION:</a:t>
            </a:r>
          </a:p>
        </p:txBody>
      </p:sp>
      <p:sp>
        <p:nvSpPr>
          <p:cNvPr id="14" name="Slide Number Placeholder 13"/>
          <p:cNvSpPr>
            <a:spLocks noGrp="1"/>
          </p:cNvSpPr>
          <p:nvPr>
            <p:ph type="sldNum" sz="quarter" idx="39"/>
          </p:nvPr>
        </p:nvSpPr>
        <p:spPr>
          <a:xfrm>
            <a:off x="10800427" y="6553200"/>
            <a:ext cx="1015735" cy="292102"/>
          </a:xfrm>
        </p:spPr>
        <p:txBody>
          <a:bodyPr/>
          <a:lstStyle/>
          <a:p>
            <a:pPr>
              <a:defRPr/>
            </a:pPr>
            <a:fld id="{231CC523-8BC6-4921-807A-66BD262F34AB}" type="slidenum">
              <a:rPr lang="en-US" smtClean="0"/>
              <a:pPr>
                <a:defRPr/>
              </a:pPr>
              <a:t>‹#›</a:t>
            </a:fld>
            <a:endParaRPr lang="en-US"/>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
        <p:nvSpPr>
          <p:cNvPr id="33" name="Footer Placeholder 2"/>
          <p:cNvSpPr>
            <a:spLocks noGrp="1"/>
          </p:cNvSpPr>
          <p:nvPr>
            <p:ph type="ftr" sz="quarter" idx="10"/>
          </p:nvPr>
        </p:nvSpPr>
        <p:spPr>
          <a:xfrm>
            <a:off x="1777537" y="6550026"/>
            <a:ext cx="8633751" cy="298450"/>
          </a:xfrm>
        </p:spPr>
        <p:txBody>
          <a:bodyPr/>
          <a:lstStyle/>
          <a:p>
            <a:r>
              <a:rPr lang="en-US" sz="900">
                <a:solidFill>
                  <a:prstClr val="white">
                    <a:lumMod val="50000"/>
                  </a:prstClr>
                </a:solidFill>
              </a:rPr>
              <a:t>DISTRIBUTION D: Distribution is authorized to the Department of Defense and U.S. DoD contractors only (June 12, 2019). Other request for this document shall be referred to DARPA/MTO.</a:t>
            </a:r>
          </a:p>
        </p:txBody>
      </p:sp>
    </p:spTree>
    <p:extLst>
      <p:ext uri="{BB962C8B-B14F-4D97-AF65-F5344CB8AC3E}">
        <p14:creationId xmlns:p14="http://schemas.microsoft.com/office/powerpoint/2010/main" val="1212187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Y17_Staffer_Quad_2">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262807" y="4077691"/>
            <a:ext cx="5716559" cy="2157984"/>
          </a:xfrm>
        </p:spPr>
        <p:txBody>
          <a:bodyPr/>
          <a:lstStyle>
            <a:lvl1pPr marL="0" indent="0">
              <a:defRPr sz="1200" baseline="0"/>
            </a:lvl1pPr>
          </a:lstStyle>
          <a:p>
            <a:pPr lvl="0"/>
            <a:r>
              <a:rPr lang="en-US"/>
              <a:t>(What are you trying to accomplish and what is the desired end state)</a:t>
            </a:r>
          </a:p>
        </p:txBody>
      </p:sp>
      <p:sp>
        <p:nvSpPr>
          <p:cNvPr id="71" name="Text Placeholder 70"/>
          <p:cNvSpPr>
            <a:spLocks noGrp="1"/>
          </p:cNvSpPr>
          <p:nvPr>
            <p:ph type="body" sz="quarter" idx="35" hasCustomPrompt="1"/>
          </p:nvPr>
        </p:nvSpPr>
        <p:spPr>
          <a:xfrm>
            <a:off x="262807" y="1592626"/>
            <a:ext cx="5716559" cy="2157984"/>
          </a:xfrm>
        </p:spPr>
        <p:txBody>
          <a:bodyPr/>
          <a:lstStyle>
            <a:lvl1pPr marL="0" indent="0">
              <a:defRPr sz="1200" baseline="0"/>
            </a:lvl1pPr>
          </a:lstStyle>
          <a:p>
            <a:pPr lvl="0"/>
            <a:r>
              <a:rPr lang="en-US"/>
              <a:t>(Give a broad overview of the program here)</a:t>
            </a:r>
          </a:p>
        </p:txBody>
      </p:sp>
      <p:cxnSp>
        <p:nvCxnSpPr>
          <p:cNvPr id="11" name="Straight Connector 10"/>
          <p:cNvCxnSpPr/>
          <p:nvPr userDrawn="1"/>
        </p:nvCxnSpPr>
        <p:spPr bwMode="auto">
          <a:xfrm>
            <a:off x="0" y="3825875"/>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6094413"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6272026" y="1592626"/>
            <a:ext cx="5716559" cy="2157984"/>
          </a:xfrm>
        </p:spPr>
        <p:txBody>
          <a:bodyPr/>
          <a:lstStyle>
            <a:lvl1pPr marL="0" indent="0">
              <a:defRPr sz="1200" baseline="0"/>
            </a:lvl1pPr>
          </a:lstStyle>
          <a:p>
            <a:pPr lvl="0"/>
            <a:r>
              <a:rPr lang="en-US"/>
              <a:t>Upcoming Key Decisions:</a:t>
            </a:r>
          </a:p>
          <a:p>
            <a:pPr lvl="0"/>
            <a:endParaRPr lang="en-US"/>
          </a:p>
          <a:p>
            <a:pPr lvl="0"/>
            <a:r>
              <a:rPr lang="en-US"/>
              <a:t>Transition: (Define stages of transition – 6.1, 6.2, 6.3</a:t>
            </a:r>
          </a:p>
          <a:p>
            <a:pPr lvl="0"/>
            <a:endParaRPr lang="en-US"/>
          </a:p>
          <a:p>
            <a:pPr lvl="0"/>
            <a:r>
              <a:rPr lang="en-US"/>
              <a:t>Technical Risk</a:t>
            </a:r>
          </a:p>
        </p:txBody>
      </p:sp>
      <p:sp>
        <p:nvSpPr>
          <p:cNvPr id="17" name="TextBox 16"/>
          <p:cNvSpPr txBox="1"/>
          <p:nvPr userDrawn="1"/>
        </p:nvSpPr>
        <p:spPr>
          <a:xfrm>
            <a:off x="1199839" y="1363191"/>
            <a:ext cx="361856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8" name="TextBox 17"/>
          <p:cNvSpPr txBox="1"/>
          <p:nvPr userDrawn="1"/>
        </p:nvSpPr>
        <p:spPr>
          <a:xfrm>
            <a:off x="7452957" y="1365364"/>
            <a:ext cx="361856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9" name="TextBox 18"/>
          <p:cNvSpPr txBox="1"/>
          <p:nvPr userDrawn="1"/>
        </p:nvSpPr>
        <p:spPr>
          <a:xfrm>
            <a:off x="341226" y="3843864"/>
            <a:ext cx="533578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1" name="TextBox 20"/>
          <p:cNvSpPr txBox="1"/>
          <p:nvPr userDrawn="1"/>
        </p:nvSpPr>
        <p:spPr>
          <a:xfrm>
            <a:off x="8185991" y="3843864"/>
            <a:ext cx="215249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24" name="Text Placeholder 6"/>
          <p:cNvSpPr>
            <a:spLocks noGrp="1"/>
          </p:cNvSpPr>
          <p:nvPr>
            <p:ph type="body" sz="quarter" idx="32" hasCustomPrompt="1"/>
          </p:nvPr>
        </p:nvSpPr>
        <p:spPr>
          <a:xfrm>
            <a:off x="6251459" y="4329799"/>
            <a:ext cx="3251310" cy="2221992"/>
          </a:xfrm>
        </p:spPr>
        <p:txBody>
          <a:bodyPr/>
          <a:lstStyle>
            <a:lvl1pPr marL="0" indent="0">
              <a:defRPr sz="1000"/>
            </a:lvl1pPr>
          </a:lstStyle>
          <a:p>
            <a:pPr lvl="0"/>
            <a:r>
              <a:rPr lang="en-US"/>
              <a:t>(Just include primes)</a:t>
            </a:r>
          </a:p>
        </p:txBody>
      </p:sp>
      <p:sp>
        <p:nvSpPr>
          <p:cNvPr id="25" name="Text Placeholder 6"/>
          <p:cNvSpPr>
            <a:spLocks noGrp="1"/>
          </p:cNvSpPr>
          <p:nvPr>
            <p:ph type="body" sz="quarter" idx="33" hasCustomPrompt="1"/>
          </p:nvPr>
        </p:nvSpPr>
        <p:spPr>
          <a:xfrm>
            <a:off x="9511970" y="4329585"/>
            <a:ext cx="2620597" cy="2221992"/>
          </a:xfrm>
        </p:spPr>
        <p:txBody>
          <a:bodyPr/>
          <a:lstStyle>
            <a:lvl1pPr marL="0" indent="0">
              <a:defRPr sz="1000" baseline="0"/>
            </a:lvl1pPr>
          </a:lstStyle>
          <a:p>
            <a:pPr lvl="0"/>
            <a:r>
              <a:rPr lang="en-US"/>
              <a:t>(City, State)</a:t>
            </a:r>
          </a:p>
        </p:txBody>
      </p:sp>
      <p:cxnSp>
        <p:nvCxnSpPr>
          <p:cNvPr id="13" name="Straight Connector 12"/>
          <p:cNvCxnSpPr/>
          <p:nvPr userDrawn="1"/>
        </p:nvCxnSpPr>
        <p:spPr bwMode="auto">
          <a:xfrm>
            <a:off x="0" y="1355726"/>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828324" y="201560"/>
            <a:ext cx="10160261" cy="521208"/>
          </a:xfrm>
        </p:spPr>
        <p:txBody>
          <a:bodyPr anchor="ctr"/>
          <a:lstStyle>
            <a:lvl1pPr>
              <a:defRPr sz="2399"/>
            </a:lvl1pPr>
          </a:lstStyle>
          <a:p>
            <a:pPr lvl="0"/>
            <a:r>
              <a:rPr lang="en-US"/>
              <a:t>Program Name (Acronym)</a:t>
            </a:r>
          </a:p>
        </p:txBody>
      </p:sp>
      <p:sp>
        <p:nvSpPr>
          <p:cNvPr id="55" name="Text Placeholder 2"/>
          <p:cNvSpPr>
            <a:spLocks noGrp="1"/>
          </p:cNvSpPr>
          <p:nvPr>
            <p:ph type="body" sz="quarter" idx="21" hasCustomPrompt="1"/>
          </p:nvPr>
        </p:nvSpPr>
        <p:spPr>
          <a:xfrm>
            <a:off x="373844" y="1100945"/>
            <a:ext cx="1986778"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56" name="Text Placeholder 2"/>
          <p:cNvSpPr>
            <a:spLocks noGrp="1"/>
          </p:cNvSpPr>
          <p:nvPr>
            <p:ph type="body" sz="quarter" idx="22" hasCustomPrompt="1"/>
          </p:nvPr>
        </p:nvSpPr>
        <p:spPr>
          <a:xfrm>
            <a:off x="3202937" y="1100947"/>
            <a:ext cx="1657680"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7" name="Text Placeholder 2"/>
          <p:cNvSpPr>
            <a:spLocks noGrp="1"/>
          </p:cNvSpPr>
          <p:nvPr>
            <p:ph type="body" sz="quarter" idx="23" hasCustomPrompt="1"/>
          </p:nvPr>
        </p:nvSpPr>
        <p:spPr>
          <a:xfrm>
            <a:off x="5849649" y="1100947"/>
            <a:ext cx="138676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39"/>
          <p:cNvSpPr>
            <a:spLocks noGrp="1"/>
          </p:cNvSpPr>
          <p:nvPr>
            <p:ph type="body" sz="quarter" idx="15" hasCustomPrompt="1"/>
          </p:nvPr>
        </p:nvSpPr>
        <p:spPr>
          <a:xfrm>
            <a:off x="9119692" y="1120609"/>
            <a:ext cx="975106" cy="230832"/>
          </a:xfrm>
          <a:noFill/>
        </p:spPr>
        <p:txBody>
          <a:bodyPr wrap="square" rtlCol="0">
            <a:spAutoFit/>
          </a:bodyPr>
          <a:lstStyle>
            <a:lvl1pPr algn="ctr">
              <a:defRPr lang="en-US" sz="900" dirty="0">
                <a:latin typeface="+mn-lt"/>
                <a:cs typeface="+mn-cs"/>
              </a:defRPr>
            </a:lvl1pPr>
          </a:lstStyle>
          <a:p>
            <a:pPr marL="0" lvl="0"/>
            <a:r>
              <a:rPr lang="en-US"/>
              <a:t>0.000</a:t>
            </a:r>
          </a:p>
        </p:txBody>
      </p:sp>
      <p:sp>
        <p:nvSpPr>
          <p:cNvPr id="59" name="Text Placeholder 39"/>
          <p:cNvSpPr>
            <a:spLocks noGrp="1"/>
          </p:cNvSpPr>
          <p:nvPr>
            <p:ph type="body" sz="quarter" idx="29" hasCustomPrompt="1"/>
          </p:nvPr>
        </p:nvSpPr>
        <p:spPr>
          <a:xfrm>
            <a:off x="10108912" y="1120609"/>
            <a:ext cx="975106" cy="230832"/>
          </a:xfrm>
          <a:noFill/>
        </p:spPr>
        <p:txBody>
          <a:bodyPr wrap="square"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30" hasCustomPrompt="1"/>
          </p:nvPr>
        </p:nvSpPr>
        <p:spPr>
          <a:xfrm>
            <a:off x="11092115" y="1120609"/>
            <a:ext cx="975106" cy="230832"/>
          </a:xfrm>
          <a:noFill/>
        </p:spPr>
        <p:txBody>
          <a:bodyPr wrap="square" rtlCol="0">
            <a:spAutoFit/>
          </a:bodyPr>
          <a:lstStyle>
            <a:lvl1pPr algn="ctr">
              <a:defRPr lang="en-US" sz="900" dirty="0">
                <a:latin typeface="+mn-lt"/>
                <a:cs typeface="+mn-cs"/>
              </a:defRPr>
            </a:lvl1pPr>
          </a:lstStyle>
          <a:p>
            <a:pPr marL="0" lvl="0"/>
            <a:r>
              <a:rPr lang="en-US"/>
              <a:t>0.000</a:t>
            </a:r>
          </a:p>
        </p:txBody>
      </p:sp>
      <p:sp>
        <p:nvSpPr>
          <p:cNvPr id="33" name="TextBox 32"/>
          <p:cNvSpPr txBox="1"/>
          <p:nvPr userDrawn="1"/>
        </p:nvSpPr>
        <p:spPr>
          <a:xfrm>
            <a:off x="2375740" y="1109507"/>
            <a:ext cx="1056465" cy="246221"/>
          </a:xfrm>
          <a:prstGeom prst="rect">
            <a:avLst/>
          </a:prstGeom>
          <a:noFill/>
        </p:spPr>
        <p:txBody>
          <a:bodyPr wrap="square" rtlCol="0">
            <a:spAutoFit/>
          </a:bodyPr>
          <a:lstStyle/>
          <a:p>
            <a:r>
              <a:rPr lang="en-US" sz="1000">
                <a:latin typeface="+mn-lt"/>
              </a:rPr>
              <a:t>PROJECT:</a:t>
            </a:r>
          </a:p>
        </p:txBody>
      </p:sp>
      <p:sp>
        <p:nvSpPr>
          <p:cNvPr id="34" name="TextBox 33"/>
          <p:cNvSpPr txBox="1"/>
          <p:nvPr userDrawn="1"/>
        </p:nvSpPr>
        <p:spPr>
          <a:xfrm>
            <a:off x="4818399" y="1109507"/>
            <a:ext cx="160613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35" name="TextBox 34"/>
          <p:cNvSpPr txBox="1"/>
          <p:nvPr userDrawn="1"/>
        </p:nvSpPr>
        <p:spPr>
          <a:xfrm>
            <a:off x="11082310"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a:t>FY20</a:t>
            </a:r>
          </a:p>
        </p:txBody>
      </p:sp>
      <p:sp>
        <p:nvSpPr>
          <p:cNvPr id="36" name="TextBox 35"/>
          <p:cNvSpPr txBox="1"/>
          <p:nvPr userDrawn="1"/>
        </p:nvSpPr>
        <p:spPr>
          <a:xfrm>
            <a:off x="10103496"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a:t>FY19</a:t>
            </a:r>
          </a:p>
        </p:txBody>
      </p:sp>
      <p:sp>
        <p:nvSpPr>
          <p:cNvPr id="37" name="TextBox 36"/>
          <p:cNvSpPr txBox="1"/>
          <p:nvPr userDrawn="1"/>
        </p:nvSpPr>
        <p:spPr>
          <a:xfrm>
            <a:off x="9128227"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a:t>FY18</a:t>
            </a:r>
          </a:p>
        </p:txBody>
      </p:sp>
      <p:sp>
        <p:nvSpPr>
          <p:cNvPr id="38" name="TextBox 37"/>
          <p:cNvSpPr txBox="1"/>
          <p:nvPr userDrawn="1"/>
        </p:nvSpPr>
        <p:spPr>
          <a:xfrm>
            <a:off x="8153121"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a:t>PROJECT</a:t>
            </a:r>
          </a:p>
        </p:txBody>
      </p:sp>
      <p:sp>
        <p:nvSpPr>
          <p:cNvPr id="39" name="TextBox 38"/>
          <p:cNvSpPr txBox="1"/>
          <p:nvPr userDrawn="1"/>
        </p:nvSpPr>
        <p:spPr>
          <a:xfrm>
            <a:off x="38096" y="1100947"/>
            <a:ext cx="831632" cy="246221"/>
          </a:xfrm>
          <a:prstGeom prst="rect">
            <a:avLst/>
          </a:prstGeom>
          <a:noFill/>
        </p:spPr>
        <p:txBody>
          <a:bodyPr wrap="square" rtlCol="0">
            <a:spAutoFit/>
          </a:bodyPr>
          <a:lstStyle/>
          <a:p>
            <a:r>
              <a:rPr lang="en-US" sz="1000">
                <a:latin typeface="+mn-lt"/>
              </a:rPr>
              <a:t>PE:</a:t>
            </a:r>
          </a:p>
        </p:txBody>
      </p:sp>
      <p:sp>
        <p:nvSpPr>
          <p:cNvPr id="5" name="Text Placeholder 4"/>
          <p:cNvSpPr>
            <a:spLocks noGrp="1"/>
          </p:cNvSpPr>
          <p:nvPr>
            <p:ph type="body" sz="quarter" idx="37" hasCustomPrompt="1"/>
          </p:nvPr>
        </p:nvSpPr>
        <p:spPr>
          <a:xfrm>
            <a:off x="9112855" y="874914"/>
            <a:ext cx="975106" cy="228600"/>
          </a:xfrm>
        </p:spPr>
        <p:txBody>
          <a:bodyPr/>
          <a:lstStyle>
            <a:lvl1pPr algn="ctr">
              <a:defRPr sz="900"/>
            </a:lvl1pPr>
          </a:lstStyle>
          <a:p>
            <a:pPr lvl="0"/>
            <a:r>
              <a:rPr lang="en-US"/>
              <a:t>0.000</a:t>
            </a:r>
          </a:p>
        </p:txBody>
      </p:sp>
      <p:sp>
        <p:nvSpPr>
          <p:cNvPr id="7" name="Text Placeholder 6"/>
          <p:cNvSpPr>
            <a:spLocks noGrp="1"/>
          </p:cNvSpPr>
          <p:nvPr>
            <p:ph type="body" sz="quarter" idx="38" hasCustomPrompt="1"/>
          </p:nvPr>
        </p:nvSpPr>
        <p:spPr>
          <a:xfrm>
            <a:off x="10108912" y="874688"/>
            <a:ext cx="975106" cy="228600"/>
          </a:xfrm>
        </p:spPr>
        <p:txBody>
          <a:bodyPr/>
          <a:lstStyle>
            <a:lvl1pPr algn="ctr">
              <a:defRPr sz="900"/>
            </a:lvl1pPr>
          </a:lstStyle>
          <a:p>
            <a:pPr lvl="0"/>
            <a:r>
              <a:rPr lang="en-US"/>
              <a:t>0.000</a:t>
            </a:r>
          </a:p>
        </p:txBody>
      </p:sp>
      <p:sp>
        <p:nvSpPr>
          <p:cNvPr id="10" name="Text Placeholder 9"/>
          <p:cNvSpPr>
            <a:spLocks noGrp="1"/>
          </p:cNvSpPr>
          <p:nvPr>
            <p:ph type="body" sz="quarter" idx="39" hasCustomPrompt="1"/>
          </p:nvPr>
        </p:nvSpPr>
        <p:spPr>
          <a:xfrm>
            <a:off x="11092115" y="874688"/>
            <a:ext cx="975106" cy="228600"/>
          </a:xfrm>
        </p:spPr>
        <p:txBody>
          <a:bodyPr/>
          <a:lstStyle>
            <a:lvl1pPr algn="ctr">
              <a:defRPr sz="900"/>
            </a:lvl1pPr>
          </a:lstStyle>
          <a:p>
            <a:pPr lvl="0"/>
            <a:r>
              <a:rPr lang="en-US"/>
              <a:t>0.000</a:t>
            </a:r>
          </a:p>
        </p:txBody>
      </p:sp>
      <p:sp>
        <p:nvSpPr>
          <p:cNvPr id="16" name="Content Placeholder 15"/>
          <p:cNvSpPr>
            <a:spLocks noGrp="1"/>
          </p:cNvSpPr>
          <p:nvPr>
            <p:ph sz="quarter" idx="40" hasCustomPrompt="1"/>
          </p:nvPr>
        </p:nvSpPr>
        <p:spPr>
          <a:xfrm>
            <a:off x="8122789" y="1121948"/>
            <a:ext cx="975106" cy="228600"/>
          </a:xfrm>
        </p:spPr>
        <p:txBody>
          <a:bodyPr/>
          <a:lstStyle>
            <a:lvl1pPr algn="ctr">
              <a:defRPr sz="900"/>
            </a:lvl1pPr>
          </a:lstStyle>
          <a:p>
            <a:pPr lvl="0"/>
            <a:r>
              <a:rPr lang="en-US"/>
              <a:t>-</a:t>
            </a:r>
          </a:p>
        </p:txBody>
      </p:sp>
      <p:sp>
        <p:nvSpPr>
          <p:cNvPr id="26" name="Content Placeholder 25"/>
          <p:cNvSpPr>
            <a:spLocks noGrp="1"/>
          </p:cNvSpPr>
          <p:nvPr>
            <p:ph sz="quarter" idx="41" hasCustomPrompt="1"/>
          </p:nvPr>
        </p:nvSpPr>
        <p:spPr>
          <a:xfrm>
            <a:off x="8122789" y="874688"/>
            <a:ext cx="975106" cy="228600"/>
          </a:xfrm>
        </p:spPr>
        <p:txBody>
          <a:bodyPr/>
          <a:lstStyle>
            <a:lvl1pPr algn="ctr">
              <a:defRPr sz="900"/>
            </a:lvl1pPr>
            <a:lvl2pPr>
              <a:defRPr sz="900"/>
            </a:lvl2pPr>
            <a:lvl3pPr>
              <a:defRPr sz="900"/>
            </a:lvl3pPr>
            <a:lvl4pPr>
              <a:defRPr sz="900"/>
            </a:lvl4pPr>
            <a:lvl5pPr>
              <a:defRPr sz="900"/>
            </a:lvl5pPr>
          </a:lstStyle>
          <a:p>
            <a:pPr lvl="0"/>
            <a:r>
              <a:rPr lang="en-US"/>
              <a:t>-</a:t>
            </a:r>
          </a:p>
        </p:txBody>
      </p:sp>
      <p:sp>
        <p:nvSpPr>
          <p:cNvPr id="20" name="Rectangle 19"/>
          <p:cNvSpPr/>
          <p:nvPr userDrawn="1"/>
        </p:nvSpPr>
        <p:spPr>
          <a:xfrm>
            <a:off x="6244256" y="4103929"/>
            <a:ext cx="587501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126" algn="l"/>
              </a:tabLst>
            </a:pPr>
            <a:r>
              <a:rPr lang="en-US" sz="1000" baseline="0">
                <a:latin typeface="Tahoma" pitchFamily="34" charset="0"/>
                <a:ea typeface="Tahoma" pitchFamily="34" charset="0"/>
                <a:cs typeface="Tahoma" pitchFamily="34" charset="0"/>
              </a:rPr>
              <a:t>PERFORMER:	</a:t>
            </a:r>
          </a:p>
        </p:txBody>
      </p:sp>
      <p:sp>
        <p:nvSpPr>
          <p:cNvPr id="22" name="Rectangle 21"/>
          <p:cNvSpPr/>
          <p:nvPr userDrawn="1"/>
        </p:nvSpPr>
        <p:spPr>
          <a:xfrm>
            <a:off x="9502770" y="4095464"/>
            <a:ext cx="838473" cy="246221"/>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tab pos="2455126"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 name="Slide Number Placeholder 3"/>
          <p:cNvSpPr>
            <a:spLocks noGrp="1"/>
          </p:cNvSpPr>
          <p:nvPr>
            <p:ph type="sldNum" sz="quarter" idx="44"/>
          </p:nvPr>
        </p:nvSpPr>
        <p:spPr/>
        <p:txBody>
          <a:bodyPr/>
          <a:lstStyle/>
          <a:p>
            <a:pPr>
              <a:defRPr/>
            </a:pPr>
            <a:fld id="{231CC523-8BC6-4921-807A-66BD262F34AB}" type="slidenum">
              <a:rPr lang="en-US" smtClean="0"/>
              <a:pPr>
                <a:defRPr/>
              </a:pPr>
              <a:t>‹#›</a:t>
            </a:fld>
            <a:endParaRPr lang="en-US"/>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
        <p:nvSpPr>
          <p:cNvPr id="41" name="Footer Placeholder 2"/>
          <p:cNvSpPr>
            <a:spLocks noGrp="1"/>
          </p:cNvSpPr>
          <p:nvPr>
            <p:ph type="ftr" sz="quarter" idx="10"/>
          </p:nvPr>
        </p:nvSpPr>
        <p:spPr>
          <a:xfrm>
            <a:off x="1777537" y="6550026"/>
            <a:ext cx="8633751" cy="298450"/>
          </a:xfrm>
        </p:spPr>
        <p:txBody>
          <a:bodyPr/>
          <a:lstStyle/>
          <a:p>
            <a:r>
              <a:rPr lang="en-US" sz="900">
                <a:solidFill>
                  <a:prstClr val="white">
                    <a:lumMod val="50000"/>
                  </a:prstClr>
                </a:solidFill>
              </a:rPr>
              <a:t>DISTRIBUTION D: Distribution is authorized to the Department of Defense and U.S. DoD contractors only (June 12, 2019). Other request for this document shall be referred to DARPA/MTO.</a:t>
            </a:r>
          </a:p>
        </p:txBody>
      </p:sp>
    </p:spTree>
    <p:extLst>
      <p:ext uri="{BB962C8B-B14F-4D97-AF65-F5344CB8AC3E}">
        <p14:creationId xmlns:p14="http://schemas.microsoft.com/office/powerpoint/2010/main" val="455463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Y17_Staffer_Quad_3">
    <p:spTree>
      <p:nvGrpSpPr>
        <p:cNvPr id="1" name=""/>
        <p:cNvGrpSpPr/>
        <p:nvPr/>
      </p:nvGrpSpPr>
      <p:grpSpPr>
        <a:xfrm>
          <a:off x="0" y="0"/>
          <a:ext cx="0" cy="0"/>
          <a:chOff x="0" y="0"/>
          <a:chExt cx="0" cy="0"/>
        </a:xfrm>
      </p:grpSpPr>
      <p:sp>
        <p:nvSpPr>
          <p:cNvPr id="64" name="Text Placeholder 70"/>
          <p:cNvSpPr>
            <a:spLocks noGrp="1"/>
          </p:cNvSpPr>
          <p:nvPr>
            <p:ph type="body" sz="quarter" idx="49" hasCustomPrompt="1"/>
          </p:nvPr>
        </p:nvSpPr>
        <p:spPr>
          <a:xfrm>
            <a:off x="262807" y="1592626"/>
            <a:ext cx="5716559" cy="2157984"/>
          </a:xfrm>
        </p:spPr>
        <p:txBody>
          <a:bodyPr/>
          <a:lstStyle>
            <a:lvl1pPr marL="0" indent="0">
              <a:defRPr sz="1200" baseline="0"/>
            </a:lvl1pPr>
          </a:lstStyle>
          <a:p>
            <a:pPr lvl="0"/>
            <a:r>
              <a:rPr lang="en-US"/>
              <a:t>(Give a broad overview of the program here)</a:t>
            </a:r>
          </a:p>
        </p:txBody>
      </p:sp>
      <p:sp>
        <p:nvSpPr>
          <p:cNvPr id="63" name="Text Placeholder 6"/>
          <p:cNvSpPr>
            <a:spLocks noGrp="1"/>
          </p:cNvSpPr>
          <p:nvPr>
            <p:ph type="body" sz="quarter" idx="47" hasCustomPrompt="1"/>
          </p:nvPr>
        </p:nvSpPr>
        <p:spPr>
          <a:xfrm>
            <a:off x="9511970" y="4329585"/>
            <a:ext cx="2620597" cy="2221992"/>
          </a:xfrm>
        </p:spPr>
        <p:txBody>
          <a:bodyPr/>
          <a:lstStyle>
            <a:lvl1pPr marL="0" indent="0">
              <a:defRPr sz="1000" baseline="0"/>
            </a:lvl1pPr>
          </a:lstStyle>
          <a:p>
            <a:pPr lvl="0"/>
            <a:r>
              <a:rPr lang="en-US"/>
              <a:t>(City, State)</a:t>
            </a:r>
          </a:p>
        </p:txBody>
      </p:sp>
      <p:sp>
        <p:nvSpPr>
          <p:cNvPr id="62" name="Text Placeholder 6"/>
          <p:cNvSpPr>
            <a:spLocks noGrp="1"/>
          </p:cNvSpPr>
          <p:nvPr>
            <p:ph type="body" sz="quarter" idx="46" hasCustomPrompt="1"/>
          </p:nvPr>
        </p:nvSpPr>
        <p:spPr>
          <a:xfrm>
            <a:off x="6251459" y="4329799"/>
            <a:ext cx="3251310" cy="2221992"/>
          </a:xfrm>
        </p:spPr>
        <p:txBody>
          <a:bodyPr/>
          <a:lstStyle>
            <a:lvl1pPr marL="0" indent="0">
              <a:defRPr sz="1000"/>
            </a:lvl1pPr>
          </a:lstStyle>
          <a:p>
            <a:pPr lvl="0"/>
            <a:r>
              <a:rPr lang="en-US"/>
              <a:t>(Just include primes)</a:t>
            </a:r>
          </a:p>
        </p:txBody>
      </p:sp>
      <p:sp>
        <p:nvSpPr>
          <p:cNvPr id="60" name="Text Placeholder 67"/>
          <p:cNvSpPr>
            <a:spLocks noGrp="1"/>
          </p:cNvSpPr>
          <p:nvPr>
            <p:ph type="body" sz="quarter" idx="43" hasCustomPrompt="1"/>
          </p:nvPr>
        </p:nvSpPr>
        <p:spPr>
          <a:xfrm>
            <a:off x="1828324" y="201560"/>
            <a:ext cx="10160261" cy="521208"/>
          </a:xfrm>
        </p:spPr>
        <p:txBody>
          <a:bodyPr anchor="ctr"/>
          <a:lstStyle>
            <a:lvl1pPr>
              <a:defRPr sz="2399"/>
            </a:lvl1pPr>
          </a:lstStyle>
          <a:p>
            <a:pPr lvl="0"/>
            <a:r>
              <a:rPr lang="en-US"/>
              <a:t>Program Name (Acronym)</a:t>
            </a:r>
          </a:p>
        </p:txBody>
      </p:sp>
      <p:cxnSp>
        <p:nvCxnSpPr>
          <p:cNvPr id="41" name="Straight Connector 40"/>
          <p:cNvCxnSpPr/>
          <p:nvPr userDrawn="1"/>
        </p:nvCxnSpPr>
        <p:spPr bwMode="auto">
          <a:xfrm>
            <a:off x="0" y="1355726"/>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1" name="TextBox 10"/>
          <p:cNvSpPr txBox="1"/>
          <p:nvPr userDrawn="1"/>
        </p:nvSpPr>
        <p:spPr>
          <a:xfrm>
            <a:off x="2952918" y="1124896"/>
            <a:ext cx="1056465" cy="246221"/>
          </a:xfrm>
          <a:prstGeom prst="rect">
            <a:avLst/>
          </a:prstGeom>
          <a:noFill/>
        </p:spPr>
        <p:txBody>
          <a:bodyPr wrap="square" rtlCol="0">
            <a:spAutoFit/>
          </a:bodyPr>
          <a:lstStyle/>
          <a:p>
            <a:r>
              <a:rPr lang="en-US" sz="1000">
                <a:latin typeface="+mn-lt"/>
              </a:rPr>
              <a:t>PROJECT:</a:t>
            </a:r>
          </a:p>
        </p:txBody>
      </p:sp>
      <p:sp>
        <p:nvSpPr>
          <p:cNvPr id="53" name="TextBox 52"/>
          <p:cNvSpPr txBox="1"/>
          <p:nvPr userDrawn="1"/>
        </p:nvSpPr>
        <p:spPr>
          <a:xfrm>
            <a:off x="38096" y="1100947"/>
            <a:ext cx="831632" cy="246221"/>
          </a:xfrm>
          <a:prstGeom prst="rect">
            <a:avLst/>
          </a:prstGeom>
          <a:noFill/>
        </p:spPr>
        <p:txBody>
          <a:bodyPr wrap="square" rtlCol="0">
            <a:spAutoFit/>
          </a:bodyPr>
          <a:lstStyle/>
          <a:p>
            <a:r>
              <a:rPr lang="en-US" sz="1000">
                <a:latin typeface="+mn-lt"/>
              </a:rPr>
              <a:t>PE:</a:t>
            </a:r>
          </a:p>
        </p:txBody>
      </p:sp>
      <p:sp>
        <p:nvSpPr>
          <p:cNvPr id="12" name="TextBox 11"/>
          <p:cNvSpPr txBox="1"/>
          <p:nvPr userDrawn="1"/>
        </p:nvSpPr>
        <p:spPr>
          <a:xfrm>
            <a:off x="5900349" y="1115064"/>
            <a:ext cx="160613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64378" y="1095400"/>
            <a:ext cx="2763651"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3767362" y="1095400"/>
            <a:ext cx="229661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6933051" y="1105232"/>
            <a:ext cx="121331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797" algn="l" defTabSz="914126" rtl="0" eaLnBrk="1" fontAlgn="auto" latinLnBrk="0" hangingPunct="1">
              <a:lnSpc>
                <a:spcPct val="100000"/>
              </a:lnSpc>
              <a:spcBef>
                <a:spcPct val="20000"/>
              </a:spcBef>
              <a:spcAft>
                <a:spcPts val="0"/>
              </a:spcAft>
              <a:buClrTx/>
              <a:buSzTx/>
              <a:buFont typeface="Arial" pitchFamily="34" charset="0"/>
              <a:buNone/>
              <a:tabLst/>
              <a:defRPr lang="en-US" sz="1000" dirty="0">
                <a:latin typeface="+mn-lt"/>
                <a:cs typeface="+mn-cs"/>
              </a:defRPr>
            </a:lvl1pPr>
          </a:lstStyle>
          <a:p>
            <a:pPr marL="0" marR="0" lvl="0" indent="-342797" algn="l" defTabSz="914126"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19" name="Text Placeholder 39"/>
          <p:cNvSpPr>
            <a:spLocks noGrp="1"/>
          </p:cNvSpPr>
          <p:nvPr>
            <p:ph type="body" sz="quarter" idx="15" hasCustomPrompt="1"/>
          </p:nvPr>
        </p:nvSpPr>
        <p:spPr>
          <a:xfrm>
            <a:off x="9128719"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103496"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82310"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2" name="Text Placeholder 39"/>
          <p:cNvSpPr>
            <a:spLocks noGrp="1"/>
          </p:cNvSpPr>
          <p:nvPr>
            <p:ph type="body" sz="quarter" idx="31" hasCustomPrompt="1"/>
          </p:nvPr>
        </p:nvSpPr>
        <p:spPr>
          <a:xfrm>
            <a:off x="9128719"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4" name="Text Placeholder 39"/>
          <p:cNvSpPr>
            <a:spLocks noGrp="1"/>
          </p:cNvSpPr>
          <p:nvPr>
            <p:ph type="body" sz="quarter" idx="32" hasCustomPrompt="1"/>
          </p:nvPr>
        </p:nvSpPr>
        <p:spPr>
          <a:xfrm>
            <a:off x="10103496"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3" name="Text Placeholder 39"/>
          <p:cNvSpPr>
            <a:spLocks noGrp="1"/>
          </p:cNvSpPr>
          <p:nvPr>
            <p:ph type="body" sz="quarter" idx="33" hasCustomPrompt="1"/>
          </p:nvPr>
        </p:nvSpPr>
        <p:spPr>
          <a:xfrm>
            <a:off x="11082310"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13" name="TextBox 12"/>
          <p:cNvSpPr txBox="1"/>
          <p:nvPr userDrawn="1"/>
        </p:nvSpPr>
        <p:spPr>
          <a:xfrm>
            <a:off x="11082310"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a:t>FY20</a:t>
            </a:r>
          </a:p>
        </p:txBody>
      </p:sp>
      <p:sp>
        <p:nvSpPr>
          <p:cNvPr id="14" name="TextBox 13"/>
          <p:cNvSpPr txBox="1"/>
          <p:nvPr userDrawn="1"/>
        </p:nvSpPr>
        <p:spPr>
          <a:xfrm>
            <a:off x="10103496"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a:t>FY19</a:t>
            </a:r>
          </a:p>
        </p:txBody>
      </p:sp>
      <p:sp>
        <p:nvSpPr>
          <p:cNvPr id="15" name="TextBox 14"/>
          <p:cNvSpPr txBox="1"/>
          <p:nvPr userDrawn="1"/>
        </p:nvSpPr>
        <p:spPr>
          <a:xfrm>
            <a:off x="9128719"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a:t>FY18</a:t>
            </a:r>
          </a:p>
        </p:txBody>
      </p:sp>
      <p:sp>
        <p:nvSpPr>
          <p:cNvPr id="45" name="TextBox 44"/>
          <p:cNvSpPr txBox="1"/>
          <p:nvPr userDrawn="1"/>
        </p:nvSpPr>
        <p:spPr>
          <a:xfrm>
            <a:off x="8150070"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a:t>PROJECT</a:t>
            </a:r>
          </a:p>
        </p:txBody>
      </p:sp>
      <p:sp>
        <p:nvSpPr>
          <p:cNvPr id="46" name="Text Placeholder 39"/>
          <p:cNvSpPr>
            <a:spLocks noGrp="1"/>
          </p:cNvSpPr>
          <p:nvPr userDrawn="1">
            <p:ph type="body" sz="quarter" idx="34" hasCustomPrompt="1"/>
          </p:nvPr>
        </p:nvSpPr>
        <p:spPr>
          <a:xfrm>
            <a:off x="8150070"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48" name="Text Placeholder 39"/>
          <p:cNvSpPr>
            <a:spLocks noGrp="1"/>
          </p:cNvSpPr>
          <p:nvPr userDrawn="1">
            <p:ph type="body" sz="quarter" idx="35" hasCustomPrompt="1"/>
          </p:nvPr>
        </p:nvSpPr>
        <p:spPr>
          <a:xfrm>
            <a:off x="8150070"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16" name="TextBox 15"/>
          <p:cNvSpPr txBox="1"/>
          <p:nvPr userDrawn="1"/>
        </p:nvSpPr>
        <p:spPr>
          <a:xfrm>
            <a:off x="1199839" y="1363191"/>
            <a:ext cx="361856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2957" y="1365364"/>
            <a:ext cx="361856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226" y="3843864"/>
            <a:ext cx="533578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2" name="Straight Connector 41"/>
          <p:cNvCxnSpPr/>
          <p:nvPr userDrawn="1"/>
        </p:nvCxnSpPr>
        <p:spPr bwMode="auto">
          <a:xfrm>
            <a:off x="0" y="3825875"/>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4413"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9" name="TextBox 38"/>
          <p:cNvSpPr txBox="1"/>
          <p:nvPr userDrawn="1"/>
        </p:nvSpPr>
        <p:spPr>
          <a:xfrm>
            <a:off x="8185991" y="3843864"/>
            <a:ext cx="215249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49" name="Text Placeholder 39"/>
          <p:cNvSpPr>
            <a:spLocks noGrp="1"/>
          </p:cNvSpPr>
          <p:nvPr userDrawn="1">
            <p:ph type="body" sz="quarter" idx="36" hasCustomPrompt="1"/>
          </p:nvPr>
        </p:nvSpPr>
        <p:spPr>
          <a:xfrm>
            <a:off x="9128719"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0" name="Text Placeholder 39"/>
          <p:cNvSpPr>
            <a:spLocks noGrp="1"/>
          </p:cNvSpPr>
          <p:nvPr userDrawn="1">
            <p:ph type="body" sz="quarter" idx="37" hasCustomPrompt="1"/>
          </p:nvPr>
        </p:nvSpPr>
        <p:spPr>
          <a:xfrm>
            <a:off x="10103988"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1" name="Text Placeholder 39"/>
          <p:cNvSpPr>
            <a:spLocks noGrp="1"/>
          </p:cNvSpPr>
          <p:nvPr userDrawn="1">
            <p:ph type="body" sz="quarter" idx="38" hasCustomPrompt="1"/>
          </p:nvPr>
        </p:nvSpPr>
        <p:spPr>
          <a:xfrm>
            <a:off x="11082310"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2" name="Text Placeholder 39"/>
          <p:cNvSpPr>
            <a:spLocks noGrp="1"/>
          </p:cNvSpPr>
          <p:nvPr userDrawn="1">
            <p:ph type="body" sz="quarter" idx="39" hasCustomPrompt="1"/>
          </p:nvPr>
        </p:nvSpPr>
        <p:spPr>
          <a:xfrm>
            <a:off x="8150070"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57" name="Text Placeholder 73"/>
          <p:cNvSpPr>
            <a:spLocks noGrp="1"/>
          </p:cNvSpPr>
          <p:nvPr>
            <p:ph type="body" sz="quarter" idx="40" hasCustomPrompt="1"/>
          </p:nvPr>
        </p:nvSpPr>
        <p:spPr>
          <a:xfrm>
            <a:off x="262807" y="4077691"/>
            <a:ext cx="5716559" cy="2157984"/>
          </a:xfrm>
        </p:spPr>
        <p:txBody>
          <a:bodyPr/>
          <a:lstStyle>
            <a:lvl1pPr marL="0" indent="0">
              <a:defRPr sz="1200" baseline="0"/>
            </a:lvl1pPr>
          </a:lstStyle>
          <a:p>
            <a:pPr lvl="0"/>
            <a:r>
              <a:rPr lang="en-US"/>
              <a:t>(What are you trying to accomplish and what is the desired end state)</a:t>
            </a:r>
          </a:p>
        </p:txBody>
      </p:sp>
      <p:sp>
        <p:nvSpPr>
          <p:cNvPr id="59" name="Text Placeholder 6"/>
          <p:cNvSpPr>
            <a:spLocks noGrp="1"/>
          </p:cNvSpPr>
          <p:nvPr>
            <p:ph type="body" sz="quarter" idx="14" hasCustomPrompt="1"/>
          </p:nvPr>
        </p:nvSpPr>
        <p:spPr>
          <a:xfrm>
            <a:off x="6272026" y="1592626"/>
            <a:ext cx="5716559" cy="2157984"/>
          </a:xfrm>
        </p:spPr>
        <p:txBody>
          <a:bodyPr/>
          <a:lstStyle>
            <a:lvl1pPr marL="0" indent="0">
              <a:defRPr sz="1200" baseline="0"/>
            </a:lvl1pPr>
          </a:lstStyle>
          <a:p>
            <a:pPr lvl="0"/>
            <a:r>
              <a:rPr lang="en-US"/>
              <a:t>Upcoming Key Decisions:</a:t>
            </a:r>
          </a:p>
          <a:p>
            <a:pPr lvl="0"/>
            <a:endParaRPr lang="en-US"/>
          </a:p>
          <a:p>
            <a:pPr lvl="0"/>
            <a:r>
              <a:rPr lang="en-US"/>
              <a:t>Transition: (Define stages of transition – 6.1, 6.2, 6.3</a:t>
            </a:r>
          </a:p>
          <a:p>
            <a:pPr lvl="0"/>
            <a:endParaRPr lang="en-US"/>
          </a:p>
          <a:p>
            <a:pPr lvl="0"/>
            <a:r>
              <a:rPr lang="en-US"/>
              <a:t>Technical Risk</a:t>
            </a:r>
          </a:p>
        </p:txBody>
      </p:sp>
      <p:sp>
        <p:nvSpPr>
          <p:cNvPr id="36" name="Rectangle 35"/>
          <p:cNvSpPr/>
          <p:nvPr userDrawn="1"/>
        </p:nvSpPr>
        <p:spPr>
          <a:xfrm>
            <a:off x="6244256" y="4103929"/>
            <a:ext cx="587501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126" algn="l"/>
              </a:tabLst>
            </a:pPr>
            <a:r>
              <a:rPr lang="en-US" sz="1000" baseline="0">
                <a:latin typeface="Tahoma" pitchFamily="34" charset="0"/>
                <a:ea typeface="Tahoma" pitchFamily="34" charset="0"/>
                <a:cs typeface="Tahoma" pitchFamily="34" charset="0"/>
              </a:rPr>
              <a:t>PERFORMER:	</a:t>
            </a:r>
          </a:p>
        </p:txBody>
      </p:sp>
      <p:sp>
        <p:nvSpPr>
          <p:cNvPr id="8" name="Rectangle 7"/>
          <p:cNvSpPr/>
          <p:nvPr userDrawn="1"/>
        </p:nvSpPr>
        <p:spPr>
          <a:xfrm>
            <a:off x="9502770" y="4095464"/>
            <a:ext cx="838473" cy="246221"/>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tab pos="2455126"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 name="Slide Number Placeholder 3"/>
          <p:cNvSpPr>
            <a:spLocks noGrp="1"/>
          </p:cNvSpPr>
          <p:nvPr>
            <p:ph type="sldNum" sz="quarter" idx="52"/>
          </p:nvPr>
        </p:nvSpPr>
        <p:spPr/>
        <p:txBody>
          <a:bodyPr/>
          <a:lstStyle/>
          <a:p>
            <a:pPr>
              <a:defRPr/>
            </a:pPr>
            <a:fld id="{231CC523-8BC6-4921-807A-66BD262F34AB}" type="slidenum">
              <a:rPr lang="en-US" smtClean="0"/>
              <a:pPr>
                <a:defRPr/>
              </a:pPr>
              <a:t>‹#›</a:t>
            </a:fld>
            <a:endParaRPr lang="en-US"/>
          </a:p>
        </p:txBody>
      </p:sp>
      <p:pic>
        <p:nvPicPr>
          <p:cNvPr id="54" name="Picture 5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
        <p:nvSpPr>
          <p:cNvPr id="55" name="Footer Placeholder 2"/>
          <p:cNvSpPr>
            <a:spLocks noGrp="1"/>
          </p:cNvSpPr>
          <p:nvPr>
            <p:ph type="ftr" sz="quarter" idx="10"/>
          </p:nvPr>
        </p:nvSpPr>
        <p:spPr>
          <a:xfrm>
            <a:off x="1777537" y="6550026"/>
            <a:ext cx="8633751" cy="298450"/>
          </a:xfrm>
        </p:spPr>
        <p:txBody>
          <a:bodyPr/>
          <a:lstStyle/>
          <a:p>
            <a:r>
              <a:rPr lang="en-US" sz="900">
                <a:solidFill>
                  <a:prstClr val="white">
                    <a:lumMod val="50000"/>
                  </a:prstClr>
                </a:solidFill>
              </a:rPr>
              <a:t>DISTRIBUTION D: Distribution is authorized to the Department of Defense and U.S. DoD contractors only (June 12, 2019). Other request for this document shall be referred to DARPA/MTO.</a:t>
            </a:r>
          </a:p>
        </p:txBody>
      </p:sp>
    </p:spTree>
    <p:extLst>
      <p:ext uri="{BB962C8B-B14F-4D97-AF65-F5344CB8AC3E}">
        <p14:creationId xmlns:p14="http://schemas.microsoft.com/office/powerpoint/2010/main" val="9660494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2601986" y="-1332257"/>
            <a:ext cx="6400803" cy="9522521"/>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vl2pPr>
            <a:lvl3pPr marL="1142657" indent="-228531">
              <a:buFont typeface="Arial" pitchFamily="34" charset="0"/>
              <a:buChar char="•"/>
              <a:defRPr sz="1400"/>
            </a:lvl3pPr>
            <a:lvl4pPr marL="1599720" indent="-228531">
              <a:buFont typeface="Arial" pitchFamily="34" charset="0"/>
              <a:buChar char="•"/>
              <a:defRPr sz="1300"/>
            </a:lvl4pPr>
            <a:lvl5pPr marL="2056783" indent="-228531">
              <a:buFont typeface="Arial" pitchFamily="34" charset="0"/>
              <a:buChar cha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0"/>
          </p:nvPr>
        </p:nvSpPr>
        <p:spPr>
          <a:xfrm rot="5400000">
            <a:off x="-2447527" y="3228499"/>
            <a:ext cx="5546817" cy="397829"/>
          </a:xfrm>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a:xfrm rot="5400000">
            <a:off x="56629" y="6309211"/>
            <a:ext cx="530038" cy="389368"/>
          </a:xfrm>
        </p:spPr>
        <p:txBody>
          <a:bodyPr/>
          <a:lstStyle/>
          <a:p>
            <a:pPr>
              <a:defRPr/>
            </a:pPr>
            <a:fld id="{231CC523-8BC6-4921-807A-66BD262F34AB}" type="slidenum">
              <a:rPr lang="en-US" smtClean="0"/>
              <a:pPr>
                <a:defRPr/>
              </a:pPr>
              <a:t>‹#›</a:t>
            </a:fld>
            <a:endParaRPr lang="en-US"/>
          </a:p>
        </p:txBody>
      </p:sp>
      <p:sp>
        <p:nvSpPr>
          <p:cNvPr id="6" name="Title 1"/>
          <p:cNvSpPr>
            <a:spLocks noGrp="1"/>
          </p:cNvSpPr>
          <p:nvPr>
            <p:ph type="ctrTitle"/>
          </p:nvPr>
        </p:nvSpPr>
        <p:spPr>
          <a:xfrm rot="5400000">
            <a:off x="9071203" y="3657791"/>
            <a:ext cx="5041761" cy="901465"/>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flipH="1">
            <a:off x="11019676" y="228602"/>
            <a:ext cx="2116"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971363" y="443046"/>
            <a:ext cx="1241441" cy="749025"/>
          </a:xfrm>
          <a:prstGeom prst="rect">
            <a:avLst/>
          </a:prstGeom>
        </p:spPr>
      </p:pic>
    </p:spTree>
    <p:extLst>
      <p:ext uri="{BB962C8B-B14F-4D97-AF65-F5344CB8AC3E}">
        <p14:creationId xmlns:p14="http://schemas.microsoft.com/office/powerpoint/2010/main" val="16519869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cSld name="6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37BA4A-B024-42C0-AEE3-721B228F8259}"/>
              </a:ext>
            </a:extLst>
          </p:cNvPr>
          <p:cNvSpPr/>
          <p:nvPr/>
        </p:nvSpPr>
        <p:spPr>
          <a:xfrm>
            <a:off x="1" y="320043"/>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lvl="0" algn="ctr">
              <a:lnSpc>
                <a:spcPct val="90000"/>
              </a:lnSpc>
            </a:pPr>
            <a:endParaRPr lang="en-US" sz="1799">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p:nvSpPr>
        <p:spPr>
          <a:xfrm>
            <a:off x="274250" y="320043"/>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pic>
        <p:nvPicPr>
          <p:cNvPr id="5" name="Picture 4">
            <a:extLst>
              <a:ext uri="{FF2B5EF4-FFF2-40B4-BE49-F238E27FC236}">
                <a16:creationId xmlns:a16="http://schemas.microsoft.com/office/drawing/2014/main" id="{F7A5D040-4FD6-4BA1-AC81-B5CFF26CC6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4250" y="1074423"/>
            <a:ext cx="11331630" cy="4233245"/>
          </a:xfrm>
          <a:prstGeom prst="rect">
            <a:avLst/>
          </a:prstGeom>
        </p:spPr>
      </p:pic>
      <p:sp>
        <p:nvSpPr>
          <p:cNvPr id="10" name="TextBox 9"/>
          <p:cNvSpPr txBox="1"/>
          <p:nvPr/>
        </p:nvSpPr>
        <p:spPr>
          <a:xfrm>
            <a:off x="267092" y="5343838"/>
            <a:ext cx="5383405" cy="276999"/>
          </a:xfrm>
          <a:prstGeom prst="rect">
            <a:avLst/>
          </a:prstGeom>
          <a:noFill/>
        </p:spPr>
        <p:txBody>
          <a:bodyPr wrap="square" rtlCol="0">
            <a:spAutoFit/>
          </a:bodyPr>
          <a:lstStyle/>
          <a:p>
            <a:r>
              <a:rPr lang="en-US" sz="1200" b="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p:ph type="ctrTitle" hasCustomPrompt="1"/>
          </p:nvPr>
        </p:nvSpPr>
        <p:spPr>
          <a:xfrm>
            <a:off x="428624" y="1388963"/>
            <a:ext cx="8675934" cy="978729"/>
          </a:xfrm>
        </p:spPr>
        <p:txBody>
          <a:bodyPr/>
          <a:lstStyle>
            <a:lvl1pPr algn="l">
              <a:defRPr sz="3198" b="0" baseline="0">
                <a:solidFill>
                  <a:schemeClr val="bg1"/>
                </a:solidFill>
                <a:latin typeface="Calibri" panose="020F0502020204030204" pitchFamily="34" charset="0"/>
                <a:cs typeface="Calibri" panose="020F0502020204030204" pitchFamily="34" charset="0"/>
              </a:defRPr>
            </a:lvl1pPr>
          </a:lstStyle>
          <a:p>
            <a:r>
              <a:rPr lang="en-US"/>
              <a:t>Click to edit Master </a:t>
            </a:r>
            <a:br>
              <a:rPr lang="en-US"/>
            </a:br>
            <a:r>
              <a:rPr lang="en-US"/>
              <a:t>title style</a:t>
            </a:r>
          </a:p>
        </p:txBody>
      </p:sp>
      <p:sp>
        <p:nvSpPr>
          <p:cNvPr id="3" name="Subtitle 2"/>
          <p:cNvSpPr>
            <a:spLocks noGrp="1"/>
          </p:cNvSpPr>
          <p:nvPr>
            <p:ph type="subTitle" idx="1"/>
          </p:nvPr>
        </p:nvSpPr>
        <p:spPr>
          <a:xfrm>
            <a:off x="447366" y="3013455"/>
            <a:ext cx="5439097" cy="2028101"/>
          </a:xfrm>
        </p:spPr>
        <p:txBody>
          <a:bodyPr/>
          <a:lstStyle>
            <a:lvl1pPr marL="0" indent="0" algn="l">
              <a:buNone/>
              <a:defRPr sz="1998" baseline="0">
                <a:solidFill>
                  <a:schemeClr val="bg1"/>
                </a:solidFill>
                <a:latin typeface="Calibri" panose="020F0502020204030204" pitchFamily="34" charset="0"/>
                <a:cs typeface="Calibri" panose="020F0502020204030204" pitchFamily="34" charset="0"/>
              </a:defRPr>
            </a:lvl1pPr>
            <a:lvl2pPr marL="456926" indent="0" algn="ctr">
              <a:buNone/>
              <a:defRPr>
                <a:solidFill>
                  <a:schemeClr val="tx1">
                    <a:tint val="75000"/>
                  </a:schemeClr>
                </a:solidFill>
              </a:defRPr>
            </a:lvl2pPr>
            <a:lvl3pPr marL="913852" indent="0" algn="ctr">
              <a:buNone/>
              <a:defRPr>
                <a:solidFill>
                  <a:schemeClr val="tx1">
                    <a:tint val="75000"/>
                  </a:schemeClr>
                </a:solidFill>
              </a:defRPr>
            </a:lvl3pPr>
            <a:lvl4pPr marL="1370778" indent="0" algn="ctr">
              <a:buNone/>
              <a:defRPr>
                <a:solidFill>
                  <a:schemeClr val="tx1">
                    <a:tint val="75000"/>
                  </a:schemeClr>
                </a:solidFill>
              </a:defRPr>
            </a:lvl4pPr>
            <a:lvl5pPr marL="1827703" indent="0" algn="ctr">
              <a:buNone/>
              <a:defRPr>
                <a:solidFill>
                  <a:schemeClr val="tx1">
                    <a:tint val="75000"/>
                  </a:schemeClr>
                </a:solidFill>
              </a:defRPr>
            </a:lvl5pPr>
            <a:lvl6pPr marL="2284628" indent="0" algn="ctr">
              <a:buNone/>
              <a:defRPr>
                <a:solidFill>
                  <a:schemeClr val="tx1">
                    <a:tint val="75000"/>
                  </a:schemeClr>
                </a:solidFill>
              </a:defRPr>
            </a:lvl6pPr>
            <a:lvl7pPr marL="2741554" indent="0" algn="ctr">
              <a:buNone/>
              <a:defRPr>
                <a:solidFill>
                  <a:schemeClr val="tx1">
                    <a:tint val="75000"/>
                  </a:schemeClr>
                </a:solidFill>
              </a:defRPr>
            </a:lvl7pPr>
            <a:lvl8pPr marL="3198480" indent="0" algn="ctr">
              <a:buNone/>
              <a:defRPr>
                <a:solidFill>
                  <a:schemeClr val="tx1">
                    <a:tint val="75000"/>
                  </a:schemeClr>
                </a:solidFill>
              </a:defRPr>
            </a:lvl8pPr>
            <a:lvl9pPr marL="3655406" indent="0" algn="ctr">
              <a:buNone/>
              <a:defRPr>
                <a:solidFill>
                  <a:schemeClr val="tx1">
                    <a:tint val="75000"/>
                  </a:schemeClr>
                </a:solidFill>
              </a:defRPr>
            </a:lvl9pPr>
          </a:lstStyle>
          <a:p>
            <a:r>
              <a:rPr lang="en-US"/>
              <a:t>Click to edit Master subtitle style</a:t>
            </a:r>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p:nvPicPr>
        <p:blipFill>
          <a:blip r:embed="rId3"/>
          <a:stretch>
            <a:fillRect/>
          </a:stretch>
        </p:blipFill>
        <p:spPr>
          <a:xfrm>
            <a:off x="413021" y="456244"/>
            <a:ext cx="1087853" cy="261860"/>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p:nvSpPr>
        <p:spPr bwMode="auto">
          <a:xfrm>
            <a:off x="6094413"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lvl="0" algn="ctr">
              <a:lnSpc>
                <a:spcPct val="90000"/>
              </a:lnSpc>
            </a:pPr>
            <a:endParaRPr lang="en-US" sz="1799">
              <a:latin typeface="+mn-lt"/>
              <a:cs typeface="+mn-cs"/>
            </a:endParaRPr>
          </a:p>
        </p:txBody>
      </p:sp>
      <p:pic>
        <p:nvPicPr>
          <p:cNvPr id="14" name="Picture 13">
            <a:extLst>
              <a:ext uri="{FF2B5EF4-FFF2-40B4-BE49-F238E27FC236}">
                <a16:creationId xmlns:a16="http://schemas.microsoft.com/office/drawing/2014/main" id="{027030A5-C7D7-48D4-B261-45DC936EE5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1989" y="5409491"/>
            <a:ext cx="1603338" cy="388553"/>
          </a:xfrm>
          <a:prstGeom prst="rect">
            <a:avLst/>
          </a:prstGeom>
        </p:spPr>
      </p:pic>
    </p:spTree>
    <p:extLst>
      <p:ext uri="{BB962C8B-B14F-4D97-AF65-F5344CB8AC3E}">
        <p14:creationId xmlns:p14="http://schemas.microsoft.com/office/powerpoint/2010/main" val="606223152"/>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01" b="-1"/>
          <a:stretch/>
        </p:blipFill>
        <p:spPr>
          <a:xfrm>
            <a:off x="6094412" y="1078995"/>
            <a:ext cx="5533584"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p:nvSpPr>
        <p:spPr>
          <a:xfrm>
            <a:off x="274249" y="1078995"/>
            <a:ext cx="5820164"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658" y="1352482"/>
            <a:ext cx="5412059" cy="535403"/>
          </a:xfrm>
        </p:spPr>
        <p:txBody>
          <a:bodyPr/>
          <a:lstStyle/>
          <a:p>
            <a:r>
              <a:rPr lang="en-US"/>
              <a:t>Click to edit Master title style</a:t>
            </a:r>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111" y="2891883"/>
            <a:ext cx="5429607" cy="2252546"/>
          </a:xfrm>
        </p:spPr>
        <p:txBody>
          <a:bodyPr/>
          <a:lstStyle>
            <a:lvl1pPr marL="287166" indent="-287166">
              <a:buClr>
                <a:schemeClr val="tx1"/>
              </a:buClr>
              <a:buFont typeface="Century Gothic" panose="020B0502020202020204" pitchFamily="34" charset="0"/>
              <a:buChar char="•"/>
              <a:defRPr sz="1998">
                <a:latin typeface="Century Gothic" panose="020B0502020202020204" pitchFamily="34" charset="0"/>
              </a:defRPr>
            </a:lvl1pPr>
            <a:lvl2pPr marL="688561" indent="-285578">
              <a:buClr>
                <a:schemeClr val="tx1"/>
              </a:buClr>
              <a:buFont typeface="Century Gothic" panose="020B0502020202020204" pitchFamily="34" charset="0"/>
              <a:buChar char="–"/>
              <a:defRPr sz="1798">
                <a:latin typeface="Century Gothic" panose="020B0502020202020204" pitchFamily="34" charset="0"/>
              </a:defRPr>
            </a:lvl2pPr>
            <a:lvl3pPr>
              <a:defRPr sz="1600"/>
            </a:lvl3pPr>
            <a:lvl4pPr>
              <a:defRPr sz="1400"/>
            </a:lvl4pPr>
            <a:lvl5pPr marL="1481835" indent="-222116">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p:nvSpPr>
        <p:spPr>
          <a:xfrm>
            <a:off x="1" y="320043"/>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lvl="0" algn="ctr">
              <a:lnSpc>
                <a:spcPct val="90000"/>
              </a:lnSpc>
            </a:pPr>
            <a:endParaRPr lang="en-US" sz="1799">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p:nvSpPr>
        <p:spPr>
          <a:xfrm>
            <a:off x="274250" y="320043"/>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p:nvPicPr>
        <p:blipFill>
          <a:blip r:embed="rId3"/>
          <a:stretch>
            <a:fillRect/>
          </a:stretch>
        </p:blipFill>
        <p:spPr>
          <a:xfrm>
            <a:off x="413021" y="456244"/>
            <a:ext cx="1087853"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p:nvSpPr>
        <p:spPr bwMode="auto">
          <a:xfrm>
            <a:off x="6094413"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392" tIns="45696" rIns="91392" bIns="45696" numCol="1" anchor="t" anchorCtr="0" compatLnSpc="1">
            <a:prstTxWarp prst="textNoShape">
              <a:avLst/>
            </a:prstTxWarp>
          </a:bodyPr>
          <a:lstStyle/>
          <a:p>
            <a:endParaRPr lang="en-US" sz="1799">
              <a:latin typeface="Century Gothic" panose="020B0502020202020204" pitchFamily="34" charset="0"/>
            </a:endParaRPr>
          </a:p>
        </p:txBody>
      </p:sp>
    </p:spTree>
    <p:extLst>
      <p:ext uri="{BB962C8B-B14F-4D97-AF65-F5344CB8AC3E}">
        <p14:creationId xmlns:p14="http://schemas.microsoft.com/office/powerpoint/2010/main" val="3414375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3504" y="103129"/>
            <a:ext cx="11501908" cy="1141281"/>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958207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4" y="125523"/>
            <a:ext cx="11501908" cy="1048842"/>
          </a:xfrm>
        </p:spPr>
        <p:txBody>
          <a:bodyPr/>
          <a:lstStyle>
            <a:lvl1pPr algn="ctr">
              <a:defRPr/>
            </a:lvl1pPr>
          </a:lstStyle>
          <a:p>
            <a:r>
              <a:rPr lang="en-US"/>
              <a:t>Click to edit Master title style</a:t>
            </a:r>
          </a:p>
        </p:txBody>
      </p:sp>
      <p:sp>
        <p:nvSpPr>
          <p:cNvPr id="4" name="Content Placeholder 3"/>
          <p:cNvSpPr>
            <a:spLocks noGrp="1"/>
          </p:cNvSpPr>
          <p:nvPr>
            <p:ph sz="half" idx="2"/>
          </p:nvPr>
        </p:nvSpPr>
        <p:spPr>
          <a:xfrm>
            <a:off x="347472" y="1317814"/>
            <a:ext cx="5588582" cy="4850231"/>
          </a:xfrm>
        </p:spPr>
        <p:txBody>
          <a:bodyPr/>
          <a:lstStyle>
            <a:lvl1pPr>
              <a:defRPr sz="2399"/>
            </a:lvl1pPr>
            <a:lvl2pPr>
              <a:defRPr sz="1999"/>
            </a:lvl2pPr>
            <a:lvl3pPr>
              <a:defRPr sz="1799"/>
            </a:lvl3pPr>
            <a:lvl4pPr>
              <a:defRPr sz="1600"/>
            </a:lvl4pPr>
            <a:lvl5pPr marL="1482280" indent="-222183">
              <a:buFont typeface="Arial" panose="020B0604020202020204" pitchFamily="34" charset="0"/>
              <a:buChar char="•"/>
              <a:defRPr sz="1799"/>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1756" y="1317814"/>
            <a:ext cx="5531934" cy="4850231"/>
          </a:xfrm>
        </p:spPr>
        <p:txBody>
          <a:bodyPr/>
          <a:lstStyle>
            <a:lvl1pPr>
              <a:defRPr sz="2399"/>
            </a:lvl1pPr>
            <a:lvl2pPr>
              <a:defRPr sz="1999"/>
            </a:lvl2pPr>
            <a:lvl3pPr>
              <a:defRPr sz="1799"/>
            </a:lvl3pPr>
            <a:lvl4pPr>
              <a:defRPr sz="1600"/>
            </a:lvl4pPr>
            <a:lvl5pPr marL="1482280" indent="-222183">
              <a:defRPr lang="en-US" sz="1799"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84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1_Section divider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343506" y="411483"/>
            <a:ext cx="7957347" cy="87716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44489" y="1600200"/>
            <a:ext cx="7944490" cy="3455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58536"/>
          <a:stretch/>
        </p:blipFill>
        <p:spPr>
          <a:xfrm>
            <a:off x="8532813" y="67"/>
            <a:ext cx="3665066" cy="6629335"/>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5400000" flipH="1">
            <a:off x="-48130" y="48131"/>
            <a:ext cx="4322618" cy="4226359"/>
          </a:xfrm>
          <a:prstGeom prst="rect">
            <a:avLst/>
          </a:prstGeom>
        </p:spPr>
      </p:pic>
      <p:cxnSp>
        <p:nvCxnSpPr>
          <p:cNvPr id="11" name="Straight Arrow Connector 10"/>
          <p:cNvCxnSpPr/>
          <p:nvPr userDrawn="1"/>
        </p:nvCxnSpPr>
        <p:spPr>
          <a:xfrm>
            <a:off x="8532812"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96729" y="6272784"/>
            <a:ext cx="1329901" cy="320040"/>
          </a:xfrm>
          <a:prstGeom prst="rect">
            <a:avLst/>
          </a:prstGeom>
        </p:spPr>
      </p:pic>
    </p:spTree>
    <p:extLst>
      <p:ext uri="{BB962C8B-B14F-4D97-AF65-F5344CB8AC3E}">
        <p14:creationId xmlns:p14="http://schemas.microsoft.com/office/powerpoint/2010/main" val="18128565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3"/>
            <a:ext cx="11501908" cy="535531"/>
          </a:xfrm>
        </p:spPr>
        <p:txBody>
          <a:bodyPr/>
          <a:lstStyle>
            <a:lvl1pPr>
              <a:lnSpc>
                <a:spcPct val="90000"/>
              </a:lnSpc>
              <a:defRPr sz="3198">
                <a:solidFill>
                  <a:schemeClr val="tx1"/>
                </a:solidFill>
              </a:defRPr>
            </a:lvl1pPr>
          </a:lstStyle>
          <a:p>
            <a:r>
              <a:rPr lang="en-US"/>
              <a:t>Click to edit Master title style</a:t>
            </a:r>
          </a:p>
        </p:txBody>
      </p:sp>
      <p:sp>
        <p:nvSpPr>
          <p:cNvPr id="3" name="Text Placeholder 2"/>
          <p:cNvSpPr>
            <a:spLocks noGrp="1"/>
          </p:cNvSpPr>
          <p:nvPr>
            <p:ph type="body" idx="1"/>
          </p:nvPr>
        </p:nvSpPr>
        <p:spPr>
          <a:xfrm>
            <a:off x="429656" y="1004486"/>
            <a:ext cx="5506398" cy="821190"/>
          </a:xfrm>
        </p:spPr>
        <p:txBody>
          <a:bodyPr anchor="b"/>
          <a:lstStyle>
            <a:lvl1pPr marL="0" indent="0">
              <a:buNone/>
              <a:defRPr sz="2798" b="0" baseline="0">
                <a:solidFill>
                  <a:schemeClr val="tx1"/>
                </a:solidFill>
                <a:latin typeface="Calibri" panose="020F0502020204030204" pitchFamily="34" charset="0"/>
                <a:cs typeface="Calibri" panose="020F0502020204030204" pitchFamily="34" charset="0"/>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4" name="Content Placeholder 3"/>
          <p:cNvSpPr>
            <a:spLocks noGrp="1"/>
          </p:cNvSpPr>
          <p:nvPr>
            <p:ph sz="half" idx="2"/>
          </p:nvPr>
        </p:nvSpPr>
        <p:spPr>
          <a:xfrm>
            <a:off x="429656" y="1835201"/>
            <a:ext cx="5506398" cy="4430132"/>
          </a:xfrm>
        </p:spPr>
        <p:txBody>
          <a:bodyPr>
            <a:normAutofit/>
          </a:bodyPr>
          <a:lstStyle>
            <a:lvl1pPr marL="230050" indent="-230050">
              <a:buClr>
                <a:schemeClr val="tx1"/>
              </a:buClr>
              <a:buFont typeface="Century Gothic" panose="020B0502020202020204" pitchFamily="34" charset="0"/>
              <a:buChar char="•"/>
              <a:defRPr sz="2398" baseline="0">
                <a:latin typeface="Calibri" panose="020F0502020204030204" pitchFamily="34" charset="0"/>
                <a:cs typeface="Calibri" panose="020F0502020204030204" pitchFamily="34" charset="0"/>
              </a:defRPr>
            </a:lvl1pPr>
            <a:lvl2pPr marL="625099" indent="-279232">
              <a:buClr>
                <a:schemeClr val="tx1"/>
              </a:buClr>
              <a:buSzPct val="90000"/>
              <a:buFont typeface="Century Gothic" panose="020B0502020202020204" pitchFamily="34" charset="0"/>
              <a:buChar char="–"/>
              <a:defRPr sz="1998">
                <a:latin typeface="Calibri" panose="020F0502020204030204" pitchFamily="34" charset="0"/>
                <a:cs typeface="Calibri" panose="020F0502020204030204" pitchFamily="34" charset="0"/>
              </a:defRPr>
            </a:lvl2pPr>
            <a:lvl3pPr marL="913852" indent="-230050">
              <a:buClr>
                <a:schemeClr val="tx1"/>
              </a:buClr>
              <a:buFont typeface="Century Gothic" panose="020B0502020202020204" pitchFamily="34" charset="0"/>
              <a:buChar char="•"/>
              <a:defRPr sz="1798" baseline="0">
                <a:latin typeface="Calibri" panose="020F0502020204030204" pitchFamily="34" charset="0"/>
                <a:cs typeface="Calibri" panose="020F0502020204030204" pitchFamily="34" charset="0"/>
              </a:defRPr>
            </a:lvl3pPr>
            <a:lvl4pPr marL="970968" indent="0">
              <a:buClr>
                <a:schemeClr val="tx1"/>
              </a:buClr>
              <a:buFont typeface="Century Gothic" panose="020B0502020202020204" pitchFamily="34" charset="0"/>
              <a:buNone/>
              <a:defRPr sz="1400">
                <a:latin typeface="+mn-lt"/>
              </a:defRPr>
            </a:lvl4pPr>
            <a:lvl5pPr marL="1481835" indent="-222116">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4510" y="1004486"/>
            <a:ext cx="5503254" cy="821190"/>
          </a:xfrm>
        </p:spPr>
        <p:txBody>
          <a:bodyPr anchor="b"/>
          <a:lstStyle>
            <a:lvl1pPr marL="0" indent="0">
              <a:buNone/>
              <a:defRPr sz="2798" b="0" baseline="0">
                <a:solidFill>
                  <a:schemeClr val="tx1"/>
                </a:solidFill>
                <a:latin typeface="Calibri" panose="020F0502020204030204" pitchFamily="34" charset="0"/>
                <a:cs typeface="Calibri" panose="020F0502020204030204" pitchFamily="34" charset="0"/>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6" name="Content Placeholder 5"/>
          <p:cNvSpPr>
            <a:spLocks noGrp="1"/>
          </p:cNvSpPr>
          <p:nvPr>
            <p:ph sz="quarter" idx="4"/>
          </p:nvPr>
        </p:nvSpPr>
        <p:spPr>
          <a:xfrm>
            <a:off x="6204510" y="1835201"/>
            <a:ext cx="5503254" cy="4430132"/>
          </a:xfrm>
        </p:spPr>
        <p:txBody>
          <a:bodyPr>
            <a:normAutofit/>
          </a:bodyPr>
          <a:lstStyle>
            <a:lvl1pPr marL="287166" indent="-287166">
              <a:buClr>
                <a:schemeClr val="tx1"/>
              </a:buClr>
              <a:buFont typeface="Century Gothic" panose="020B0502020202020204" pitchFamily="34" charset="0"/>
              <a:buChar char="•"/>
              <a:defRPr sz="2398" baseline="0">
                <a:latin typeface="Calibri" panose="020F0502020204030204" pitchFamily="34" charset="0"/>
                <a:cs typeface="Calibri" panose="020F0502020204030204" pitchFamily="34" charset="0"/>
              </a:defRPr>
            </a:lvl1pPr>
            <a:lvl2pPr marL="625099" indent="-279232">
              <a:buClr>
                <a:schemeClr val="tx1"/>
              </a:buClr>
              <a:buSzPct val="90000"/>
              <a:buFont typeface="Century Gothic" panose="020B0502020202020204" pitchFamily="34" charset="0"/>
              <a:buChar char="–"/>
              <a:defRPr sz="1998" baseline="0">
                <a:latin typeface="Calibri" panose="020F0502020204030204" pitchFamily="34" charset="0"/>
                <a:cs typeface="Calibri" panose="020F0502020204030204" pitchFamily="34" charset="0"/>
              </a:defRPr>
            </a:lvl2pPr>
            <a:lvl3pPr marL="913852" indent="-230050">
              <a:buClr>
                <a:schemeClr val="tx1"/>
              </a:buClr>
              <a:buFont typeface="Century Gothic" panose="020B0502020202020204" pitchFamily="34" charset="0"/>
              <a:buChar char="•"/>
              <a:defRPr sz="1798">
                <a:latin typeface="Calibri" panose="020F0502020204030204" pitchFamily="34" charset="0"/>
                <a:cs typeface="Calibri" panose="020F0502020204030204" pitchFamily="34" charset="0"/>
              </a:defRPr>
            </a:lvl3pPr>
            <a:lvl4pPr marL="1143902" indent="-172934">
              <a:buClr>
                <a:schemeClr val="tx1"/>
              </a:buClr>
              <a:buFont typeface="Century Gothic" panose="020B0502020202020204" pitchFamily="34" charset="0"/>
              <a:buChar char="•"/>
              <a:defRPr sz="1400">
                <a:latin typeface="+mn-lt"/>
              </a:defRPr>
            </a:lvl4pPr>
            <a:lvl5pPr marL="1481835" indent="-222116">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300C0632-ACDA-4D24-A2CC-14539B91BC55}"/>
              </a:ext>
            </a:extLst>
          </p:cNvPr>
          <p:cNvSpPr>
            <a:spLocks noChangeArrowheads="1"/>
          </p:cNvSpPr>
          <p:nvPr/>
        </p:nvSpPr>
        <p:spPr bwMode="auto">
          <a:xfrm flipH="1">
            <a:off x="-4388" y="6626132"/>
            <a:ext cx="280328" cy="152400"/>
          </a:xfrm>
          <a:prstGeom prst="rect">
            <a:avLst/>
          </a:prstGeom>
          <a:noFill/>
          <a:ln w="9525">
            <a:noFill/>
            <a:miter lim="800000"/>
            <a:headEnd/>
            <a:tailEnd/>
          </a:ln>
          <a:effectLst/>
        </p:spPr>
        <p:txBody>
          <a:bodyPr lIns="0" tIns="0" rIns="0" bIns="0"/>
          <a:lstStyle/>
          <a:p>
            <a:pPr algn="ctr" defTabSz="172934">
              <a:lnSpc>
                <a:spcPct val="90000"/>
              </a:lnSpc>
              <a:tabLst>
                <a:tab pos="230050" algn="l"/>
              </a:tabLst>
              <a:defRPr/>
            </a:pPr>
            <a:fld id="{040BB257-551A-4736-B50F-DCF1BA034C06}" type="slidenum">
              <a:rPr lang="en-US" sz="900" smtClean="0">
                <a:solidFill>
                  <a:schemeClr val="tx1"/>
                </a:solidFill>
                <a:latin typeface="+mn-lt"/>
                <a:cs typeface="Times New Roman" panose="02020603050405020304" pitchFamily="18" charset="0"/>
              </a:rPr>
              <a:pPr algn="ctr" defTabSz="172934">
                <a:lnSpc>
                  <a:spcPct val="90000"/>
                </a:lnSpc>
                <a:tabLst>
                  <a:tab pos="230050" algn="l"/>
                </a:tabLst>
                <a:defRPr/>
              </a:pPr>
              <a:t>‹#›</a:t>
            </a:fld>
            <a:endParaRPr lang="en-US" sz="900">
              <a:solidFill>
                <a:schemeClr val="tx1"/>
              </a:solidFill>
              <a:latin typeface="+mn-lt"/>
              <a:cs typeface="Times New Roman" panose="02020603050405020304" pitchFamily="18" charset="0"/>
            </a:endParaRP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p:nvSpPr>
        <p:spPr>
          <a:xfrm>
            <a:off x="8008197" y="6583680"/>
            <a:ext cx="3859795" cy="182562"/>
          </a:xfrm>
          <a:prstGeom prst="rect">
            <a:avLst/>
          </a:prstGeom>
          <a:ln/>
        </p:spPr>
        <p:txBody>
          <a:bodyPr anchor="ctr"/>
          <a:lstStyle/>
          <a:p>
            <a:pPr algn="r"/>
            <a:r>
              <a:rPr lang="en-US" sz="1000">
                <a:solidFill>
                  <a:srgbClr val="BFBFBF"/>
                </a:solidFill>
                <a:latin typeface="+mn-lt"/>
                <a:cs typeface="Arial" pitchFamily="34" charset="0"/>
              </a:rPr>
              <a:t> </a:t>
            </a:r>
          </a:p>
        </p:txBody>
      </p:sp>
      <p:pic>
        <p:nvPicPr>
          <p:cNvPr id="11" name="Picture 10">
            <a:extLst>
              <a:ext uri="{FF2B5EF4-FFF2-40B4-BE49-F238E27FC236}">
                <a16:creationId xmlns:a16="http://schemas.microsoft.com/office/drawing/2014/main" id="{5B1EB23F-F48E-453B-A8FF-2F59F4A9B4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19588" y="6313428"/>
            <a:ext cx="1329900" cy="320040"/>
          </a:xfrm>
          <a:prstGeom prst="rect">
            <a:avLst/>
          </a:prstGeom>
        </p:spPr>
      </p:pic>
    </p:spTree>
    <p:extLst>
      <p:ext uri="{BB962C8B-B14F-4D97-AF65-F5344CB8AC3E}">
        <p14:creationId xmlns:p14="http://schemas.microsoft.com/office/powerpoint/2010/main" val="13243703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4" y="62755"/>
            <a:ext cx="11501908" cy="1120556"/>
          </a:xfrm>
        </p:spPr>
        <p:txBody>
          <a:bodyPr/>
          <a:lstStyle>
            <a:lvl1pPr algn="ctr">
              <a:defRPr/>
            </a:lvl1pPr>
          </a:lstStyle>
          <a:p>
            <a:r>
              <a:rPr lang="en-US"/>
              <a:t>Click to edit Master title style</a:t>
            </a:r>
          </a:p>
        </p:txBody>
      </p:sp>
      <p:sp>
        <p:nvSpPr>
          <p:cNvPr id="4" name="Content Placeholder 3"/>
          <p:cNvSpPr>
            <a:spLocks noGrp="1"/>
          </p:cNvSpPr>
          <p:nvPr>
            <p:ph sz="half" idx="2"/>
          </p:nvPr>
        </p:nvSpPr>
        <p:spPr>
          <a:xfrm>
            <a:off x="343254" y="1308848"/>
            <a:ext cx="5588582" cy="4859197"/>
          </a:xfrm>
        </p:spPr>
        <p:txBody>
          <a:bodyPr/>
          <a:lstStyle>
            <a:lvl1pPr>
              <a:defRPr sz="2399"/>
            </a:lvl1pPr>
            <a:lvl2pPr>
              <a:defRPr sz="1999"/>
            </a:lvl2pPr>
            <a:lvl3pPr>
              <a:defRPr sz="1799"/>
            </a:lvl3pPr>
            <a:lvl4pPr>
              <a:defRPr sz="1600"/>
            </a:lvl4pPr>
            <a:lvl5pPr marL="1482280" indent="-222183">
              <a:buFont typeface="Arial" panose="020B0604020202020204" pitchFamily="34" charset="0"/>
              <a:buChar char="•"/>
              <a:defRPr sz="1799"/>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1756" y="1308848"/>
            <a:ext cx="5531934" cy="4859197"/>
          </a:xfrm>
        </p:spPr>
        <p:txBody>
          <a:bodyPr/>
          <a:lstStyle>
            <a:lvl1pPr>
              <a:defRPr sz="2399"/>
            </a:lvl1pPr>
            <a:lvl2pPr>
              <a:defRPr sz="1999"/>
            </a:lvl2pPr>
            <a:lvl3pPr>
              <a:defRPr sz="1799"/>
            </a:lvl3pPr>
            <a:lvl4pPr>
              <a:defRPr sz="1600"/>
            </a:lvl4pPr>
            <a:lvl5pPr marL="1482280" indent="-222183">
              <a:defRPr lang="en-US" sz="1799"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p:txBody>
      </p:sp>
    </p:spTree>
    <p:extLst>
      <p:ext uri="{BB962C8B-B14F-4D97-AF65-F5344CB8AC3E}">
        <p14:creationId xmlns:p14="http://schemas.microsoft.com/office/powerpoint/2010/main" val="6117695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6"/>
            <a:ext cx="5383398" cy="4525963"/>
          </a:xfrm>
        </p:spPr>
        <p:txBody>
          <a:bodyPr/>
          <a:lstStyle>
            <a:lvl1pPr>
              <a:defRPr sz="2099"/>
            </a:lvl1pPr>
            <a:lvl2pPr>
              <a:defRPr sz="1798"/>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6"/>
            <a:ext cx="5383398" cy="4525963"/>
          </a:xfrm>
        </p:spPr>
        <p:txBody>
          <a:bodyPr/>
          <a:lstStyle>
            <a:lvl1pPr>
              <a:defRPr sz="2099"/>
            </a:lvl1pPr>
            <a:lvl2pPr>
              <a:defRPr sz="1798"/>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0" y="6492881"/>
            <a:ext cx="2844059" cy="365125"/>
          </a:xfrm>
          <a:prstGeom prst="rect">
            <a:avLst/>
          </a:prstGeom>
        </p:spPr>
        <p:txBody>
          <a:bodyPr/>
          <a:lstStyle/>
          <a:p>
            <a:pPr defTabSz="913852">
              <a:defRPr/>
            </a:pPr>
            <a:endParaRPr lang="en-US" sz="1798" kern="0">
              <a:solidFill>
                <a:sysClr val="windowText" lastClr="000000"/>
              </a:solidFill>
            </a:endParaRPr>
          </a:p>
        </p:txBody>
      </p:sp>
      <p:sp>
        <p:nvSpPr>
          <p:cNvPr id="6" name="Footer Placeholder 5"/>
          <p:cNvSpPr>
            <a:spLocks noGrp="1"/>
          </p:cNvSpPr>
          <p:nvPr>
            <p:ph type="ftr" sz="quarter" idx="11"/>
          </p:nvPr>
        </p:nvSpPr>
        <p:spPr>
          <a:xfrm>
            <a:off x="4164516" y="6493048"/>
            <a:ext cx="3859795" cy="365125"/>
          </a:xfrm>
          <a:prstGeom prst="rect">
            <a:avLst/>
          </a:prstGeom>
        </p:spPr>
        <p:txBody>
          <a:bodyPr/>
          <a:lstStyle/>
          <a:p>
            <a:pPr defTabSz="913852">
              <a:defRPr/>
            </a:pPr>
            <a:r>
              <a:rPr lang="en-US" sz="1798" kern="0">
                <a:solidFill>
                  <a:sysClr val="windowText" lastClr="000000"/>
                </a:solidFill>
              </a:rPr>
              <a:t>DISTRIBUTION D: Distribution is authorized to the Department of Defense and U.S. DoD contractors only (June 12, 2019). Other request for this document shall be referred to DARPA/MTO.</a:t>
            </a:r>
          </a:p>
        </p:txBody>
      </p:sp>
      <p:sp>
        <p:nvSpPr>
          <p:cNvPr id="7" name="Slide Number Placeholder 6"/>
          <p:cNvSpPr>
            <a:spLocks noGrp="1"/>
          </p:cNvSpPr>
          <p:nvPr>
            <p:ph type="sldNum" sz="quarter" idx="12"/>
          </p:nvPr>
        </p:nvSpPr>
        <p:spPr>
          <a:xfrm>
            <a:off x="9318038" y="6492881"/>
            <a:ext cx="2844059" cy="365125"/>
          </a:xfrm>
          <a:prstGeom prst="rect">
            <a:avLst/>
          </a:prstGeom>
        </p:spPr>
        <p:txBody>
          <a:bodyPr/>
          <a:lstStyle/>
          <a:p>
            <a:pPr defTabSz="913852">
              <a:defRPr/>
            </a:pPr>
            <a:fld id="{805B518B-609D-476E-BD26-323690F44A20}" type="slidenum">
              <a:rPr lang="en-US" sz="1798" kern="0" smtClean="0">
                <a:solidFill>
                  <a:sysClr val="windowText" lastClr="000000"/>
                </a:solidFill>
              </a:rPr>
              <a:pPr defTabSz="913852">
                <a:defRPr/>
              </a:pPr>
              <a:t>‹#›</a:t>
            </a:fld>
            <a:endParaRPr lang="en-US" sz="1798" kern="0">
              <a:solidFill>
                <a:sysClr val="windowText" lastClr="000000"/>
              </a:solidFill>
            </a:endParaRPr>
          </a:p>
        </p:txBody>
      </p:sp>
    </p:spTree>
    <p:extLst>
      <p:ext uri="{BB962C8B-B14F-4D97-AF65-F5344CB8AC3E}">
        <p14:creationId xmlns:p14="http://schemas.microsoft.com/office/powerpoint/2010/main" val="408094987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5D040-4FD6-4BA1-AC81-B5CFF26CC671}"/>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74250" y="1074421"/>
            <a:ext cx="11331630" cy="4233245"/>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latin typeface="+mn-lt"/>
              <a:cs typeface="+mn-cs"/>
            </a:endParaRPr>
          </a:p>
        </p:txBody>
      </p:sp>
      <p:pic>
        <p:nvPicPr>
          <p:cNvPr id="16" name="Picture 15">
            <a:extLst>
              <a:ext uri="{FF2B5EF4-FFF2-40B4-BE49-F238E27FC236}">
                <a16:creationId xmlns:a16="http://schemas.microsoft.com/office/drawing/2014/main" id="{70494F7A-66DD-4829-9AF4-30A3A0F241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1989" y="5392851"/>
            <a:ext cx="1644348" cy="402635"/>
          </a:xfrm>
          <a:prstGeom prst="rect">
            <a:avLst/>
          </a:prstGeom>
        </p:spPr>
      </p:pic>
      <p:sp>
        <p:nvSpPr>
          <p:cNvPr id="11" name="Rectangle 10">
            <a:extLst>
              <a:ext uri="{FF2B5EF4-FFF2-40B4-BE49-F238E27FC236}">
                <a16:creationId xmlns:a16="http://schemas.microsoft.com/office/drawing/2014/main" id="{6337BA4A-B024-42C0-AEE3-721B228F8259}"/>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TextBox 9"/>
          <p:cNvSpPr txBox="1"/>
          <p:nvPr userDrawn="1"/>
        </p:nvSpPr>
        <p:spPr>
          <a:xfrm>
            <a:off x="267091" y="5343836"/>
            <a:ext cx="5383405" cy="276999"/>
          </a:xfrm>
          <a:prstGeom prst="rect">
            <a:avLst/>
          </a:prstGeom>
          <a:noFill/>
        </p:spPr>
        <p:txBody>
          <a:bodyPr wrap="square" rtlCol="0">
            <a:spAutoFit/>
          </a:bodyPr>
          <a:lstStyle/>
          <a:p>
            <a:r>
              <a:rPr lang="en-US" sz="1200" b="0" dirty="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userDrawn="1">
            <p:ph type="ctrTitle" hasCustomPrompt="1"/>
          </p:nvPr>
        </p:nvSpPr>
        <p:spPr>
          <a:xfrm>
            <a:off x="428624" y="1388963"/>
            <a:ext cx="8675934" cy="978729"/>
          </a:xfrm>
        </p:spPr>
        <p:txBody>
          <a:bodyPr/>
          <a:lstStyle>
            <a:lvl1pPr algn="l">
              <a:defRPr sz="3199" b="0" baseline="0">
                <a:solidFill>
                  <a:schemeClr val="bg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3" name="Subtitle 2"/>
          <p:cNvSpPr>
            <a:spLocks noGrp="1"/>
          </p:cNvSpPr>
          <p:nvPr userDrawn="1">
            <p:ph type="subTitle" idx="1"/>
          </p:nvPr>
        </p:nvSpPr>
        <p:spPr>
          <a:xfrm>
            <a:off x="447365" y="3013455"/>
            <a:ext cx="5439097" cy="2028101"/>
          </a:xfrm>
        </p:spPr>
        <p:txBody>
          <a:bodyPr/>
          <a:lstStyle>
            <a:lvl1pPr marL="0" indent="0" algn="l">
              <a:buNone/>
              <a:defRPr sz="1999" baseline="0">
                <a:solidFill>
                  <a:schemeClr val="bg1"/>
                </a:solidFill>
                <a:latin typeface="Century Gothic" panose="020B0502020202020204" pitchFamily="34" charset="0"/>
                <a:cs typeface="Arial" panose="020B0604020202020204" pitchFamily="34" charset="0"/>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userDrawn="1"/>
        </p:nvPicPr>
        <p:blipFill>
          <a:blip r:embed="rId4"/>
          <a:stretch>
            <a:fillRect/>
          </a:stretch>
        </p:blipFill>
        <p:spPr>
          <a:xfrm>
            <a:off x="413021" y="456244"/>
            <a:ext cx="1087853" cy="261860"/>
          </a:xfrm>
          <a:prstGeom prst="rect">
            <a:avLst/>
          </a:prstGeom>
        </p:spPr>
      </p:pic>
    </p:spTree>
    <p:extLst>
      <p:ext uri="{BB962C8B-B14F-4D97-AF65-F5344CB8AC3E}">
        <p14:creationId xmlns:p14="http://schemas.microsoft.com/office/powerpoint/2010/main" val="4057626632"/>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655" y="274320"/>
            <a:ext cx="11427023" cy="539496"/>
          </a:xfrm>
        </p:spPr>
        <p:txBody>
          <a:bodyPr/>
          <a:lstStyle>
            <a:lvl1pPr>
              <a:lnSpc>
                <a:spcPct val="90000"/>
              </a:lnSpc>
              <a:defRPr sz="3199"/>
            </a:lvl1pPr>
          </a:lstStyle>
          <a:p>
            <a:r>
              <a:rPr lang="en-US"/>
              <a:t>Click to edit Master title style</a:t>
            </a:r>
            <a:endParaRPr lang="en-US" dirty="0"/>
          </a:p>
        </p:txBody>
      </p:sp>
      <p:sp>
        <p:nvSpPr>
          <p:cNvPr id="3" name="Content Placeholder 2"/>
          <p:cNvSpPr>
            <a:spLocks noGrp="1"/>
          </p:cNvSpPr>
          <p:nvPr>
            <p:ph idx="1"/>
          </p:nvPr>
        </p:nvSpPr>
        <p:spPr>
          <a:xfrm>
            <a:off x="447939" y="1653735"/>
            <a:ext cx="11427023" cy="4047778"/>
          </a:xfrm>
        </p:spPr>
        <p:txBody>
          <a:bodyPr/>
          <a:lstStyle>
            <a:lvl1pPr marL="288838" indent="-288838">
              <a:spcBef>
                <a:spcPts val="1799"/>
              </a:spcBef>
              <a:buClr>
                <a:schemeClr val="tx1"/>
              </a:buClr>
              <a:buSzPct val="90000"/>
              <a:buFont typeface="Century Gothic" panose="020B0502020202020204" pitchFamily="34" charset="0"/>
              <a:buChar char="•"/>
              <a:defRPr lang="en-US" sz="2799" kern="1200" dirty="0">
                <a:solidFill>
                  <a:schemeClr val="tx1"/>
                </a:solidFill>
                <a:latin typeface="Century Gothic" panose="020B0502020202020204" pitchFamily="34" charset="0"/>
                <a:ea typeface="+mn-ea"/>
                <a:cs typeface="+mn-cs"/>
              </a:defRPr>
            </a:lvl1pPr>
            <a:lvl2pPr marL="687182" indent="-288838">
              <a:buClr>
                <a:schemeClr val="tx1"/>
              </a:buClr>
              <a:buSzPct val="90000"/>
              <a:buFont typeface="Century Gothic" panose="020B0502020202020204" pitchFamily="34" charset="0"/>
              <a:buChar char="–"/>
              <a:defRPr>
                <a:latin typeface="+mn-lt"/>
                <a:cs typeface="Arial" panose="020B0604020202020204" pitchFamily="34" charset="0"/>
              </a:defRPr>
            </a:lvl2pPr>
            <a:lvl3pPr marL="1031565" indent="-288838">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56793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r="-401" b="-1"/>
          <a:stretch/>
        </p:blipFill>
        <p:spPr>
          <a:xfrm>
            <a:off x="6094411" y="1078993"/>
            <a:ext cx="5533584"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userDrawn="1"/>
        </p:nvSpPr>
        <p:spPr>
          <a:xfrm>
            <a:off x="274249" y="1078993"/>
            <a:ext cx="5820164"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657" y="1352480"/>
            <a:ext cx="5412059" cy="978473"/>
          </a:xfrm>
        </p:spPr>
        <p:txBody>
          <a:bodyPr/>
          <a:lstStyle/>
          <a:p>
            <a:r>
              <a:rPr lang="en-US"/>
              <a:t>Click to edit Master title style</a:t>
            </a:r>
            <a:endParaRPr lang="en-US" dirty="0"/>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110" y="2891883"/>
            <a:ext cx="5429607" cy="2252546"/>
          </a:xfrm>
        </p:spPr>
        <p:txBody>
          <a:bodyPr/>
          <a:lstStyle>
            <a:lvl1pPr marL="287252" indent="-287252">
              <a:buClr>
                <a:schemeClr val="tx1"/>
              </a:buClr>
              <a:buFont typeface="Century Gothic" panose="020B0502020202020204" pitchFamily="34" charset="0"/>
              <a:buChar char="•"/>
              <a:defRPr sz="1999">
                <a:latin typeface="Century Gothic" panose="020B0502020202020204" pitchFamily="34" charset="0"/>
              </a:defRPr>
            </a:lvl1pPr>
            <a:lvl2pPr marL="688768" indent="-285664">
              <a:buClr>
                <a:schemeClr val="tx1"/>
              </a:buClr>
              <a:buFont typeface="Century Gothic" panose="020B0502020202020204" pitchFamily="34" charset="0"/>
              <a:buChar char="–"/>
              <a:defRPr sz="1799">
                <a:latin typeface="Century Gothic" panose="020B0502020202020204" pitchFamily="34" charset="0"/>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userDrawn="1"/>
        </p:nvPicPr>
        <p:blipFill>
          <a:blip r:embed="rId3"/>
          <a:stretch>
            <a:fillRect/>
          </a:stretch>
        </p:blipFill>
        <p:spPr>
          <a:xfrm>
            <a:off x="413021" y="456244"/>
            <a:ext cx="1087853"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38650486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5014" y="1444753"/>
            <a:ext cx="5506398" cy="4203944"/>
          </a:xfrm>
        </p:spPr>
        <p:txBody>
          <a:bodyPr/>
          <a:lstStyle>
            <a:lvl1pPr marL="230119" indent="-230119">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a:latin typeface="+mn-lt"/>
              </a:defRPr>
            </a:lvl2pPr>
            <a:lvl3pPr marL="914126" indent="-230119">
              <a:buClr>
                <a:schemeClr val="tx1"/>
              </a:buClr>
              <a:buFont typeface="Century Gothic" panose="020B0502020202020204" pitchFamily="34" charset="0"/>
              <a:buChar char="•"/>
              <a:defRPr sz="1600" baseline="0">
                <a:latin typeface="Century Gothic" panose="020B0502020202020204" pitchFamily="34" charset="0"/>
              </a:defRPr>
            </a:lvl3pPr>
            <a:lvl4pPr marL="971259" indent="0">
              <a:buClr>
                <a:schemeClr val="tx1"/>
              </a:buClr>
              <a:buFont typeface="Century Gothic" panose="020B0502020202020204" pitchFamily="34" charset="0"/>
              <a:buNone/>
              <a:defRPr sz="1400">
                <a:latin typeface="+mn-lt"/>
              </a:defRPr>
            </a:lvl4pPr>
            <a:lvl5pPr marL="1482280" indent="-222183">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239868" y="1444753"/>
            <a:ext cx="5503254" cy="4203944"/>
          </a:xfrm>
        </p:spPr>
        <p:txBody>
          <a:bodyPr/>
          <a:lstStyle>
            <a:lvl1pPr marL="287252" indent="-287252">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baseline="0">
                <a:latin typeface="Century Gothic" panose="020B0502020202020204" pitchFamily="34" charset="0"/>
              </a:defRPr>
            </a:lvl2pPr>
            <a:lvl3pPr marL="914126" indent="-230119">
              <a:buClr>
                <a:schemeClr val="tx1"/>
              </a:buClr>
              <a:buFont typeface="Century Gothic" panose="020B0502020202020204" pitchFamily="34" charset="0"/>
              <a:buChar char="•"/>
              <a:defRPr sz="1600">
                <a:latin typeface="+mn-lt"/>
              </a:defRPr>
            </a:lvl3pPr>
            <a:lvl4pPr marL="1144245" indent="-172986">
              <a:buClr>
                <a:schemeClr val="tx1"/>
              </a:buClr>
              <a:buFont typeface="Century Gothic" panose="020B0502020202020204" pitchFamily="34" charset="0"/>
              <a:buChar char="•"/>
              <a:defRPr sz="1400">
                <a:latin typeface="+mn-lt"/>
              </a:defRPr>
            </a:lvl4pPr>
            <a:lvl5pPr marL="1482280" indent="-222183">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3839288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65014" y="1444752"/>
            <a:ext cx="5506398" cy="821190"/>
          </a:xfrm>
        </p:spPr>
        <p:txBody>
          <a:bodyPr anchor="b"/>
          <a:lstStyle>
            <a:lvl1pPr marL="0" indent="0">
              <a:buNone/>
              <a:defRPr sz="2399" b="0" baseline="0">
                <a:solidFill>
                  <a:schemeClr val="tx1"/>
                </a:solidFill>
                <a:latin typeface="Century Gothic" panose="020B0502020202020204" pitchFamily="34" charset="0"/>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465014" y="2275468"/>
            <a:ext cx="5506398" cy="3373229"/>
          </a:xfrm>
        </p:spPr>
        <p:txBody>
          <a:bodyPr/>
          <a:lstStyle>
            <a:lvl1pPr marL="230119" indent="-230119">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a:latin typeface="+mn-lt"/>
              </a:defRPr>
            </a:lvl2pPr>
            <a:lvl3pPr marL="914126" indent="-230119">
              <a:buClr>
                <a:schemeClr val="tx1"/>
              </a:buClr>
              <a:buFont typeface="Century Gothic" panose="020B0502020202020204" pitchFamily="34" charset="0"/>
              <a:buChar char="•"/>
              <a:defRPr sz="1600" baseline="0">
                <a:latin typeface="Century Gothic" panose="020B0502020202020204" pitchFamily="34" charset="0"/>
              </a:defRPr>
            </a:lvl3pPr>
            <a:lvl4pPr marL="971259" indent="0">
              <a:buClr>
                <a:schemeClr val="tx1"/>
              </a:buClr>
              <a:buFont typeface="Century Gothic" panose="020B0502020202020204" pitchFamily="34" charset="0"/>
              <a:buNone/>
              <a:defRPr sz="1400">
                <a:latin typeface="+mn-lt"/>
              </a:defRPr>
            </a:lvl4pPr>
            <a:lvl5pPr marL="1482280" indent="-222183">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39868" y="1444752"/>
            <a:ext cx="5503254" cy="821190"/>
          </a:xfrm>
        </p:spPr>
        <p:txBody>
          <a:bodyPr anchor="b"/>
          <a:lstStyle>
            <a:lvl1pPr marL="0" indent="0">
              <a:buNone/>
              <a:defRPr sz="2399" b="0" baseline="0">
                <a:solidFill>
                  <a:schemeClr val="tx1"/>
                </a:solidFill>
                <a:latin typeface="Century Gothic" panose="020B0502020202020204" pitchFamily="34" charset="0"/>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239868" y="2275468"/>
            <a:ext cx="5503254" cy="3373229"/>
          </a:xfrm>
        </p:spPr>
        <p:txBody>
          <a:bodyPr/>
          <a:lstStyle>
            <a:lvl1pPr marL="287252" indent="-287252">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baseline="0">
                <a:latin typeface="Century Gothic" panose="020B0502020202020204" pitchFamily="34" charset="0"/>
              </a:defRPr>
            </a:lvl2pPr>
            <a:lvl3pPr marL="914126" indent="-230119">
              <a:buClr>
                <a:schemeClr val="tx1"/>
              </a:buClr>
              <a:buFont typeface="Century Gothic" panose="020B0502020202020204" pitchFamily="34" charset="0"/>
              <a:buChar char="•"/>
              <a:defRPr sz="1600">
                <a:latin typeface="+mn-lt"/>
              </a:defRPr>
            </a:lvl3pPr>
            <a:lvl4pPr marL="1144245" indent="-172986">
              <a:buClr>
                <a:schemeClr val="tx1"/>
              </a:buClr>
              <a:buFont typeface="Century Gothic" panose="020B0502020202020204" pitchFamily="34" charset="0"/>
              <a:buChar char="•"/>
              <a:defRPr sz="1400">
                <a:latin typeface="+mn-lt"/>
              </a:defRPr>
            </a:lvl4pPr>
            <a:lvl5pPr marL="1482280" indent="-222183">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37568153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422261" cy="535531"/>
          </a:xfrm>
        </p:spPr>
        <p:txBody>
          <a:bodyPr/>
          <a:lstStyle>
            <a:lvl1pPr>
              <a:lnSpc>
                <a:spcPct val="90000"/>
              </a:lnSpc>
              <a:defRPr sz="3199" baseline="0"/>
            </a:lvl1pPr>
          </a:lstStyle>
          <a:p>
            <a:r>
              <a:rPr lang="en-US"/>
              <a:t>Click to edit Master title style</a:t>
            </a:r>
            <a:endParaRPr lang="en-US" dirty="0"/>
          </a:p>
        </p:txBody>
      </p:sp>
    </p:spTree>
    <p:extLst>
      <p:ext uri="{BB962C8B-B14F-4D97-AF65-F5344CB8AC3E}">
        <p14:creationId xmlns:p14="http://schemas.microsoft.com/office/powerpoint/2010/main" val="37012305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045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2" name="Rectangle 11"/>
          <p:cNvSpPr/>
          <p:nvPr userDrawn="1"/>
        </p:nvSpPr>
        <p:spPr bwMode="auto">
          <a:xfrm>
            <a:off x="7719589" y="0"/>
            <a:ext cx="4485693" cy="6858000"/>
          </a:xfrm>
          <a:prstGeom prst="rect">
            <a:avLst/>
          </a:prstGeom>
          <a:solidFill>
            <a:schemeClr val="tx2"/>
          </a:solidFill>
          <a:ln w="9525" cap="flat" cmpd="sng" algn="ctr">
            <a:noFill/>
            <a:prstDash val="solid"/>
            <a:round/>
            <a:headEnd type="none" w="med" len="med"/>
            <a:tailEnd type="none" w="med" len="med"/>
          </a:ln>
          <a:effectLst/>
        </p:spPr>
        <p:txBody>
          <a:bodyPr/>
          <a:lstStyle/>
          <a:p>
            <a:pPr eaLnBrk="0" hangingPunct="0">
              <a:defRPr/>
            </a:pPr>
            <a:endParaRPr lang="en-US">
              <a:latin typeface="Arial" pitchFamily="34" charset="0"/>
              <a:cs typeface="Arial" pitchFamily="34" charset="0"/>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80"/>
          <a:stretch/>
        </p:blipFill>
        <p:spPr>
          <a:xfrm>
            <a:off x="7712735" y="-2184"/>
            <a:ext cx="4501878" cy="6696087"/>
          </a:xfrm>
          <a:prstGeom prst="rect">
            <a:avLst/>
          </a:prstGeom>
        </p:spPr>
      </p:pic>
      <p:sp>
        <p:nvSpPr>
          <p:cNvPr id="3" name="Subtitle 2"/>
          <p:cNvSpPr>
            <a:spLocks noGrp="1"/>
          </p:cNvSpPr>
          <p:nvPr>
            <p:ph type="subTitle" idx="1"/>
          </p:nvPr>
        </p:nvSpPr>
        <p:spPr>
          <a:xfrm>
            <a:off x="257566" y="1761403"/>
            <a:ext cx="4339266" cy="757130"/>
          </a:xfrm>
        </p:spPr>
        <p:txBody>
          <a:bodyPr/>
          <a:lstStyle>
            <a:lvl1pPr marL="0" indent="0" algn="l">
              <a:buNone/>
              <a:defRPr sz="2399">
                <a:solidFill>
                  <a:schemeClr val="tx1"/>
                </a:solidFill>
                <a:latin typeface="Arial" panose="020B0604020202020204" pitchFamily="34" charset="0"/>
                <a:cs typeface="Arial" panose="020B0604020202020204" pitchFamily="34" charset="0"/>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9214" y="660862"/>
            <a:ext cx="6166767" cy="4663439"/>
          </a:xfrm>
          <a:prstGeom prst="rect">
            <a:avLst/>
          </a:prstGeom>
        </p:spPr>
      </p:pic>
      <p:sp>
        <p:nvSpPr>
          <p:cNvPr id="10" name="TextBox 9"/>
          <p:cNvSpPr txBox="1"/>
          <p:nvPr userDrawn="1"/>
        </p:nvSpPr>
        <p:spPr>
          <a:xfrm>
            <a:off x="269635" y="6293793"/>
            <a:ext cx="2114130" cy="400110"/>
          </a:xfrm>
          <a:prstGeom prst="rect">
            <a:avLst/>
          </a:prstGeom>
          <a:noFill/>
        </p:spPr>
        <p:txBody>
          <a:bodyPr wrap="none" rtlCol="0">
            <a:spAutoFit/>
          </a:bodyPr>
          <a:lstStyle/>
          <a:p>
            <a:r>
              <a:rPr lang="en-US" sz="1000" b="0" dirty="0">
                <a:solidFill>
                  <a:schemeClr val="tx2"/>
                </a:solidFill>
              </a:rPr>
              <a:t>ORNL is managed by UT-Battelle </a:t>
            </a:r>
            <a:br>
              <a:rPr lang="en-US" sz="1000" b="0" dirty="0">
                <a:solidFill>
                  <a:schemeClr val="tx2"/>
                </a:solidFill>
              </a:rPr>
            </a:br>
            <a:r>
              <a:rPr lang="en-US" sz="1000" b="0" dirty="0">
                <a:solidFill>
                  <a:schemeClr val="tx2"/>
                </a:solidFill>
              </a:rPr>
              <a:t>for the US Department of Energy</a:t>
            </a:r>
          </a:p>
        </p:txBody>
      </p:sp>
      <p:pic>
        <p:nvPicPr>
          <p:cNvPr id="11" name="Picture 10"/>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28814" y="6338371"/>
            <a:ext cx="1772738" cy="316766"/>
          </a:xfrm>
          <a:prstGeom prst="rect">
            <a:avLst/>
          </a:prstGeom>
        </p:spPr>
      </p:pic>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78188" y="5164138"/>
            <a:ext cx="2632447" cy="855662"/>
          </a:xfrm>
          <a:prstGeom prst="rect">
            <a:avLst/>
          </a:prstGeom>
          <a:noFill/>
          <a:ln w="9525">
            <a:noFill/>
            <a:miter lim="800000"/>
            <a:headEnd/>
            <a:tailEnd/>
          </a:ln>
        </p:spPr>
      </p:pic>
      <p:sp>
        <p:nvSpPr>
          <p:cNvPr id="13" name="TextBox 12"/>
          <p:cNvSpPr txBox="1"/>
          <p:nvPr userDrawn="1"/>
        </p:nvSpPr>
        <p:spPr>
          <a:xfrm>
            <a:off x="5207222" y="5986925"/>
            <a:ext cx="1774383" cy="369332"/>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dirty="0">
                <a:hlinkClick r:id="rId7"/>
              </a:rPr>
              <a:t>http://ft.ornl.gov</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Footer Placeholder 7"/>
          <p:cNvSpPr>
            <a:spLocks noGrp="1"/>
          </p:cNvSpPr>
          <p:nvPr>
            <p:ph type="ftr" sz="quarter" idx="10"/>
          </p:nvPr>
        </p:nvSpPr>
        <p:spPr/>
        <p:txBody>
          <a:bodyPr/>
          <a:lstStyle/>
          <a:p>
            <a:r>
              <a:rPr lang="en-US"/>
              <a:t>DISTRIBUTION D: Distribution is authorized to the Department of Defense and U.S. DoD contractors only (June 12, 2019). Other request for this document shall be referred to DARPA/MTO.</a:t>
            </a:r>
            <a:endParaRPr lang="en-US" dirty="0"/>
          </a:p>
        </p:txBody>
      </p:sp>
    </p:spTree>
    <p:extLst>
      <p:ext uri="{BB962C8B-B14F-4D97-AF65-F5344CB8AC3E}">
        <p14:creationId xmlns:p14="http://schemas.microsoft.com/office/powerpoint/2010/main" val="31158861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lvl1pPr>
          </a:lstStyle>
          <a:p>
            <a:r>
              <a:rPr lang="en-US"/>
              <a:t>Click to edit Master title style</a:t>
            </a:r>
            <a:endParaRPr lang="en-US" dirty="0"/>
          </a:p>
        </p:txBody>
      </p:sp>
      <p:sp>
        <p:nvSpPr>
          <p:cNvPr id="3" name="Text Placeholder 2"/>
          <p:cNvSpPr>
            <a:spLocks noGrp="1"/>
          </p:cNvSpPr>
          <p:nvPr>
            <p:ph type="body" idx="1"/>
          </p:nvPr>
        </p:nvSpPr>
        <p:spPr>
          <a:xfrm>
            <a:off x="536556" y="1387602"/>
            <a:ext cx="5484971" cy="821190"/>
          </a:xfrm>
          <a:solidFill>
            <a:schemeClr val="tx2"/>
          </a:solidFill>
          <a:ln w="12700">
            <a:solidFill>
              <a:schemeClr val="tx2"/>
            </a:solidFill>
          </a:ln>
        </p:spPr>
        <p:txBody>
          <a:bodyPr tIns="91440" bIns="91440" anchor="b"/>
          <a:lstStyle>
            <a:lvl1pPr marL="0" indent="0">
              <a:lnSpc>
                <a:spcPct val="90000"/>
              </a:lnSpc>
              <a:buNone/>
              <a:defRPr sz="1999" b="0" baseline="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536556" y="2208793"/>
            <a:ext cx="5484971"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baseline="0"/>
            </a:lvl1pPr>
            <a:lvl2pPr marL="514196" indent="-225357">
              <a:lnSpc>
                <a:spcPct val="90000"/>
              </a:lnSpc>
              <a:buClr>
                <a:schemeClr val="tx1"/>
              </a:buClr>
              <a:buSzPct val="90000"/>
              <a:buFont typeface="Century Gothic" panose="020B0502020202020204" pitchFamily="34" charset="0"/>
              <a:buChar char="–"/>
              <a:defRPr sz="1600" baseline="0"/>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383019" y="1387602"/>
            <a:ext cx="5484971" cy="821190"/>
          </a:xfrm>
          <a:solidFill>
            <a:schemeClr val="tx2"/>
          </a:solidFill>
          <a:ln w="12700">
            <a:solidFill>
              <a:schemeClr val="tx2"/>
            </a:solidFill>
          </a:ln>
        </p:spPr>
        <p:txBody>
          <a:bodyPr tIns="91440" bIns="91440" anchor="b"/>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383019" y="2213185"/>
            <a:ext cx="5484971"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a:lvl1pPr>
            <a:lvl2pPr marL="460237" indent="-171399">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5507093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lvl1pPr>
          </a:lstStyle>
          <a:p>
            <a:r>
              <a:rPr lang="en-US"/>
              <a:t>Click to edit Master title style</a:t>
            </a:r>
            <a:endParaRPr lang="en-US" dirty="0"/>
          </a:p>
        </p:txBody>
      </p:sp>
      <p:sp>
        <p:nvSpPr>
          <p:cNvPr id="3" name="Text Placeholder 2"/>
          <p:cNvSpPr>
            <a:spLocks noGrp="1"/>
          </p:cNvSpPr>
          <p:nvPr>
            <p:ph type="body" idx="1"/>
          </p:nvPr>
        </p:nvSpPr>
        <p:spPr>
          <a:xfrm>
            <a:off x="536556" y="1387602"/>
            <a:ext cx="3609538" cy="821190"/>
          </a:xfrm>
          <a:solidFill>
            <a:schemeClr val="tx2"/>
          </a:solidFill>
          <a:ln w="12700">
            <a:solidFill>
              <a:schemeClr val="tx2"/>
            </a:solidFill>
          </a:ln>
        </p:spPr>
        <p:txBody>
          <a:bodyPr tIns="91440" bIns="91440" anchor="b"/>
          <a:lstStyle>
            <a:lvl1pPr marL="0" indent="0">
              <a:lnSpc>
                <a:spcPct val="90000"/>
              </a:lnSpc>
              <a:buNone/>
              <a:defRPr sz="1999" b="0" baseline="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536556" y="2208793"/>
            <a:ext cx="360953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baseline="0"/>
            </a:lvl1pPr>
            <a:lvl2pPr marL="514196" indent="-225357">
              <a:lnSpc>
                <a:spcPct val="90000"/>
              </a:lnSpc>
              <a:buClr>
                <a:schemeClr val="tx1"/>
              </a:buClr>
              <a:buSzPct val="90000"/>
              <a:buFont typeface="Century Gothic" panose="020B0502020202020204" pitchFamily="34" charset="0"/>
              <a:buChar char="–"/>
              <a:defRPr sz="1600" baseline="0"/>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392515" y="1387602"/>
            <a:ext cx="3607478" cy="821190"/>
          </a:xfrm>
          <a:solidFill>
            <a:schemeClr val="tx2"/>
          </a:solidFill>
          <a:ln w="12700">
            <a:solidFill>
              <a:schemeClr val="tx2"/>
            </a:solidFill>
          </a:ln>
        </p:spPr>
        <p:txBody>
          <a:bodyPr tIns="91440" bIns="91440" anchor="b"/>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4392515" y="2213185"/>
            <a:ext cx="3607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a:lvl1pPr>
            <a:lvl2pPr marL="460237" indent="-171399">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6414" y="1387602"/>
            <a:ext cx="3607478" cy="821190"/>
          </a:xfrm>
          <a:solidFill>
            <a:schemeClr val="tx2"/>
          </a:solidFill>
          <a:ln w="12700">
            <a:solidFill>
              <a:schemeClr val="tx2"/>
            </a:solidFill>
          </a:ln>
        </p:spPr>
        <p:txBody>
          <a:bodyPr tIns="91440" bIns="91440" anchor="b"/>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6414" y="2213185"/>
            <a:ext cx="3607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a:lvl1pPr>
            <a:lvl2pPr marL="460237" indent="-171399">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50892289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4050" y="1083755"/>
            <a:ext cx="5485335" cy="4219290"/>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249" y="1078993"/>
            <a:ext cx="5820164" cy="4221671"/>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7978" y="1275789"/>
            <a:ext cx="5535963" cy="978729"/>
          </a:xfrm>
        </p:spPr>
        <p:txBody>
          <a:bodyPr/>
          <a:lstStyle>
            <a:lvl1pPr>
              <a:lnSpc>
                <a:spcPct val="90000"/>
              </a:lnSpc>
              <a:defRPr sz="3199"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11" name="Rectangle 10">
            <a:extLst>
              <a:ext uri="{FF2B5EF4-FFF2-40B4-BE49-F238E27FC236}">
                <a16:creationId xmlns:a16="http://schemas.microsoft.com/office/drawing/2014/main" id="{683439C5-4231-ED43-91B8-86779195C116}"/>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35C7DBBE-95AC-E843-979A-A1A45836011E}"/>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8D325F85-B4F1-4C5D-855D-1BE9D9C179D6}"/>
              </a:ext>
            </a:extLst>
          </p:cNvPr>
          <p:cNvPicPr>
            <a:picLocks noChangeAspect="1"/>
          </p:cNvPicPr>
          <p:nvPr userDrawn="1"/>
        </p:nvPicPr>
        <p:blipFill>
          <a:blip r:embed="rId2"/>
          <a:stretch>
            <a:fillRect/>
          </a:stretch>
        </p:blipFill>
        <p:spPr>
          <a:xfrm>
            <a:off x="413021" y="456244"/>
            <a:ext cx="1087853" cy="261860"/>
          </a:xfrm>
          <a:prstGeom prst="rect">
            <a:avLst/>
          </a:prstGeom>
        </p:spPr>
      </p:pic>
      <p:sp>
        <p:nvSpPr>
          <p:cNvPr id="10" name="Line 5">
            <a:extLst>
              <a:ext uri="{FF2B5EF4-FFF2-40B4-BE49-F238E27FC236}">
                <a16:creationId xmlns:a16="http://schemas.microsoft.com/office/drawing/2014/main" id="{1F888CF4-3F65-4925-A47B-614AFCDC0550}"/>
              </a:ext>
            </a:extLst>
          </p:cNvPr>
          <p:cNvSpPr>
            <a:spLocks noChangeShapeType="1"/>
          </p:cNvSpPr>
          <p:nvPr userDrawn="1"/>
        </p:nvSpPr>
        <p:spPr bwMode="auto">
          <a:xfrm>
            <a:off x="8002091"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8" name="Line 6">
            <a:extLst>
              <a:ext uri="{FF2B5EF4-FFF2-40B4-BE49-F238E27FC236}">
                <a16:creationId xmlns:a16="http://schemas.microsoft.com/office/drawing/2014/main" id="{4CFFE01C-81C8-4437-B6F5-7BAAEE5FC29F}"/>
              </a:ext>
            </a:extLst>
          </p:cNvPr>
          <p:cNvSpPr>
            <a:spLocks noChangeShapeType="1"/>
          </p:cNvSpPr>
          <p:nvPr userDrawn="1"/>
        </p:nvSpPr>
        <p:spPr bwMode="auto">
          <a:xfrm>
            <a:off x="8002091"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24" name="Freeform 7">
            <a:extLst>
              <a:ext uri="{FF2B5EF4-FFF2-40B4-BE49-F238E27FC236}">
                <a16:creationId xmlns:a16="http://schemas.microsoft.com/office/drawing/2014/main" id="{1B955FFA-B6F5-4CDD-940A-DB05FD68B7CA}"/>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5" name="Content Placeholder 5">
            <a:extLst>
              <a:ext uri="{FF2B5EF4-FFF2-40B4-BE49-F238E27FC236}">
                <a16:creationId xmlns:a16="http://schemas.microsoft.com/office/drawing/2014/main" id="{CA5F7EA9-E5C6-4376-AC5D-CA0B1DA0A259}"/>
              </a:ext>
            </a:extLst>
          </p:cNvPr>
          <p:cNvSpPr>
            <a:spLocks noGrp="1"/>
          </p:cNvSpPr>
          <p:nvPr>
            <p:ph sz="quarter" idx="4"/>
          </p:nvPr>
        </p:nvSpPr>
        <p:spPr>
          <a:xfrm>
            <a:off x="387978" y="2453317"/>
            <a:ext cx="5511468" cy="2690184"/>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487019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4049" y="1078992"/>
            <a:ext cx="5485644" cy="4224052"/>
          </a:xfrm>
          <a:noFill/>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249" y="1078992"/>
            <a:ext cx="5820164"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7978" y="1275789"/>
            <a:ext cx="5535963" cy="978729"/>
          </a:xfrm>
        </p:spPr>
        <p:txBody>
          <a:bodyPr/>
          <a:lstStyle>
            <a:lvl1pPr>
              <a:lnSpc>
                <a:spcPct val="90000"/>
              </a:lnSpc>
              <a:defRPr sz="3199"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387978" y="2453317"/>
            <a:ext cx="5511468" cy="4163291"/>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021" y="456244"/>
            <a:ext cx="1087853" cy="261860"/>
          </a:xfrm>
          <a:prstGeom prst="rect">
            <a:avLst/>
          </a:prstGeom>
        </p:spPr>
      </p:pic>
      <p:sp>
        <p:nvSpPr>
          <p:cNvPr id="16" name="Freeform 7">
            <a:extLst>
              <a:ext uri="{FF2B5EF4-FFF2-40B4-BE49-F238E27FC236}">
                <a16:creationId xmlns:a16="http://schemas.microsoft.com/office/drawing/2014/main" id="{2A500EEB-73EC-4C16-8273-4ED5425DD64C}"/>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199068866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2_Dk green picture layout w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4119522" y="1078990"/>
            <a:ext cx="7462242" cy="4226003"/>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250" y="1078992"/>
            <a:ext cx="3845272" cy="5779007"/>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p:nvPr>
        </p:nvSpPr>
        <p:spPr>
          <a:xfrm>
            <a:off x="387978" y="1275789"/>
            <a:ext cx="3575297" cy="979691"/>
          </a:xfrm>
        </p:spPr>
        <p:txBody>
          <a:bodyPr/>
          <a:lstStyle>
            <a:lvl1pPr>
              <a:lnSpc>
                <a:spcPct val="90000"/>
              </a:lnSpc>
              <a:defRPr sz="3199" b="0">
                <a:solidFill>
                  <a:schemeClr val="tx1"/>
                </a:solidFill>
                <a:latin typeface="Century Gothic" panose="020B0502020202020204" pitchFamily="34" charset="0"/>
              </a:defRPr>
            </a:lvl1pPr>
          </a:lstStyle>
          <a:p>
            <a:r>
              <a:rPr lang="en-US"/>
              <a:t>Click to edit Master title style</a:t>
            </a:r>
            <a:endParaRPr lang="en-US" dirty="0"/>
          </a:p>
        </p:txBody>
      </p:sp>
      <p:sp>
        <p:nvSpPr>
          <p:cNvPr id="6" name="Content Placeholder 5"/>
          <p:cNvSpPr>
            <a:spLocks noGrp="1"/>
          </p:cNvSpPr>
          <p:nvPr>
            <p:ph sz="quarter" idx="4"/>
          </p:nvPr>
        </p:nvSpPr>
        <p:spPr>
          <a:xfrm>
            <a:off x="387978" y="2800350"/>
            <a:ext cx="3541023" cy="3816258"/>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021" y="456244"/>
            <a:ext cx="1087853" cy="261860"/>
          </a:xfrm>
          <a:prstGeom prst="rect">
            <a:avLst/>
          </a:prstGeom>
        </p:spPr>
      </p:pic>
      <p:sp>
        <p:nvSpPr>
          <p:cNvPr id="8" name="Freeform 5">
            <a:extLst>
              <a:ext uri="{FF2B5EF4-FFF2-40B4-BE49-F238E27FC236}">
                <a16:creationId xmlns:a16="http://schemas.microsoft.com/office/drawing/2014/main" id="{E0FFF716-AFC7-4054-A1F8-2C39C30731D0}"/>
              </a:ext>
            </a:extLst>
          </p:cNvPr>
          <p:cNvSpPr>
            <a:spLocks/>
          </p:cNvSpPr>
          <p:nvPr userDrawn="1"/>
        </p:nvSpPr>
        <p:spPr bwMode="auto">
          <a:xfrm>
            <a:off x="4119522" y="1"/>
            <a:ext cx="8069303" cy="6857998"/>
          </a:xfrm>
          <a:custGeom>
            <a:avLst/>
            <a:gdLst>
              <a:gd name="T0" fmla="*/ 4151 w 4490"/>
              <a:gd name="T1" fmla="*/ 0 h 3815"/>
              <a:gd name="T2" fmla="*/ 4151 w 4490"/>
              <a:gd name="T3" fmla="*/ 2951 h 3815"/>
              <a:gd name="T4" fmla="*/ 0 w 4490"/>
              <a:gd name="T5" fmla="*/ 2951 h 3815"/>
              <a:gd name="T6" fmla="*/ 0 w 4490"/>
              <a:gd name="T7" fmla="*/ 3815 h 3815"/>
              <a:gd name="T8" fmla="*/ 4490 w 4490"/>
              <a:gd name="T9" fmla="*/ 3815 h 3815"/>
              <a:gd name="T10" fmla="*/ 4490 w 4490"/>
              <a:gd name="T11" fmla="*/ 2969 h 3815"/>
              <a:gd name="T12" fmla="*/ 4490 w 4490"/>
              <a:gd name="T13" fmla="*/ 2951 h 3815"/>
              <a:gd name="T14" fmla="*/ 4490 w 4490"/>
              <a:gd name="T15" fmla="*/ 0 h 3815"/>
              <a:gd name="T16" fmla="*/ 4151 w 4490"/>
              <a:gd name="T17" fmla="*/ 0 h 3815"/>
              <a:gd name="T18" fmla="*/ 4151 w 4490"/>
              <a:gd name="T19"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0" h="3815">
                <a:moveTo>
                  <a:pt x="4151" y="0"/>
                </a:moveTo>
                <a:lnTo>
                  <a:pt x="4151" y="2951"/>
                </a:lnTo>
                <a:lnTo>
                  <a:pt x="0" y="2951"/>
                </a:lnTo>
                <a:lnTo>
                  <a:pt x="0" y="3815"/>
                </a:lnTo>
                <a:lnTo>
                  <a:pt x="4490" y="3815"/>
                </a:lnTo>
                <a:lnTo>
                  <a:pt x="4490" y="2969"/>
                </a:lnTo>
                <a:lnTo>
                  <a:pt x="4490" y="2951"/>
                </a:lnTo>
                <a:lnTo>
                  <a:pt x="4490" y="0"/>
                </a:lnTo>
                <a:lnTo>
                  <a:pt x="4151" y="0"/>
                </a:lnTo>
                <a:lnTo>
                  <a:pt x="4151" y="0"/>
                </a:lnTo>
                <a:close/>
              </a:path>
            </a:pathLst>
          </a:custGeom>
          <a:solidFill>
            <a:srgbClr val="4C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8138623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249" y="2382"/>
            <a:ext cx="11309897" cy="6342021"/>
          </a:xfrm>
          <a:noFill/>
          <a:ln>
            <a:noFill/>
          </a:ln>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 name="Title 1"/>
          <p:cNvSpPr>
            <a:spLocks noGrp="1"/>
          </p:cNvSpPr>
          <p:nvPr>
            <p:ph type="title"/>
          </p:nvPr>
        </p:nvSpPr>
        <p:spPr>
          <a:xfrm>
            <a:off x="429657" y="274321"/>
            <a:ext cx="10997367" cy="535531"/>
          </a:xfrm>
        </p:spPr>
        <p:txBody>
          <a:bodyPr/>
          <a:lstStyle>
            <a:lvl1pPr>
              <a:lnSpc>
                <a:spcPct val="90000"/>
              </a:lnSpc>
              <a:defRPr sz="3199" b="0">
                <a:solidFill>
                  <a:schemeClr val="tx1"/>
                </a:solidFill>
                <a:effectLst/>
                <a:latin typeface="Century Gothic" panose="020B0502020202020204" pitchFamily="34" charset="0"/>
              </a:defRPr>
            </a:lvl1pPr>
          </a:lstStyle>
          <a:p>
            <a:r>
              <a:rPr lang="en-US"/>
              <a:t>Click to edit Master title style</a:t>
            </a:r>
            <a:endParaRPr lang="en-US" dirty="0"/>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userDrawn="1"/>
        </p:nvSpPr>
        <p:spPr>
          <a:xfrm>
            <a:off x="8008197" y="6477000"/>
            <a:ext cx="3859795" cy="182562"/>
          </a:xfrm>
          <a:prstGeom prst="rect">
            <a:avLst/>
          </a:prstGeom>
          <a:ln/>
        </p:spPr>
        <p:txBody>
          <a:bodyPr anchor="ctr"/>
          <a:lstStyle/>
          <a:p>
            <a:pPr algn="r"/>
            <a:r>
              <a:rPr lang="en-US" sz="1000" dirty="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userDrawn="1"/>
        </p:nvSpPr>
        <p:spPr bwMode="auto">
          <a:xfrm>
            <a:off x="6024581" y="0"/>
            <a:ext cx="6164244"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userDrawn="1"/>
        </p:nvSpPr>
        <p:spPr>
          <a:xfrm>
            <a:off x="0" y="6344403"/>
            <a:ext cx="274249"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a:solidFill>
                <a:schemeClr val="tx1"/>
              </a:solidFill>
              <a:latin typeface="+mn-lt"/>
              <a:cs typeface="Times New Roman" panose="02020603050405020304" pitchFamily="18" charset="0"/>
            </a:endParaRPr>
          </a:p>
        </p:txBody>
      </p:sp>
      <p:pic>
        <p:nvPicPr>
          <p:cNvPr id="9" name="Picture 8">
            <a:extLst>
              <a:ext uri="{FF2B5EF4-FFF2-40B4-BE49-F238E27FC236}">
                <a16:creationId xmlns:a16="http://schemas.microsoft.com/office/drawing/2014/main" id="{FD189CC8-BD27-4F82-BCE6-82315068D61E}"/>
              </a:ext>
            </a:extLst>
          </p:cNvPr>
          <p:cNvPicPr>
            <a:picLocks noChangeAspect="1"/>
          </p:cNvPicPr>
          <p:nvPr userDrawn="1"/>
        </p:nvPicPr>
        <p:blipFill>
          <a:blip r:embed="rId2"/>
          <a:stretch>
            <a:fillRect/>
          </a:stretch>
        </p:blipFill>
        <p:spPr>
          <a:xfrm>
            <a:off x="413021" y="6477000"/>
            <a:ext cx="1087853" cy="261860"/>
          </a:xfrm>
          <a:prstGeom prst="rect">
            <a:avLst/>
          </a:prstGeom>
        </p:spPr>
      </p:pic>
    </p:spTree>
    <p:extLst>
      <p:ext uri="{BB962C8B-B14F-4D97-AF65-F5344CB8AC3E}">
        <p14:creationId xmlns:p14="http://schemas.microsoft.com/office/powerpoint/2010/main" val="5295450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403"/>
          </a:xfrm>
        </p:spPr>
        <p:txBody>
          <a:bodyPr/>
          <a:lstStyle/>
          <a:p>
            <a:r>
              <a:rPr lang="en-US" dirty="0"/>
              <a:t>Click to edit Master title style</a:t>
            </a:r>
          </a:p>
        </p:txBody>
      </p:sp>
    </p:spTree>
    <p:extLst>
      <p:ext uri="{BB962C8B-B14F-4D97-AF65-F5344CB8AC3E}">
        <p14:creationId xmlns:p14="http://schemas.microsoft.com/office/powerpoint/2010/main" val="18513677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473" y="15087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280" indent="-222183">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414717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a:ext>
            </a:extLst>
          </a:blip>
          <a:srcRect/>
          <a:stretch/>
        </p:blipFill>
        <p:spPr>
          <a:xfrm rot="5400000" flipH="1">
            <a:off x="-63496" y="27007"/>
            <a:ext cx="4322618" cy="4226359"/>
          </a:xfrm>
          <a:prstGeom prst="rect">
            <a:avLst/>
          </a:prstGeom>
        </p:spPr>
      </p:pic>
      <p:sp>
        <p:nvSpPr>
          <p:cNvPr id="33" name="Freeform 12"/>
          <p:cNvSpPr>
            <a:spLocks/>
          </p:cNvSpPr>
          <p:nvPr userDrawn="1"/>
        </p:nvSpPr>
        <p:spPr bwMode="auto">
          <a:xfrm>
            <a:off x="7845425" y="0"/>
            <a:ext cx="4343400" cy="6858000"/>
          </a:xfrm>
          <a:custGeom>
            <a:avLst/>
            <a:gdLst>
              <a:gd name="T0" fmla="*/ 150 w 1412"/>
              <a:gd name="T1" fmla="*/ 2166 h 2166"/>
              <a:gd name="T2" fmla="*/ 1412 w 1412"/>
              <a:gd name="T3" fmla="*/ 2166 h 2166"/>
              <a:gd name="T4" fmla="*/ 1412 w 1412"/>
              <a:gd name="T5" fmla="*/ 0 h 2166"/>
              <a:gd name="T6" fmla="*/ 0 w 1412"/>
              <a:gd name="T7" fmla="*/ 0 h 2166"/>
              <a:gd name="T8" fmla="*/ 150 w 1412"/>
              <a:gd name="T9" fmla="*/ 2166 h 2166"/>
            </a:gdLst>
            <a:ahLst/>
            <a:cxnLst>
              <a:cxn ang="0">
                <a:pos x="T0" y="T1"/>
              </a:cxn>
              <a:cxn ang="0">
                <a:pos x="T2" y="T3"/>
              </a:cxn>
              <a:cxn ang="0">
                <a:pos x="T4" y="T5"/>
              </a:cxn>
              <a:cxn ang="0">
                <a:pos x="T6" y="T7"/>
              </a:cxn>
              <a:cxn ang="0">
                <a:pos x="T8" y="T9"/>
              </a:cxn>
            </a:cxnLst>
            <a:rect l="0" t="0" r="r" b="b"/>
            <a:pathLst>
              <a:path w="1412" h="2166">
                <a:moveTo>
                  <a:pt x="150" y="2166"/>
                </a:moveTo>
                <a:cubicBezTo>
                  <a:pt x="1412" y="2166"/>
                  <a:pt x="1412" y="2166"/>
                  <a:pt x="1412" y="2166"/>
                </a:cubicBezTo>
                <a:cubicBezTo>
                  <a:pt x="1412" y="0"/>
                  <a:pt x="1412" y="0"/>
                  <a:pt x="1412" y="0"/>
                </a:cubicBezTo>
                <a:cubicBezTo>
                  <a:pt x="0" y="0"/>
                  <a:pt x="0" y="0"/>
                  <a:pt x="0" y="0"/>
                </a:cubicBezTo>
                <a:cubicBezTo>
                  <a:pt x="0" y="0"/>
                  <a:pt x="304" y="816"/>
                  <a:pt x="150" y="2166"/>
                </a:cubicBezTo>
                <a:close/>
              </a:path>
            </a:pathLst>
          </a:cu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7551511" y="0"/>
            <a:ext cx="1236663" cy="6858000"/>
          </a:xfrm>
          <a:custGeom>
            <a:avLst/>
            <a:gdLst>
              <a:gd name="T0" fmla="*/ 221 w 402"/>
              <a:gd name="T1" fmla="*/ 2166 h 2166"/>
              <a:gd name="T2" fmla="*/ 240 w 402"/>
              <a:gd name="T3" fmla="*/ 2166 h 2166"/>
              <a:gd name="T4" fmla="*/ 90 w 402"/>
              <a:gd name="T5" fmla="*/ 0 h 2166"/>
              <a:gd name="T6" fmla="*/ 0 w 402"/>
              <a:gd name="T7" fmla="*/ 0 h 2166"/>
              <a:gd name="T8" fmla="*/ 221 w 402"/>
              <a:gd name="T9" fmla="*/ 2166 h 2166"/>
            </a:gdLst>
            <a:ahLst/>
            <a:cxnLst>
              <a:cxn ang="0">
                <a:pos x="T0" y="T1"/>
              </a:cxn>
              <a:cxn ang="0">
                <a:pos x="T2" y="T3"/>
              </a:cxn>
              <a:cxn ang="0">
                <a:pos x="T4" y="T5"/>
              </a:cxn>
              <a:cxn ang="0">
                <a:pos x="T6" y="T7"/>
              </a:cxn>
              <a:cxn ang="0">
                <a:pos x="T8" y="T9"/>
              </a:cxn>
            </a:cxnLst>
            <a:rect l="0" t="0" r="r" b="b"/>
            <a:pathLst>
              <a:path w="402" h="2166">
                <a:moveTo>
                  <a:pt x="221" y="2166"/>
                </a:moveTo>
                <a:cubicBezTo>
                  <a:pt x="240" y="2166"/>
                  <a:pt x="240" y="2166"/>
                  <a:pt x="240" y="2166"/>
                </a:cubicBezTo>
                <a:cubicBezTo>
                  <a:pt x="240" y="2166"/>
                  <a:pt x="402" y="989"/>
                  <a:pt x="90" y="0"/>
                </a:cubicBezTo>
                <a:cubicBezTo>
                  <a:pt x="0" y="0"/>
                  <a:pt x="0" y="0"/>
                  <a:pt x="0" y="0"/>
                </a:cubicBezTo>
                <a:cubicBezTo>
                  <a:pt x="0" y="0"/>
                  <a:pt x="346" y="767"/>
                  <a:pt x="221" y="216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userDrawn="1"/>
        </p:nvSpPr>
        <p:spPr>
          <a:xfrm>
            <a:off x="355073" y="6296108"/>
            <a:ext cx="2114681" cy="400110"/>
          </a:xfrm>
          <a:prstGeom prst="rect">
            <a:avLst/>
          </a:prstGeom>
          <a:noFill/>
        </p:spPr>
        <p:txBody>
          <a:bodyPr wrap="none" rtlCol="0">
            <a:spAutoFit/>
          </a:bodyPr>
          <a:lstStyle/>
          <a:p>
            <a:r>
              <a:rPr lang="en-US" sz="1000" b="0" dirty="0">
                <a:solidFill>
                  <a:schemeClr val="tx2"/>
                </a:solidFill>
              </a:rPr>
              <a:t>ORNL is managed by UT-Battelle </a:t>
            </a:r>
            <a:br>
              <a:rPr lang="en-US" sz="1000" b="0" dirty="0">
                <a:solidFill>
                  <a:schemeClr val="tx2"/>
                </a:solidFill>
              </a:rPr>
            </a:br>
            <a:r>
              <a:rPr lang="en-US" sz="1000" b="0" dirty="0">
                <a:solidFill>
                  <a:schemeClr val="tx2"/>
                </a:solidFill>
              </a:rPr>
              <a:t>for the US Department of Energy</a:t>
            </a:r>
          </a:p>
        </p:txBody>
      </p:sp>
      <p:sp>
        <p:nvSpPr>
          <p:cNvPr id="2" name="Title 1"/>
          <p:cNvSpPr>
            <a:spLocks noGrp="1"/>
          </p:cNvSpPr>
          <p:nvPr userDrawn="1">
            <p:ph type="ctrTitle"/>
          </p:nvPr>
        </p:nvSpPr>
        <p:spPr>
          <a:xfrm>
            <a:off x="339005" y="320040"/>
            <a:ext cx="5545451" cy="929485"/>
          </a:xfrm>
        </p:spPr>
        <p:txBody>
          <a:bodyPr/>
          <a:lstStyle>
            <a:lvl1pPr algn="l">
              <a:defRPr sz="3200" b="1">
                <a:solidFill>
                  <a:schemeClr val="tx2"/>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47472" y="2001549"/>
            <a:ext cx="5485292"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49" name="Picture 4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19588" y="6313428"/>
            <a:ext cx="1329900" cy="320040"/>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24160" y="6309360"/>
            <a:ext cx="1329900" cy="320040"/>
          </a:xfrm>
          <a:prstGeom prst="rect">
            <a:avLst/>
          </a:prstGeom>
        </p:spPr>
      </p:pic>
      <p:pic>
        <p:nvPicPr>
          <p:cNvPr id="5" name="Picture 4"/>
          <p:cNvPicPr>
            <a:picLocks noChangeAspect="1"/>
          </p:cNvPicPr>
          <p:nvPr userDrawn="1"/>
        </p:nvPicPr>
        <p:blipFill rotWithShape="1">
          <a:blip r:embed="rId5" cstate="print">
            <a:duotone>
              <a:prstClr val="black"/>
              <a:schemeClr val="accent2">
                <a:tint val="45000"/>
                <a:satMod val="400000"/>
              </a:schemeClr>
            </a:duotone>
            <a:extLst>
              <a:ext uri="{28A0092B-C50C-407E-A947-70E740481C1C}">
                <a14:useLocalDpi xmlns:a14="http://schemas.microsoft.com/office/drawing/2010/main"/>
              </a:ext>
            </a:extLst>
          </a:blip>
          <a:srcRect l="52043" r="6047" b="8563"/>
          <a:stretch/>
        </p:blipFill>
        <p:spPr>
          <a:xfrm>
            <a:off x="8356600" y="65"/>
            <a:ext cx="3832225" cy="6270643"/>
          </a:xfrm>
          <a:prstGeom prst="rect">
            <a:avLst/>
          </a:prstGeom>
        </p:spPr>
      </p:pic>
      <p:pic>
        <p:nvPicPr>
          <p:cNvPr id="25"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7021286" y="1266091"/>
            <a:ext cx="2152274" cy="2152275"/>
          </a:xfrm>
          <a:prstGeom prst="ellipse">
            <a:avLst/>
          </a:prstGeom>
          <a:blipFill>
            <a:blip r:embed="rId7" cstate="print">
              <a:extLst>
                <a:ext uri="{28A0092B-C50C-407E-A947-70E740481C1C}">
                  <a14:useLocalDpi xmlns:a14="http://schemas.microsoft.com/office/drawing/2010/main"/>
                </a:ext>
              </a:extLst>
            </a:blip>
            <a:srcRect/>
            <a:stretch>
              <a:fillRect t="16850"/>
            </a:stretch>
          </a:blipFill>
          <a:ln w="76200">
            <a:solidFill>
              <a:schemeClr val="accent2">
                <a:alpha val="65000"/>
              </a:schemeClr>
            </a:solidFill>
            <a:miter lim="800000"/>
            <a:headEnd/>
            <a:tailE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pic>
      <p:pic>
        <p:nvPicPr>
          <p:cNvPr id="26" name="Picture 25" descr="DifScat_better vibe.jpg.jpeg"/>
          <p:cNvPicPr>
            <a:picLocks noChangeAspect="1"/>
          </p:cNvPicPr>
          <p:nvPr userDrawn="1"/>
        </p:nvPicPr>
        <p:blipFill rotWithShape="1">
          <a:blip r:embed="rId8" cstate="print">
            <a:extLst>
              <a:ext uri="{28A0092B-C50C-407E-A947-70E740481C1C}">
                <a14:useLocalDpi xmlns:a14="http://schemas.microsoft.com/office/drawing/2010/main"/>
              </a:ext>
            </a:extLst>
          </a:blip>
          <a:srcRect/>
          <a:stretch/>
        </p:blipFill>
        <p:spPr>
          <a:xfrm>
            <a:off x="8707620" y="1856187"/>
            <a:ext cx="1868502" cy="1868502"/>
          </a:xfrm>
          <a:prstGeom prst="ellipse">
            <a:avLst/>
          </a:prstGeom>
          <a:solidFill>
            <a:schemeClr val="tx1"/>
          </a:solidFill>
          <a:ln w="76200">
            <a:solidFill>
              <a:schemeClr val="accent2">
                <a:alpha val="65000"/>
              </a:schemeClr>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pic>
      <p:pic>
        <p:nvPicPr>
          <p:cNvPr id="27" name="Picture 26"/>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952888" y="3169875"/>
            <a:ext cx="1665404" cy="1665404"/>
          </a:xfrm>
          <a:prstGeom prst="ellipse">
            <a:avLst/>
          </a:prstGeom>
          <a:blipFill>
            <a:blip r:embed="rId10" cstate="print">
              <a:extLst>
                <a:ext uri="{28A0092B-C50C-407E-A947-70E740481C1C}">
                  <a14:useLocalDpi xmlns:a14="http://schemas.microsoft.com/office/drawing/2010/main"/>
                </a:ext>
              </a:extLst>
            </a:blip>
            <a:stretch>
              <a:fillRect/>
            </a:stretch>
          </a:blipFill>
          <a:ln w="76200">
            <a:solidFill>
              <a:schemeClr val="accent2">
                <a:alpha val="65000"/>
              </a:schemeClr>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pic>
      <p:pic>
        <p:nvPicPr>
          <p:cNvPr id="28" name="Picture 27"/>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8063011" y="3294120"/>
            <a:ext cx="1425642" cy="1386314"/>
          </a:xfrm>
          <a:prstGeom prst="rect">
            <a:avLst/>
          </a:prstGeom>
          <a:ln>
            <a:noFill/>
          </a:ln>
        </p:spPr>
      </p:pic>
    </p:spTree>
    <p:extLst>
      <p:ext uri="{BB962C8B-B14F-4D97-AF65-F5344CB8AC3E}">
        <p14:creationId xmlns:p14="http://schemas.microsoft.com/office/powerpoint/2010/main" val="27586320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472" y="15087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8161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92112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4" y="320040"/>
            <a:ext cx="11501908" cy="484748"/>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47472" y="1444752"/>
            <a:ext cx="5588582"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7472" y="2270334"/>
            <a:ext cx="5588582" cy="3373229"/>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1755" y="1444752"/>
            <a:ext cx="5531934"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5" y="2270334"/>
            <a:ext cx="5531934" cy="3373229"/>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5037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l="51626" r="6047" b="8563"/>
          <a:stretch/>
        </p:blipFill>
        <p:spPr>
          <a:xfrm>
            <a:off x="8318500" y="65"/>
            <a:ext cx="3870325" cy="6270643"/>
          </a:xfrm>
          <a:prstGeom prst="rect">
            <a:avLst/>
          </a:prstGeom>
        </p:spPr>
      </p:pic>
      <p:pic>
        <p:nvPicPr>
          <p:cNvPr id="12" name="Picture 11"/>
          <p:cNvPicPr>
            <a:picLocks noChangeAspect="1"/>
          </p:cNvPicPr>
          <p:nvPr userDrawn="1"/>
        </p:nvPicPr>
        <p:blipFill rotWithShape="1">
          <a:blip r:embed="rId3" cstate="print">
            <a:duotone>
              <a:prstClr val="black"/>
              <a:schemeClr val="accent2">
                <a:tint val="45000"/>
                <a:satMod val="400000"/>
              </a:schemeClr>
            </a:duotone>
            <a:extLst>
              <a:ext uri="{28A0092B-C50C-407E-A947-70E740481C1C}">
                <a14:useLocalDpi xmlns:a14="http://schemas.microsoft.com/office/drawing/2010/main"/>
              </a:ext>
            </a:extLst>
          </a:blip>
          <a:srcRect/>
          <a:stretch/>
        </p:blipFill>
        <p:spPr>
          <a:xfrm rot="5400000" flipH="1">
            <a:off x="-63496" y="27007"/>
            <a:ext cx="4322618" cy="4226359"/>
          </a:xfrm>
          <a:prstGeom prst="rect">
            <a:avLst/>
          </a:prstGeom>
        </p:spPr>
      </p:pic>
      <p:sp>
        <p:nvSpPr>
          <p:cNvPr id="2" name="Title 1"/>
          <p:cNvSpPr>
            <a:spLocks noGrp="1"/>
          </p:cNvSpPr>
          <p:nvPr>
            <p:ph type="title"/>
          </p:nvPr>
        </p:nvSpPr>
        <p:spPr>
          <a:xfrm>
            <a:off x="343506" y="320040"/>
            <a:ext cx="3803952" cy="877163"/>
          </a:xfrm>
        </p:spPr>
        <p:txBody>
          <a:bodyPr/>
          <a:lstStyle/>
          <a:p>
            <a:r>
              <a:rPr lang="en-US"/>
              <a:t>Click to edit Master title style</a:t>
            </a:r>
            <a:endParaRPr lang="en-US" dirty="0"/>
          </a:p>
        </p:txBody>
      </p:sp>
      <p:sp>
        <p:nvSpPr>
          <p:cNvPr id="20" name="Freeform 13"/>
          <p:cNvSpPr>
            <a:spLocks/>
          </p:cNvSpPr>
          <p:nvPr userDrawn="1"/>
        </p:nvSpPr>
        <p:spPr bwMode="auto">
          <a:xfrm>
            <a:off x="7551511" y="0"/>
            <a:ext cx="1236663" cy="6858000"/>
          </a:xfrm>
          <a:custGeom>
            <a:avLst/>
            <a:gdLst>
              <a:gd name="T0" fmla="*/ 221 w 402"/>
              <a:gd name="T1" fmla="*/ 2166 h 2166"/>
              <a:gd name="T2" fmla="*/ 240 w 402"/>
              <a:gd name="T3" fmla="*/ 2166 h 2166"/>
              <a:gd name="T4" fmla="*/ 90 w 402"/>
              <a:gd name="T5" fmla="*/ 0 h 2166"/>
              <a:gd name="T6" fmla="*/ 0 w 402"/>
              <a:gd name="T7" fmla="*/ 0 h 2166"/>
              <a:gd name="T8" fmla="*/ 221 w 402"/>
              <a:gd name="T9" fmla="*/ 2166 h 2166"/>
            </a:gdLst>
            <a:ahLst/>
            <a:cxnLst>
              <a:cxn ang="0">
                <a:pos x="T0" y="T1"/>
              </a:cxn>
              <a:cxn ang="0">
                <a:pos x="T2" y="T3"/>
              </a:cxn>
              <a:cxn ang="0">
                <a:pos x="T4" y="T5"/>
              </a:cxn>
              <a:cxn ang="0">
                <a:pos x="T6" y="T7"/>
              </a:cxn>
              <a:cxn ang="0">
                <a:pos x="T8" y="T9"/>
              </a:cxn>
            </a:cxnLst>
            <a:rect l="0" t="0" r="r" b="b"/>
            <a:pathLst>
              <a:path w="402" h="2166">
                <a:moveTo>
                  <a:pt x="221" y="2166"/>
                </a:moveTo>
                <a:cubicBezTo>
                  <a:pt x="240" y="2166"/>
                  <a:pt x="240" y="2166"/>
                  <a:pt x="240" y="2166"/>
                </a:cubicBezTo>
                <a:cubicBezTo>
                  <a:pt x="240" y="2166"/>
                  <a:pt x="402" y="989"/>
                  <a:pt x="90" y="0"/>
                </a:cubicBezTo>
                <a:cubicBezTo>
                  <a:pt x="0" y="0"/>
                  <a:pt x="0" y="0"/>
                  <a:pt x="0" y="0"/>
                </a:cubicBezTo>
                <a:cubicBezTo>
                  <a:pt x="0" y="0"/>
                  <a:pt x="346" y="767"/>
                  <a:pt x="221" y="2166"/>
                </a:cubicBezTo>
                <a:close/>
              </a:path>
            </a:pathLst>
          </a:custGeom>
          <a:solidFill>
            <a:schemeClr val="accent2"/>
          </a:solidFill>
          <a:ln>
            <a:noFill/>
          </a:ln>
          <a:effectLst>
            <a:outerShdw dist="25400" algn="l" rotWithShape="0">
              <a:schemeClr val="tx2"/>
            </a:outerShdw>
          </a:effec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19588" y="6313428"/>
            <a:ext cx="1329900" cy="320040"/>
          </a:xfrm>
          <a:prstGeom prst="rect">
            <a:avLst/>
          </a:prstGeom>
        </p:spPr>
      </p:pic>
    </p:spTree>
    <p:extLst>
      <p:ext uri="{BB962C8B-B14F-4D97-AF65-F5344CB8AC3E}">
        <p14:creationId xmlns:p14="http://schemas.microsoft.com/office/powerpoint/2010/main" val="12213343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3504" y="320040"/>
            <a:ext cx="11501908" cy="484748"/>
          </a:xfrm>
        </p:spPr>
        <p:txBody>
          <a:bodyPr/>
          <a:lstStyle/>
          <a:p>
            <a:r>
              <a:rPr lang="en-US"/>
              <a:t>Click to edit Master title style</a:t>
            </a:r>
            <a:endParaRPr lang="en-US" dirty="0"/>
          </a:p>
        </p:txBody>
      </p:sp>
    </p:spTree>
    <p:extLst>
      <p:ext uri="{BB962C8B-B14F-4D97-AF65-F5344CB8AC3E}">
        <p14:creationId xmlns:p14="http://schemas.microsoft.com/office/powerpoint/2010/main" val="27663577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09930" y="1456511"/>
            <a:ext cx="10360501" cy="457200"/>
          </a:xfrm>
        </p:spPr>
        <p:txBody>
          <a:bodyPr anchor="b" anchorCtr="0"/>
          <a:lstStyle>
            <a:lvl1pPr algn="ctr">
              <a:defRPr sz="2399" b="1">
                <a:latin typeface="Tahoma" pitchFamily="34" charset="0"/>
                <a:ea typeface="Tahoma" pitchFamily="34" charset="0"/>
                <a:cs typeface="Tahoma" pitchFamily="34" charset="0"/>
              </a:defRPr>
            </a:lvl1pPr>
          </a:lstStyle>
          <a:p>
            <a:r>
              <a:rPr lang="en-US"/>
              <a:t>Click to edit Master title style</a:t>
            </a:r>
            <a:endParaRPr lang="en-US" dirty="0"/>
          </a:p>
        </p:txBody>
      </p:sp>
      <p:sp>
        <p:nvSpPr>
          <p:cNvPr id="6" name="Subtitle 2"/>
          <p:cNvSpPr>
            <a:spLocks noGrp="1"/>
          </p:cNvSpPr>
          <p:nvPr>
            <p:ph type="subTitle" idx="1" hasCustomPrompt="1"/>
          </p:nvPr>
        </p:nvSpPr>
        <p:spPr>
          <a:xfrm>
            <a:off x="1828324" y="2057400"/>
            <a:ext cx="8532178" cy="1752600"/>
          </a:xfrm>
        </p:spPr>
        <p:txBody>
          <a:bodyPr/>
          <a:lstStyle>
            <a:lvl1pPr marL="0" indent="0" algn="ctr">
              <a:buNone/>
              <a:defRPr sz="1799">
                <a:latin typeface="Tahoma" pitchFamily="34" charset="0"/>
                <a:ea typeface="Tahoma" pitchFamily="34" charset="0"/>
                <a:cs typeface="Tahoma" pitchFamily="34" charset="0"/>
              </a:defRPr>
            </a:lvl1pPr>
            <a:lvl2pPr marL="457063" indent="0" algn="ctr">
              <a:buNone/>
              <a:defRPr/>
            </a:lvl2pPr>
            <a:lvl3pPr marL="914126" indent="0" algn="ctr">
              <a:buNone/>
              <a:defRPr/>
            </a:lvl3pPr>
            <a:lvl4pPr marL="1371189" indent="0" algn="ctr">
              <a:buNone/>
              <a:defRPr/>
            </a:lvl4pPr>
            <a:lvl5pPr marL="1828251" indent="0" algn="ctr">
              <a:buNone/>
              <a:defRPr/>
            </a:lvl5pPr>
            <a:lvl6pPr marL="2285314" indent="0" algn="ctr">
              <a:buNone/>
              <a:defRPr/>
            </a:lvl6pPr>
            <a:lvl7pPr marL="2742377" indent="0" algn="ctr">
              <a:buNone/>
              <a:defRPr/>
            </a:lvl7pPr>
            <a:lvl8pPr marL="3199440" indent="0" algn="ctr">
              <a:buNone/>
              <a:defRPr/>
            </a:lvl8pPr>
            <a:lvl9pPr marL="3656503" indent="0" algn="ctr">
              <a:buNone/>
              <a:defRPr/>
            </a:lvl9pPr>
          </a:lstStyle>
          <a:p>
            <a:r>
              <a:rPr lang="en-US" dirty="0"/>
              <a:t>Click to add briefer names</a:t>
            </a:r>
          </a:p>
        </p:txBody>
      </p:sp>
      <p:cxnSp>
        <p:nvCxnSpPr>
          <p:cNvPr id="7" name="Straight Connector 6"/>
          <p:cNvCxnSpPr>
            <a:cxnSpLocks noChangeShapeType="1"/>
          </p:cNvCxnSpPr>
          <p:nvPr userDrawn="1"/>
        </p:nvCxnSpPr>
        <p:spPr bwMode="auto">
          <a:xfrm>
            <a:off x="507868" y="19796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67002" y="5226161"/>
            <a:ext cx="1654824" cy="749220"/>
          </a:xfrm>
          <a:prstGeom prst="rect">
            <a:avLst/>
          </a:prstGeom>
        </p:spPr>
      </p:pic>
      <p:sp>
        <p:nvSpPr>
          <p:cNvPr id="9" name="Text Placeholder 8"/>
          <p:cNvSpPr>
            <a:spLocks noGrp="1"/>
          </p:cNvSpPr>
          <p:nvPr>
            <p:ph type="body" sz="quarter" idx="12" hasCustomPrompt="1"/>
          </p:nvPr>
        </p:nvSpPr>
        <p:spPr>
          <a:xfrm>
            <a:off x="1833718" y="4049488"/>
            <a:ext cx="8522347" cy="720221"/>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“Briefing prepared for”</a:t>
            </a:r>
          </a:p>
        </p:txBody>
      </p:sp>
      <p:sp>
        <p:nvSpPr>
          <p:cNvPr id="11" name="Text Placeholder 10"/>
          <p:cNvSpPr>
            <a:spLocks noGrp="1"/>
          </p:cNvSpPr>
          <p:nvPr>
            <p:ph type="body" sz="quarter" idx="13" hasCustomPrompt="1"/>
          </p:nvPr>
        </p:nvSpPr>
        <p:spPr>
          <a:xfrm>
            <a:off x="3652416" y="4790050"/>
            <a:ext cx="4875529" cy="322825"/>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Date</a:t>
            </a:r>
          </a:p>
        </p:txBody>
      </p:sp>
    </p:spTree>
    <p:extLst>
      <p:ext uri="{BB962C8B-B14F-4D97-AF65-F5344CB8AC3E}">
        <p14:creationId xmlns:p14="http://schemas.microsoft.com/office/powerpoint/2010/main" val="166178290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162" y="2514600"/>
            <a:ext cx="10360501" cy="914400"/>
          </a:xfrm>
        </p:spPr>
        <p:txBody>
          <a:bodyPr/>
          <a:lstStyle>
            <a:lvl1pPr algn="ctr">
              <a:defRPr sz="2199"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507868" y="31988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Tree>
    <p:extLst>
      <p:ext uri="{BB962C8B-B14F-4D97-AF65-F5344CB8AC3E}">
        <p14:creationId xmlns:p14="http://schemas.microsoft.com/office/powerpoint/2010/main" val="9795372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162" y="2514600"/>
            <a:ext cx="10360501" cy="914400"/>
          </a:xfrm>
        </p:spPr>
        <p:txBody>
          <a:bodyPr/>
          <a:lstStyle>
            <a:lvl1pPr algn="ctr">
              <a:defRPr sz="2199"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507868" y="31988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914162" y="3352798"/>
            <a:ext cx="10360501" cy="465138"/>
          </a:xfrm>
        </p:spPr>
        <p:txBody>
          <a:bodyPr/>
          <a:lstStyle>
            <a:lvl1pPr algn="ctr">
              <a:defRPr sz="1799">
                <a:solidFill>
                  <a:schemeClr val="bg1">
                    <a:lumMod val="65000"/>
                  </a:schemeClr>
                </a:solidFill>
              </a:defRPr>
            </a:lvl1pPr>
          </a:lstStyle>
          <a:p>
            <a:pPr lvl="0"/>
            <a:r>
              <a:rPr lang="en-US" dirty="0"/>
              <a:t>Click to add subtitle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Tree>
    <p:extLst>
      <p:ext uri="{BB962C8B-B14F-4D97-AF65-F5344CB8AC3E}">
        <p14:creationId xmlns:p14="http://schemas.microsoft.com/office/powerpoint/2010/main" val="216363022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876072" y="4329372"/>
            <a:ext cx="10360501" cy="1461828"/>
          </a:xfrm>
        </p:spPr>
        <p:txBody>
          <a:bodyPr anchor="t"/>
          <a:lstStyle>
            <a:lvl1pPr algn="l">
              <a:defRPr sz="2399" b="1" baseline="0">
                <a:latin typeface="Tahoma" pitchFamily="34" charset="0"/>
                <a:ea typeface="Tahoma" pitchFamily="34" charset="0"/>
                <a:cs typeface="Tahoma" pitchFamily="34" charset="0"/>
              </a:defRPr>
            </a:lvl1pPr>
          </a:lstStyle>
          <a:p>
            <a:r>
              <a:rPr lang="en-US" dirty="0"/>
              <a:t>CLICK TO EDIT MASTER TITLE STYLE</a:t>
            </a:r>
          </a:p>
        </p:txBody>
      </p:sp>
      <p:cxnSp>
        <p:nvCxnSpPr>
          <p:cNvPr id="6" name="Straight Connector 5"/>
          <p:cNvCxnSpPr>
            <a:cxnSpLocks noChangeShapeType="1"/>
          </p:cNvCxnSpPr>
          <p:nvPr userDrawn="1"/>
        </p:nvCxnSpPr>
        <p:spPr bwMode="auto">
          <a:xfrm>
            <a:off x="507868" y="43418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397" y="2954111"/>
            <a:ext cx="10360501" cy="1379538"/>
          </a:xfrm>
        </p:spPr>
        <p:txBody>
          <a:bodyPr anchor="b"/>
          <a:lstStyle>
            <a:lvl1pPr algn="l">
              <a:defRPr sz="1799">
                <a:solidFill>
                  <a:schemeClr val="bg1">
                    <a:lumMod val="65000"/>
                  </a:schemeClr>
                </a:solidFill>
              </a:defRPr>
            </a:lvl1pPr>
          </a:lstStyle>
          <a:p>
            <a:pPr lvl="0"/>
            <a:r>
              <a:rPr lang="en-US"/>
              <a:t>Edit Master text styles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Tree>
    <p:extLst>
      <p:ext uri="{BB962C8B-B14F-4D97-AF65-F5344CB8AC3E}">
        <p14:creationId xmlns:p14="http://schemas.microsoft.com/office/powerpoint/2010/main" val="131015076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558655" y="1143000"/>
            <a:ext cx="11071516" cy="5334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vl2pPr>
            <a:lvl3pPr marL="1142657" indent="-228531">
              <a:buFont typeface="Arial" pitchFamily="34" charset="0"/>
              <a:buChar char="•"/>
              <a:defRPr sz="1400"/>
            </a:lvl3pPr>
            <a:lvl4pPr marL="1599720" indent="-228531">
              <a:buFont typeface="Arial" pitchFamily="34" charset="0"/>
              <a:buChar char="•"/>
              <a:defRPr sz="1300"/>
            </a:lvl4pPr>
            <a:lvl5pPr marL="2056783" indent="-228531">
              <a:buFont typeface="Arial" pitchFamily="34" charset="0"/>
              <a:buChar cha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2162671" y="151418"/>
            <a:ext cx="9518288"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507868" y="840103"/>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Tree>
    <p:extLst>
      <p:ext uri="{BB962C8B-B14F-4D97-AF65-F5344CB8AC3E}">
        <p14:creationId xmlns:p14="http://schemas.microsoft.com/office/powerpoint/2010/main" val="16814360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cxnSp>
        <p:nvCxnSpPr>
          <p:cNvPr id="6" name="Straight Connector 5"/>
          <p:cNvCxnSpPr>
            <a:cxnSpLocks noChangeShapeType="1"/>
          </p:cNvCxnSpPr>
          <p:nvPr userDrawn="1"/>
        </p:nvCxnSpPr>
        <p:spPr bwMode="auto">
          <a:xfrm>
            <a:off x="507868" y="840103"/>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
        <p:nvSpPr>
          <p:cNvPr id="7" name="Title 1"/>
          <p:cNvSpPr>
            <a:spLocks noGrp="1"/>
          </p:cNvSpPr>
          <p:nvPr>
            <p:ph type="ctrTitle"/>
          </p:nvPr>
        </p:nvSpPr>
        <p:spPr>
          <a:xfrm>
            <a:off x="2162671" y="151418"/>
            <a:ext cx="9518288"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60259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1" y="1066800"/>
            <a:ext cx="11071516"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09441" y="3581400"/>
            <a:ext cx="11071516"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507868" y="840103"/>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
        <p:nvSpPr>
          <p:cNvPr id="9" name="Title 1"/>
          <p:cNvSpPr>
            <a:spLocks noGrp="1"/>
          </p:cNvSpPr>
          <p:nvPr>
            <p:ph type="ctrTitle"/>
          </p:nvPr>
        </p:nvSpPr>
        <p:spPr>
          <a:xfrm>
            <a:off x="2158438" y="151418"/>
            <a:ext cx="9522520"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96112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344121" y="411021"/>
            <a:ext cx="11501908" cy="386773"/>
          </a:xfrm>
        </p:spPr>
        <p:txBody>
          <a:bodyPr/>
          <a:lstStyle/>
          <a:p>
            <a:r>
              <a:rPr lang="en-US"/>
              <a:t>Click to edit Master title style</a:t>
            </a:r>
            <a:endParaRPr lang="en-US" dirty="0"/>
          </a:p>
        </p:txBody>
      </p:sp>
      <p:sp>
        <p:nvSpPr>
          <p:cNvPr id="3" name="Slide Number Placeholder 2"/>
          <p:cNvSpPr>
            <a:spLocks noGrp="1"/>
          </p:cNvSpPr>
          <p:nvPr>
            <p:ph type="sldNum" sz="quarter" idx="10"/>
            <p:custDataLst>
              <p:tags r:id="rId2"/>
            </p:custDataLst>
          </p:nvPr>
        </p:nvSpPr>
        <p:spPr>
          <a:xfrm>
            <a:off x="9141620" y="6553200"/>
            <a:ext cx="2844059" cy="304800"/>
          </a:xfrm>
          <a:prstGeom prst="rect">
            <a:avLst/>
          </a:prstGeom>
        </p:spPr>
        <p:txBody>
          <a:bodyPr/>
          <a:lstStyle/>
          <a:p>
            <a:pPr defTabSz="685777" fontAlgn="auto">
              <a:spcBef>
                <a:spcPts val="0"/>
              </a:spcBef>
              <a:spcAft>
                <a:spcPts val="0"/>
              </a:spcAft>
              <a:defRPr/>
            </a:pPr>
            <a:fld id="{5B6ED9ED-E55D-4DCC-88D2-7878ACAB8817}" type="slidenum">
              <a:rPr lang="en-US" sz="1350" kern="0" smtClean="0">
                <a:solidFill>
                  <a:prstClr val="black"/>
                </a:solidFill>
              </a:rPr>
              <a:pPr defTabSz="685777" fontAlgn="auto">
                <a:spcBef>
                  <a:spcPts val="0"/>
                </a:spcBef>
                <a:spcAft>
                  <a:spcPts val="0"/>
                </a:spcAft>
                <a:defRPr/>
              </a:pPr>
              <a:t>‹#›</a:t>
            </a:fld>
            <a:endParaRPr lang="en-US" sz="1350" kern="0">
              <a:solidFill>
                <a:prstClr val="black"/>
              </a:solidFill>
            </a:endParaRPr>
          </a:p>
        </p:txBody>
      </p:sp>
    </p:spTree>
    <p:extLst>
      <p:ext uri="{BB962C8B-B14F-4D97-AF65-F5344CB8AC3E}">
        <p14:creationId xmlns:p14="http://schemas.microsoft.com/office/powerpoint/2010/main" val="2920507690"/>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1" y="1066800"/>
            <a:ext cx="5383398"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195986" y="1066800"/>
            <a:ext cx="5383398"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a:cxnSpLocks noChangeShapeType="1"/>
          </p:cNvCxnSpPr>
          <p:nvPr userDrawn="1"/>
        </p:nvCxnSpPr>
        <p:spPr bwMode="auto">
          <a:xfrm>
            <a:off x="507868" y="840103"/>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
        <p:nvSpPr>
          <p:cNvPr id="9" name="Title 1"/>
          <p:cNvSpPr>
            <a:spLocks noGrp="1"/>
          </p:cNvSpPr>
          <p:nvPr>
            <p:ph type="ctrTitle"/>
          </p:nvPr>
        </p:nvSpPr>
        <p:spPr>
          <a:xfrm>
            <a:off x="2162670" y="151418"/>
            <a:ext cx="9518288"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454820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1" y="1066800"/>
            <a:ext cx="3555074"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367662" y="1066800"/>
            <a:ext cx="3555074"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8125883" y="1066800"/>
            <a:ext cx="3555074"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a:cxnSpLocks noChangeShapeType="1"/>
          </p:cNvCxnSpPr>
          <p:nvPr userDrawn="1"/>
        </p:nvCxnSpPr>
        <p:spPr bwMode="auto">
          <a:xfrm>
            <a:off x="507868" y="840103"/>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
        <p:nvSpPr>
          <p:cNvPr id="10" name="Title 1"/>
          <p:cNvSpPr>
            <a:spLocks noGrp="1"/>
          </p:cNvSpPr>
          <p:nvPr>
            <p:ph type="ctrTitle"/>
          </p:nvPr>
        </p:nvSpPr>
        <p:spPr>
          <a:xfrm>
            <a:off x="2163242" y="151418"/>
            <a:ext cx="9517716"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745683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6" y="1066800"/>
            <a:ext cx="5376145"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192363" y="1066800"/>
            <a:ext cx="5488601"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6192358" y="3521528"/>
            <a:ext cx="5488601"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6"/>
          </p:nvPr>
        </p:nvSpPr>
        <p:spPr>
          <a:xfrm>
            <a:off x="605818" y="3529693"/>
            <a:ext cx="5376145"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a:cxnSpLocks noChangeShapeType="1"/>
          </p:cNvCxnSpPr>
          <p:nvPr userDrawn="1"/>
        </p:nvCxnSpPr>
        <p:spPr bwMode="auto">
          <a:xfrm>
            <a:off x="507868" y="840103"/>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
        <p:nvSpPr>
          <p:cNvPr id="11" name="Title 1"/>
          <p:cNvSpPr>
            <a:spLocks noGrp="1"/>
          </p:cNvSpPr>
          <p:nvPr>
            <p:ph type="ctrTitle"/>
          </p:nvPr>
        </p:nvSpPr>
        <p:spPr>
          <a:xfrm>
            <a:off x="2158438" y="151418"/>
            <a:ext cx="9522520"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0963857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6" name="Content Placeholder 2"/>
          <p:cNvSpPr>
            <a:spLocks noGrp="1"/>
          </p:cNvSpPr>
          <p:nvPr>
            <p:ph sz="quarter" idx="13"/>
          </p:nvPr>
        </p:nvSpPr>
        <p:spPr>
          <a:xfrm>
            <a:off x="609441" y="1066800"/>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4"/>
          </p:nvPr>
        </p:nvSpPr>
        <p:spPr>
          <a:xfrm>
            <a:off x="4367662" y="1066800"/>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5"/>
          </p:nvPr>
        </p:nvSpPr>
        <p:spPr>
          <a:xfrm>
            <a:off x="616696" y="3535138"/>
            <a:ext cx="3555074" cy="2359479"/>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8118628" y="1066800"/>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7"/>
          </p:nvPr>
        </p:nvSpPr>
        <p:spPr>
          <a:xfrm>
            <a:off x="8125883" y="3535138"/>
            <a:ext cx="3555074" cy="2359479"/>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sz="quarter" idx="18"/>
          </p:nvPr>
        </p:nvSpPr>
        <p:spPr>
          <a:xfrm>
            <a:off x="4374919" y="3537858"/>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a:cxnSpLocks noChangeShapeType="1"/>
          </p:cNvCxnSpPr>
          <p:nvPr userDrawn="1"/>
        </p:nvCxnSpPr>
        <p:spPr bwMode="auto">
          <a:xfrm>
            <a:off x="507868" y="840103"/>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
        <p:nvSpPr>
          <p:cNvPr id="14" name="Title 1"/>
          <p:cNvSpPr>
            <a:spLocks noGrp="1"/>
          </p:cNvSpPr>
          <p:nvPr>
            <p:ph type="ctrTitle"/>
          </p:nvPr>
        </p:nvSpPr>
        <p:spPr>
          <a:xfrm>
            <a:off x="2158438" y="151418"/>
            <a:ext cx="9522520"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121399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4"/>
          </p:nvPr>
        </p:nvSpPr>
        <p:spPr>
          <a:xfrm>
            <a:off x="4712289" y="1066801"/>
            <a:ext cx="6968670" cy="4811486"/>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5"/>
          </p:nvPr>
        </p:nvSpPr>
        <p:spPr>
          <a:xfrm>
            <a:off x="751226" y="1763490"/>
            <a:ext cx="3830470" cy="4115027"/>
          </a:xfrm>
        </p:spPr>
        <p:txBody>
          <a:bodyPr/>
          <a:lstStyle>
            <a:lvl1pPr>
              <a:defRPr sz="1400"/>
            </a:lvl1pPr>
          </a:lstStyle>
          <a:p>
            <a:pPr lvl="0"/>
            <a:r>
              <a:rPr lang="en-US"/>
              <a:t>Edit Master text styles</a:t>
            </a:r>
          </a:p>
        </p:txBody>
      </p:sp>
      <p:sp>
        <p:nvSpPr>
          <p:cNvPr id="7" name="Text Placeholder 3"/>
          <p:cNvSpPr>
            <a:spLocks noGrp="1"/>
          </p:cNvSpPr>
          <p:nvPr>
            <p:ph type="body" sz="quarter" idx="16"/>
          </p:nvPr>
        </p:nvSpPr>
        <p:spPr>
          <a:xfrm>
            <a:off x="761804" y="1066801"/>
            <a:ext cx="3827146" cy="696687"/>
          </a:xfrm>
        </p:spPr>
        <p:txBody>
          <a:bodyPr anchor="b"/>
          <a:lstStyle>
            <a:lvl1pPr algn="l">
              <a:defRPr sz="1999" b="1" baseline="0"/>
            </a:lvl1pPr>
          </a:lstStyle>
          <a:p>
            <a:pPr lvl="0"/>
            <a:r>
              <a:rPr lang="en-US"/>
              <a:t>Edit Master text styles</a:t>
            </a:r>
          </a:p>
          <a:p>
            <a:pPr lvl="1"/>
            <a:r>
              <a:rPr lang="en-US"/>
              <a:t>Second level</a:t>
            </a:r>
          </a:p>
        </p:txBody>
      </p:sp>
      <p:cxnSp>
        <p:nvCxnSpPr>
          <p:cNvPr id="9" name="Straight Connector 8"/>
          <p:cNvCxnSpPr>
            <a:cxnSpLocks noChangeShapeType="1"/>
          </p:cNvCxnSpPr>
          <p:nvPr userDrawn="1"/>
        </p:nvCxnSpPr>
        <p:spPr bwMode="auto">
          <a:xfrm>
            <a:off x="507868" y="840103"/>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
        <p:nvSpPr>
          <p:cNvPr id="10" name="Title 1"/>
          <p:cNvSpPr>
            <a:spLocks noGrp="1"/>
          </p:cNvSpPr>
          <p:nvPr>
            <p:ph type="ctrTitle"/>
          </p:nvPr>
        </p:nvSpPr>
        <p:spPr>
          <a:xfrm>
            <a:off x="2163242" y="151418"/>
            <a:ext cx="9517716"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253237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extBox 4"/>
          <p:cNvSpPr txBox="1"/>
          <p:nvPr userDrawn="1"/>
        </p:nvSpPr>
        <p:spPr>
          <a:xfrm>
            <a:off x="5236581" y="3525877"/>
            <a:ext cx="1715664" cy="369332"/>
          </a:xfrm>
          <a:prstGeom prst="rect">
            <a:avLst/>
          </a:prstGeom>
          <a:noFill/>
        </p:spPr>
        <p:txBody>
          <a:bodyPr wrap="none" rtlCol="0">
            <a:spAutoFit/>
          </a:bodyPr>
          <a:lstStyle/>
          <a:p>
            <a:pPr lvl="0"/>
            <a:r>
              <a:rPr lang="en-US" sz="1799" dirty="0">
                <a:latin typeface="Tahoma" pitchFamily="34" charset="0"/>
                <a:ea typeface="Tahoma" pitchFamily="34" charset="0"/>
                <a:cs typeface="Tahoma" pitchFamily="34" charset="0"/>
              </a:rPr>
              <a:t>www.darpa.mil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898967" y="2531271"/>
            <a:ext cx="2359865" cy="1068427"/>
          </a:xfrm>
          <a:prstGeom prst="rect">
            <a:avLst/>
          </a:prstGeom>
        </p:spPr>
      </p:pic>
    </p:spTree>
    <p:extLst>
      <p:ext uri="{BB962C8B-B14F-4D97-AF65-F5344CB8AC3E}">
        <p14:creationId xmlns:p14="http://schemas.microsoft.com/office/powerpoint/2010/main" val="41070511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Y18_Staffer_Quad_1">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262807" y="4077691"/>
            <a:ext cx="5716559" cy="2157984"/>
          </a:xfrm>
        </p:spPr>
        <p:txBody>
          <a:bodyPr/>
          <a:lstStyle>
            <a:lvl1pPr marL="0" indent="0">
              <a:defRPr sz="1200" baseline="0"/>
            </a:lvl1pPr>
          </a:lstStyle>
          <a:p>
            <a:pPr lvl="0"/>
            <a:r>
              <a:rPr lang="en-US" dirty="0"/>
              <a:t>(What are you trying to accomplish and what is the desired end state)</a:t>
            </a:r>
          </a:p>
        </p:txBody>
      </p:sp>
      <p:sp>
        <p:nvSpPr>
          <p:cNvPr id="71" name="Text Placeholder 70"/>
          <p:cNvSpPr>
            <a:spLocks noGrp="1"/>
          </p:cNvSpPr>
          <p:nvPr>
            <p:ph type="body" sz="quarter" idx="35" hasCustomPrompt="1"/>
          </p:nvPr>
        </p:nvSpPr>
        <p:spPr>
          <a:xfrm>
            <a:off x="262807" y="1592626"/>
            <a:ext cx="5716559" cy="2157984"/>
          </a:xfrm>
        </p:spPr>
        <p:txBody>
          <a:bodyPr/>
          <a:lstStyle>
            <a:lvl1pPr marL="0" indent="0">
              <a:defRPr sz="1200" baseline="0"/>
            </a:lvl1pPr>
          </a:lstStyle>
          <a:p>
            <a:pPr lvl="0"/>
            <a:r>
              <a:rPr lang="en-US" dirty="0"/>
              <a:t>(Give a broad overview of the program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cxnSp>
        <p:nvCxnSpPr>
          <p:cNvPr id="11" name="Straight Connector 10"/>
          <p:cNvCxnSpPr/>
          <p:nvPr userDrawn="1"/>
        </p:nvCxnSpPr>
        <p:spPr bwMode="auto">
          <a:xfrm>
            <a:off x="0" y="3825875"/>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6094413"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6272026" y="1592626"/>
            <a:ext cx="5716559" cy="2157984"/>
          </a:xfrm>
        </p:spPr>
        <p:txBody>
          <a:bodyPr/>
          <a:lstStyle>
            <a:lvl1pPr marL="0" indent="0">
              <a:defRPr sz="1200" baseline="0"/>
            </a:lvl1pPr>
          </a:lstStyle>
          <a:p>
            <a:pPr lvl="0"/>
            <a:r>
              <a:rPr lang="en-US" dirty="0"/>
              <a:t>Upcoming Key Decisions:</a:t>
            </a:r>
          </a:p>
          <a:p>
            <a:pPr lvl="0"/>
            <a:endParaRPr lang="en-US" dirty="0"/>
          </a:p>
          <a:p>
            <a:pPr lvl="0"/>
            <a:r>
              <a:rPr lang="en-US" dirty="0"/>
              <a:t>Transition: (Define stages of transition – 6.1, 6.2, 6.3</a:t>
            </a:r>
          </a:p>
          <a:p>
            <a:pPr lvl="0"/>
            <a:endParaRPr lang="en-US" dirty="0"/>
          </a:p>
          <a:p>
            <a:pPr lvl="0"/>
            <a:r>
              <a:rPr lang="en-US" dirty="0"/>
              <a:t>Technical Risk</a:t>
            </a:r>
          </a:p>
        </p:txBody>
      </p:sp>
      <p:sp>
        <p:nvSpPr>
          <p:cNvPr id="17" name="TextBox 16"/>
          <p:cNvSpPr txBox="1"/>
          <p:nvPr userDrawn="1"/>
        </p:nvSpPr>
        <p:spPr>
          <a:xfrm>
            <a:off x="1199839" y="1363191"/>
            <a:ext cx="3618560" cy="276999"/>
          </a:xfrm>
          <a:prstGeom prst="rect">
            <a:avLst/>
          </a:prstGeom>
          <a:noFill/>
        </p:spPr>
        <p:txBody>
          <a:bodyPr wrap="square" rtlCol="0">
            <a:spAutoFit/>
          </a:bodyPr>
          <a:lstStyle/>
          <a:p>
            <a:pPr algn="ctr"/>
            <a:r>
              <a:rPr lang="en-US" sz="1200" b="1" dirty="0">
                <a:solidFill>
                  <a:prstClr val="black"/>
                </a:solidFill>
                <a:ea typeface="Tahoma" pitchFamily="34" charset="0"/>
                <a:cs typeface="Tahoma" pitchFamily="34" charset="0"/>
              </a:rPr>
              <a:t>PROGRAM OVERVIEW</a:t>
            </a:r>
          </a:p>
        </p:txBody>
      </p:sp>
      <p:sp>
        <p:nvSpPr>
          <p:cNvPr id="18" name="TextBox 17"/>
          <p:cNvSpPr txBox="1"/>
          <p:nvPr userDrawn="1"/>
        </p:nvSpPr>
        <p:spPr>
          <a:xfrm>
            <a:off x="7452957" y="1365364"/>
            <a:ext cx="3618560" cy="276999"/>
          </a:xfrm>
          <a:prstGeom prst="rect">
            <a:avLst/>
          </a:prstGeom>
          <a:noFill/>
        </p:spPr>
        <p:txBody>
          <a:bodyPr wrap="square" rtlCol="0">
            <a:spAutoFit/>
          </a:bodyPr>
          <a:lstStyle/>
          <a:p>
            <a:pPr algn="ctr"/>
            <a:r>
              <a:rPr lang="en-US" sz="1200" b="1" dirty="0">
                <a:solidFill>
                  <a:prstClr val="black"/>
                </a:solidFill>
                <a:ea typeface="Tahoma" pitchFamily="34" charset="0"/>
                <a:cs typeface="Tahoma" pitchFamily="34" charset="0"/>
              </a:rPr>
              <a:t>PROGRAM STATUS</a:t>
            </a:r>
          </a:p>
        </p:txBody>
      </p:sp>
      <p:sp>
        <p:nvSpPr>
          <p:cNvPr id="19" name="TextBox 18"/>
          <p:cNvSpPr txBox="1"/>
          <p:nvPr userDrawn="1"/>
        </p:nvSpPr>
        <p:spPr>
          <a:xfrm>
            <a:off x="341226" y="3843864"/>
            <a:ext cx="5335787" cy="276999"/>
          </a:xfrm>
          <a:prstGeom prst="rect">
            <a:avLst/>
          </a:prstGeom>
          <a:noFill/>
        </p:spPr>
        <p:txBody>
          <a:bodyPr wrap="square" rtlCol="0">
            <a:spAutoFit/>
          </a:bodyPr>
          <a:lstStyle/>
          <a:p>
            <a:pPr algn="ctr"/>
            <a:r>
              <a:rPr lang="en-US" sz="1200" b="1" dirty="0">
                <a:solidFill>
                  <a:prstClr val="black"/>
                </a:solidFill>
                <a:ea typeface="Tahoma" pitchFamily="34" charset="0"/>
                <a:cs typeface="Tahoma" pitchFamily="34" charset="0"/>
              </a:rPr>
              <a:t>CAPABILITY OBJECTIVE/GOAL</a:t>
            </a:r>
          </a:p>
        </p:txBody>
      </p:sp>
      <p:sp>
        <p:nvSpPr>
          <p:cNvPr id="21" name="TextBox 20"/>
          <p:cNvSpPr txBox="1"/>
          <p:nvPr userDrawn="1"/>
        </p:nvSpPr>
        <p:spPr>
          <a:xfrm>
            <a:off x="8185991" y="3843864"/>
            <a:ext cx="2152490" cy="276999"/>
          </a:xfrm>
          <a:prstGeom prst="rect">
            <a:avLst/>
          </a:prstGeom>
          <a:noFill/>
        </p:spPr>
        <p:txBody>
          <a:bodyPr wrap="square" rtlCol="0">
            <a:spAutoFit/>
          </a:bodyPr>
          <a:lstStyle/>
          <a:p>
            <a:pPr algn="ctr"/>
            <a:r>
              <a:rPr lang="en-US" sz="1200" b="1" dirty="0">
                <a:solidFill>
                  <a:prstClr val="black"/>
                </a:solidFill>
                <a:ea typeface="Tahoma" pitchFamily="34" charset="0"/>
                <a:cs typeface="Tahoma" pitchFamily="34" charset="0"/>
              </a:rPr>
              <a:t>PERFORMERS</a:t>
            </a:r>
          </a:p>
        </p:txBody>
      </p:sp>
      <p:sp>
        <p:nvSpPr>
          <p:cNvPr id="24" name="Text Placeholder 6"/>
          <p:cNvSpPr>
            <a:spLocks noGrp="1"/>
          </p:cNvSpPr>
          <p:nvPr>
            <p:ph type="body" sz="quarter" idx="32" hasCustomPrompt="1"/>
          </p:nvPr>
        </p:nvSpPr>
        <p:spPr>
          <a:xfrm>
            <a:off x="6251459" y="4329799"/>
            <a:ext cx="3251310" cy="2221992"/>
          </a:xfrm>
        </p:spPr>
        <p:txBody>
          <a:bodyPr/>
          <a:lstStyle>
            <a:lvl1pPr marL="0" indent="0">
              <a:defRPr sz="1000"/>
            </a:lvl1pPr>
          </a:lstStyle>
          <a:p>
            <a:pPr lvl="0"/>
            <a:r>
              <a:rPr lang="en-US" dirty="0"/>
              <a:t>(Just include primes)</a:t>
            </a:r>
          </a:p>
        </p:txBody>
      </p:sp>
      <p:sp>
        <p:nvSpPr>
          <p:cNvPr id="25" name="Text Placeholder 6"/>
          <p:cNvSpPr>
            <a:spLocks noGrp="1"/>
          </p:cNvSpPr>
          <p:nvPr>
            <p:ph type="body" sz="quarter" idx="33" hasCustomPrompt="1"/>
          </p:nvPr>
        </p:nvSpPr>
        <p:spPr>
          <a:xfrm>
            <a:off x="9511970" y="4329585"/>
            <a:ext cx="2620597" cy="2221992"/>
          </a:xfrm>
        </p:spPr>
        <p:txBody>
          <a:bodyPr/>
          <a:lstStyle>
            <a:lvl1pPr marL="0" indent="0">
              <a:defRPr sz="1000" baseline="0"/>
            </a:lvl1pPr>
          </a:lstStyle>
          <a:p>
            <a:pPr lvl="0"/>
            <a:r>
              <a:rPr lang="en-US" dirty="0"/>
              <a:t>(City, State)</a:t>
            </a:r>
          </a:p>
        </p:txBody>
      </p:sp>
      <p:cxnSp>
        <p:nvCxnSpPr>
          <p:cNvPr id="13" name="Straight Connector 12"/>
          <p:cNvCxnSpPr/>
          <p:nvPr userDrawn="1"/>
        </p:nvCxnSpPr>
        <p:spPr bwMode="auto">
          <a:xfrm>
            <a:off x="0" y="1355726"/>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2149563" y="201560"/>
            <a:ext cx="8556555" cy="521208"/>
          </a:xfrm>
        </p:spPr>
        <p:txBody>
          <a:bodyPr anchor="ctr"/>
          <a:lstStyle>
            <a:lvl1pPr>
              <a:defRPr sz="2399"/>
            </a:lvl1pPr>
          </a:lstStyle>
          <a:p>
            <a:pPr lvl="0"/>
            <a:r>
              <a:rPr lang="en-US" dirty="0"/>
              <a:t>Program Name (Acronym)</a:t>
            </a:r>
          </a:p>
        </p:txBody>
      </p:sp>
      <p:sp>
        <p:nvSpPr>
          <p:cNvPr id="52" name="TextBox 51"/>
          <p:cNvSpPr txBox="1"/>
          <p:nvPr userDrawn="1"/>
        </p:nvSpPr>
        <p:spPr>
          <a:xfrm>
            <a:off x="38096" y="1100947"/>
            <a:ext cx="831632" cy="246221"/>
          </a:xfrm>
          <a:prstGeom prst="rect">
            <a:avLst/>
          </a:prstGeom>
          <a:noFill/>
        </p:spPr>
        <p:txBody>
          <a:bodyPr wrap="square" rtlCol="0">
            <a:spAutoFit/>
          </a:bodyPr>
          <a:lstStyle/>
          <a:p>
            <a:r>
              <a:rPr lang="en-US" sz="1000" dirty="0">
                <a:solidFill>
                  <a:prstClr val="black"/>
                </a:solidFill>
              </a:rPr>
              <a:t>PE:</a:t>
            </a:r>
          </a:p>
        </p:txBody>
      </p:sp>
      <p:sp>
        <p:nvSpPr>
          <p:cNvPr id="53" name="TextBox 52"/>
          <p:cNvSpPr txBox="1"/>
          <p:nvPr userDrawn="1"/>
        </p:nvSpPr>
        <p:spPr>
          <a:xfrm>
            <a:off x="1391699" y="1100947"/>
            <a:ext cx="1606133" cy="246221"/>
          </a:xfrm>
          <a:prstGeom prst="rect">
            <a:avLst/>
          </a:prstGeom>
          <a:noFill/>
        </p:spPr>
        <p:txBody>
          <a:bodyPr wrap="square" rtlCol="0">
            <a:spAutoFit/>
          </a:bodyPr>
          <a:lstStyle/>
          <a:p>
            <a:r>
              <a:rPr lang="en-US" sz="1000" dirty="0">
                <a:solidFill>
                  <a:prstClr val="black"/>
                </a:solidFill>
              </a:rPr>
              <a:t>PROJECT:</a:t>
            </a:r>
          </a:p>
        </p:txBody>
      </p:sp>
      <p:sp>
        <p:nvSpPr>
          <p:cNvPr id="54" name="TextBox 53"/>
          <p:cNvSpPr txBox="1"/>
          <p:nvPr userDrawn="1"/>
        </p:nvSpPr>
        <p:spPr>
          <a:xfrm>
            <a:off x="3009118" y="1100947"/>
            <a:ext cx="1606133" cy="246221"/>
          </a:xfrm>
          <a:prstGeom prst="rect">
            <a:avLst/>
          </a:prstGeom>
          <a:noFill/>
        </p:spPr>
        <p:txBody>
          <a:bodyPr wrap="square" rtlCol="0">
            <a:spAutoFit/>
          </a:bodyPr>
          <a:lstStyle/>
          <a:p>
            <a:r>
              <a:rPr lang="en-US" sz="1000" dirty="0">
                <a:solidFill>
                  <a:prstClr val="black"/>
                </a:solidFill>
              </a:rPr>
              <a:t>RDDS PG #:</a:t>
            </a:r>
          </a:p>
        </p:txBody>
      </p:sp>
      <p:sp>
        <p:nvSpPr>
          <p:cNvPr id="55" name="Text Placeholder 2"/>
          <p:cNvSpPr>
            <a:spLocks noGrp="1"/>
          </p:cNvSpPr>
          <p:nvPr>
            <p:ph type="body" sz="quarter" idx="21" hasCustomPrompt="1"/>
          </p:nvPr>
        </p:nvSpPr>
        <p:spPr>
          <a:xfrm>
            <a:off x="373846" y="1100945"/>
            <a:ext cx="991751"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6" name="Text Placeholder 2"/>
          <p:cNvSpPr>
            <a:spLocks noGrp="1"/>
          </p:cNvSpPr>
          <p:nvPr>
            <p:ph type="body" sz="quarter" idx="22" hasCustomPrompt="1"/>
          </p:nvPr>
        </p:nvSpPr>
        <p:spPr>
          <a:xfrm>
            <a:off x="2238183" y="1100947"/>
            <a:ext cx="669358"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7" name="Text Placeholder 2"/>
          <p:cNvSpPr>
            <a:spLocks noGrp="1"/>
          </p:cNvSpPr>
          <p:nvPr>
            <p:ph type="body" sz="quarter" idx="23" hasCustomPrompt="1"/>
          </p:nvPr>
        </p:nvSpPr>
        <p:spPr>
          <a:xfrm>
            <a:off x="4029081" y="1100947"/>
            <a:ext cx="138676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39"/>
          <p:cNvSpPr>
            <a:spLocks noGrp="1"/>
          </p:cNvSpPr>
          <p:nvPr>
            <p:ph type="body" sz="quarter" idx="15" hasCustomPrompt="1"/>
          </p:nvPr>
        </p:nvSpPr>
        <p:spPr>
          <a:xfrm>
            <a:off x="9117598" y="1100945"/>
            <a:ext cx="975106"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9" name="Text Placeholder 39"/>
          <p:cNvSpPr>
            <a:spLocks noGrp="1"/>
          </p:cNvSpPr>
          <p:nvPr>
            <p:ph type="body" sz="quarter" idx="29" hasCustomPrompt="1"/>
          </p:nvPr>
        </p:nvSpPr>
        <p:spPr>
          <a:xfrm>
            <a:off x="10093712" y="1100945"/>
            <a:ext cx="975106"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60" name="Text Placeholder 39"/>
          <p:cNvSpPr>
            <a:spLocks noGrp="1"/>
          </p:cNvSpPr>
          <p:nvPr>
            <p:ph type="body" sz="quarter" idx="30" hasCustomPrompt="1"/>
          </p:nvPr>
        </p:nvSpPr>
        <p:spPr>
          <a:xfrm>
            <a:off x="11076915" y="1100945"/>
            <a:ext cx="975106"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61" name="TextBox 60"/>
          <p:cNvSpPr txBox="1"/>
          <p:nvPr userDrawn="1"/>
        </p:nvSpPr>
        <p:spPr>
          <a:xfrm>
            <a:off x="11076915" y="880703"/>
            <a:ext cx="975106" cy="246221"/>
          </a:xfrm>
          <a:prstGeom prst="rect">
            <a:avLst/>
          </a:prstGeom>
          <a:noFill/>
        </p:spPr>
        <p:txBody>
          <a:bodyPr wrap="square" rtlCol="0">
            <a:spAutoFit/>
          </a:bodyPr>
          <a:lstStyle>
            <a:defPPr>
              <a:defRPr lang="en-US"/>
            </a:defPPr>
            <a:lvl1pPr>
              <a:defRPr sz="1000"/>
            </a:lvl1pPr>
          </a:lstStyle>
          <a:p>
            <a:pPr algn="ctr"/>
            <a:r>
              <a:rPr lang="en-US" sz="1000" dirty="0">
                <a:solidFill>
                  <a:prstClr val="black"/>
                </a:solidFill>
              </a:rPr>
              <a:t>FY18</a:t>
            </a:r>
          </a:p>
        </p:txBody>
      </p:sp>
      <p:sp>
        <p:nvSpPr>
          <p:cNvPr id="62" name="TextBox 61"/>
          <p:cNvSpPr txBox="1"/>
          <p:nvPr userDrawn="1"/>
        </p:nvSpPr>
        <p:spPr>
          <a:xfrm>
            <a:off x="10099028" y="880703"/>
            <a:ext cx="975106" cy="246221"/>
          </a:xfrm>
          <a:prstGeom prst="rect">
            <a:avLst/>
          </a:prstGeom>
          <a:noFill/>
        </p:spPr>
        <p:txBody>
          <a:bodyPr wrap="square" rtlCol="0">
            <a:spAutoFit/>
          </a:bodyPr>
          <a:lstStyle>
            <a:defPPr>
              <a:defRPr lang="en-US"/>
            </a:defPPr>
            <a:lvl1pPr>
              <a:defRPr sz="1000"/>
            </a:lvl1pPr>
          </a:lstStyle>
          <a:p>
            <a:pPr algn="ctr"/>
            <a:r>
              <a:rPr lang="en-US" sz="1000" dirty="0">
                <a:solidFill>
                  <a:prstClr val="black"/>
                </a:solidFill>
              </a:rPr>
              <a:t>FY17</a:t>
            </a:r>
          </a:p>
        </p:txBody>
      </p:sp>
      <p:sp>
        <p:nvSpPr>
          <p:cNvPr id="63" name="TextBox 62"/>
          <p:cNvSpPr txBox="1"/>
          <p:nvPr userDrawn="1"/>
        </p:nvSpPr>
        <p:spPr>
          <a:xfrm>
            <a:off x="9121141" y="880703"/>
            <a:ext cx="975106" cy="246221"/>
          </a:xfrm>
          <a:prstGeom prst="rect">
            <a:avLst/>
          </a:prstGeom>
          <a:noFill/>
        </p:spPr>
        <p:txBody>
          <a:bodyPr wrap="square" rtlCol="0">
            <a:spAutoFit/>
          </a:bodyPr>
          <a:lstStyle>
            <a:defPPr>
              <a:defRPr lang="en-US"/>
            </a:defPPr>
            <a:lvl1pPr>
              <a:defRPr sz="1000"/>
            </a:lvl1pPr>
          </a:lstStyle>
          <a:p>
            <a:pPr algn="ctr"/>
            <a:r>
              <a:rPr lang="en-US" sz="1000" dirty="0">
                <a:solidFill>
                  <a:prstClr val="black"/>
                </a:solidFill>
              </a:rPr>
              <a:t>FY16</a:t>
            </a:r>
          </a:p>
        </p:txBody>
      </p:sp>
      <p:sp>
        <p:nvSpPr>
          <p:cNvPr id="20" name="Rectangle 19"/>
          <p:cNvSpPr/>
          <p:nvPr userDrawn="1"/>
        </p:nvSpPr>
        <p:spPr>
          <a:xfrm>
            <a:off x="6244256" y="4103929"/>
            <a:ext cx="587501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2455126" algn="l"/>
              </a:tabLst>
            </a:pPr>
            <a:r>
              <a:rPr lang="en-US" sz="1000" dirty="0">
                <a:solidFill>
                  <a:prstClr val="white"/>
                </a:solidFill>
                <a:ea typeface="Tahoma" pitchFamily="34" charset="0"/>
                <a:cs typeface="Tahoma" pitchFamily="34" charset="0"/>
              </a:rPr>
              <a:t>PERFORMER:	</a:t>
            </a:r>
          </a:p>
        </p:txBody>
      </p:sp>
      <p:sp>
        <p:nvSpPr>
          <p:cNvPr id="22" name="Rectangle 21"/>
          <p:cNvSpPr/>
          <p:nvPr userDrawn="1"/>
        </p:nvSpPr>
        <p:spPr>
          <a:xfrm>
            <a:off x="9502770" y="4095464"/>
            <a:ext cx="873729" cy="246221"/>
          </a:xfrm>
          <a:prstGeom prst="rect">
            <a:avLst/>
          </a:prstGeom>
        </p:spPr>
        <p:txBody>
          <a:bodyPr wrap="none">
            <a:spAutoFit/>
          </a:bodyPr>
          <a:lstStyle/>
          <a:p>
            <a:pPr>
              <a:tabLst>
                <a:tab pos="2455126" algn="l"/>
              </a:tabLst>
              <a:defRPr/>
            </a:pPr>
            <a:r>
              <a:rPr lang="en-US" sz="1000" dirty="0">
                <a:solidFill>
                  <a:prstClr val="white"/>
                </a:solidFill>
                <a:ea typeface="Tahoma" pitchFamily="34" charset="0"/>
                <a:cs typeface="Tahoma" pitchFamily="34" charset="0"/>
              </a:rPr>
              <a:t>LOCATION:</a:t>
            </a:r>
          </a:p>
        </p:txBody>
      </p:sp>
      <p:sp>
        <p:nvSpPr>
          <p:cNvPr id="14" name="Slide Number Placeholder 13"/>
          <p:cNvSpPr>
            <a:spLocks noGrp="1"/>
          </p:cNvSpPr>
          <p:nvPr>
            <p:ph type="sldNum" sz="quarter" idx="39"/>
          </p:nvPr>
        </p:nvSpPr>
        <p:spPr>
          <a:xfrm>
            <a:off x="10800427" y="6553200"/>
            <a:ext cx="1015735" cy="292102"/>
          </a:xfrm>
        </p:spPr>
        <p:txBody>
          <a:bodyPr/>
          <a:lstStyle/>
          <a:p>
            <a:pPr>
              <a:defRPr/>
            </a:pPr>
            <a:fld id="{231CC523-8BC6-4921-807A-66BD262F34AB}" type="slidenum">
              <a:rPr lang="en-US" smtClean="0"/>
              <a:pPr>
                <a:defRPr/>
              </a:pPr>
              <a:t>‹#›</a:t>
            </a:fld>
            <a:endParaRPr lang="en-US"/>
          </a:p>
        </p:txBody>
      </p:sp>
      <p:sp>
        <p:nvSpPr>
          <p:cNvPr id="23" name="TextBox 22"/>
          <p:cNvSpPr txBox="1"/>
          <p:nvPr userDrawn="1"/>
        </p:nvSpPr>
        <p:spPr>
          <a:xfrm>
            <a:off x="1347343" y="6583835"/>
            <a:ext cx="7155865" cy="230832"/>
          </a:xfrm>
          <a:prstGeom prst="rect">
            <a:avLst/>
          </a:prstGeom>
          <a:noFill/>
        </p:spPr>
        <p:txBody>
          <a:bodyPr wrap="none" rtlCol="0">
            <a:spAutoFit/>
          </a:bodyPr>
          <a:lstStyle/>
          <a:p>
            <a:r>
              <a:rPr lang="en-US" sz="900" dirty="0">
                <a:solidFill>
                  <a:prstClr val="white">
                    <a:lumMod val="50000"/>
                  </a:prstClr>
                </a:solidFill>
              </a:rPr>
              <a:t>Distribution authorized to U.S. Government Agencies only. Other requests for this document shall be referred to DARPA Director’s Office.</a:t>
            </a:r>
          </a:p>
        </p:txBody>
      </p:sp>
    </p:spTree>
    <p:extLst>
      <p:ext uri="{BB962C8B-B14F-4D97-AF65-F5344CB8AC3E}">
        <p14:creationId xmlns:p14="http://schemas.microsoft.com/office/powerpoint/2010/main" val="100951777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Y18_Staffer_Quad_2">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262807" y="4077691"/>
            <a:ext cx="5716559" cy="2157984"/>
          </a:xfrm>
        </p:spPr>
        <p:txBody>
          <a:bodyPr/>
          <a:lstStyle>
            <a:lvl1pPr marL="0" indent="0">
              <a:defRPr sz="1200" baseline="0"/>
            </a:lvl1pPr>
          </a:lstStyle>
          <a:p>
            <a:pPr lvl="0"/>
            <a:r>
              <a:rPr lang="en-US" dirty="0"/>
              <a:t>(What are you trying to accomplish and what is the desired end state)</a:t>
            </a:r>
          </a:p>
        </p:txBody>
      </p:sp>
      <p:sp>
        <p:nvSpPr>
          <p:cNvPr id="71" name="Text Placeholder 70"/>
          <p:cNvSpPr>
            <a:spLocks noGrp="1"/>
          </p:cNvSpPr>
          <p:nvPr>
            <p:ph type="body" sz="quarter" idx="35" hasCustomPrompt="1"/>
          </p:nvPr>
        </p:nvSpPr>
        <p:spPr>
          <a:xfrm>
            <a:off x="262807" y="1592626"/>
            <a:ext cx="5716559" cy="2157984"/>
          </a:xfrm>
        </p:spPr>
        <p:txBody>
          <a:bodyPr/>
          <a:lstStyle>
            <a:lvl1pPr marL="0" indent="0">
              <a:defRPr sz="1200" baseline="0"/>
            </a:lvl1pPr>
          </a:lstStyle>
          <a:p>
            <a:pPr lvl="0"/>
            <a:r>
              <a:rPr lang="en-US" dirty="0"/>
              <a:t>(Give a broad overview of the program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cxnSp>
        <p:nvCxnSpPr>
          <p:cNvPr id="11" name="Straight Connector 10"/>
          <p:cNvCxnSpPr/>
          <p:nvPr userDrawn="1"/>
        </p:nvCxnSpPr>
        <p:spPr bwMode="auto">
          <a:xfrm>
            <a:off x="0" y="3825875"/>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6094413"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6272026" y="1592626"/>
            <a:ext cx="5716559" cy="2157984"/>
          </a:xfrm>
        </p:spPr>
        <p:txBody>
          <a:bodyPr/>
          <a:lstStyle>
            <a:lvl1pPr marL="0" indent="0">
              <a:defRPr sz="1200" baseline="0"/>
            </a:lvl1pPr>
          </a:lstStyle>
          <a:p>
            <a:pPr lvl="0"/>
            <a:r>
              <a:rPr lang="en-US" dirty="0"/>
              <a:t>Upcoming Key Decisions:</a:t>
            </a:r>
          </a:p>
          <a:p>
            <a:pPr lvl="0"/>
            <a:endParaRPr lang="en-US" dirty="0"/>
          </a:p>
          <a:p>
            <a:pPr lvl="0"/>
            <a:r>
              <a:rPr lang="en-US" dirty="0"/>
              <a:t>Transition: (Define stages of transition – 6.1, 6.2, 6.3</a:t>
            </a:r>
          </a:p>
          <a:p>
            <a:pPr lvl="0"/>
            <a:endParaRPr lang="en-US" dirty="0"/>
          </a:p>
          <a:p>
            <a:pPr lvl="0"/>
            <a:r>
              <a:rPr lang="en-US" dirty="0"/>
              <a:t>Technical Risk</a:t>
            </a:r>
          </a:p>
        </p:txBody>
      </p:sp>
      <p:sp>
        <p:nvSpPr>
          <p:cNvPr id="17" name="TextBox 16"/>
          <p:cNvSpPr txBox="1"/>
          <p:nvPr userDrawn="1"/>
        </p:nvSpPr>
        <p:spPr>
          <a:xfrm>
            <a:off x="1199839" y="1363191"/>
            <a:ext cx="3618560"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PROGRAM OVERVIEW</a:t>
            </a:r>
          </a:p>
        </p:txBody>
      </p:sp>
      <p:sp>
        <p:nvSpPr>
          <p:cNvPr id="18" name="TextBox 17"/>
          <p:cNvSpPr txBox="1"/>
          <p:nvPr userDrawn="1"/>
        </p:nvSpPr>
        <p:spPr>
          <a:xfrm>
            <a:off x="7452957" y="1365364"/>
            <a:ext cx="3618560"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PROGRAM STATUS</a:t>
            </a:r>
          </a:p>
        </p:txBody>
      </p:sp>
      <p:sp>
        <p:nvSpPr>
          <p:cNvPr id="19" name="TextBox 18"/>
          <p:cNvSpPr txBox="1"/>
          <p:nvPr userDrawn="1"/>
        </p:nvSpPr>
        <p:spPr>
          <a:xfrm>
            <a:off x="341226" y="3843864"/>
            <a:ext cx="5335787"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CAPABILITY OBJECTIVE/GOAL</a:t>
            </a:r>
          </a:p>
        </p:txBody>
      </p:sp>
      <p:sp>
        <p:nvSpPr>
          <p:cNvPr id="21" name="TextBox 20"/>
          <p:cNvSpPr txBox="1"/>
          <p:nvPr userDrawn="1"/>
        </p:nvSpPr>
        <p:spPr>
          <a:xfrm>
            <a:off x="8185991" y="3843864"/>
            <a:ext cx="2152490"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PERFORMERS</a:t>
            </a:r>
          </a:p>
        </p:txBody>
      </p:sp>
      <p:sp>
        <p:nvSpPr>
          <p:cNvPr id="24" name="Text Placeholder 6"/>
          <p:cNvSpPr>
            <a:spLocks noGrp="1"/>
          </p:cNvSpPr>
          <p:nvPr>
            <p:ph type="body" sz="quarter" idx="32" hasCustomPrompt="1"/>
          </p:nvPr>
        </p:nvSpPr>
        <p:spPr>
          <a:xfrm>
            <a:off x="6251459" y="4329799"/>
            <a:ext cx="3251310" cy="2221992"/>
          </a:xfrm>
        </p:spPr>
        <p:txBody>
          <a:bodyPr/>
          <a:lstStyle>
            <a:lvl1pPr marL="0" indent="0">
              <a:defRPr sz="1000"/>
            </a:lvl1pPr>
          </a:lstStyle>
          <a:p>
            <a:pPr lvl="0"/>
            <a:r>
              <a:rPr lang="en-US" dirty="0"/>
              <a:t>(Just include primes)</a:t>
            </a:r>
          </a:p>
        </p:txBody>
      </p:sp>
      <p:sp>
        <p:nvSpPr>
          <p:cNvPr id="25" name="Text Placeholder 6"/>
          <p:cNvSpPr>
            <a:spLocks noGrp="1"/>
          </p:cNvSpPr>
          <p:nvPr>
            <p:ph type="body" sz="quarter" idx="33" hasCustomPrompt="1"/>
          </p:nvPr>
        </p:nvSpPr>
        <p:spPr>
          <a:xfrm>
            <a:off x="9511970" y="4329585"/>
            <a:ext cx="2620597" cy="2221992"/>
          </a:xfrm>
        </p:spPr>
        <p:txBody>
          <a:bodyPr/>
          <a:lstStyle>
            <a:lvl1pPr marL="0" indent="0">
              <a:defRPr sz="1000" baseline="0"/>
            </a:lvl1pPr>
          </a:lstStyle>
          <a:p>
            <a:pPr lvl="0"/>
            <a:r>
              <a:rPr lang="en-US" dirty="0"/>
              <a:t>(City, State)</a:t>
            </a:r>
          </a:p>
        </p:txBody>
      </p:sp>
      <p:cxnSp>
        <p:nvCxnSpPr>
          <p:cNvPr id="13" name="Straight Connector 12"/>
          <p:cNvCxnSpPr/>
          <p:nvPr userDrawn="1"/>
        </p:nvCxnSpPr>
        <p:spPr bwMode="auto">
          <a:xfrm>
            <a:off x="0" y="1355726"/>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2149563" y="201560"/>
            <a:ext cx="8556555" cy="521208"/>
          </a:xfrm>
        </p:spPr>
        <p:txBody>
          <a:bodyPr anchor="ctr"/>
          <a:lstStyle>
            <a:lvl1pPr>
              <a:defRPr sz="2399"/>
            </a:lvl1pPr>
          </a:lstStyle>
          <a:p>
            <a:pPr lvl="0"/>
            <a:r>
              <a:rPr lang="en-US" dirty="0"/>
              <a:t>Program Name (Acronym)</a:t>
            </a:r>
          </a:p>
        </p:txBody>
      </p:sp>
      <p:sp>
        <p:nvSpPr>
          <p:cNvPr id="55" name="Text Placeholder 2"/>
          <p:cNvSpPr>
            <a:spLocks noGrp="1"/>
          </p:cNvSpPr>
          <p:nvPr>
            <p:ph type="body" sz="quarter" idx="21" hasCustomPrompt="1"/>
          </p:nvPr>
        </p:nvSpPr>
        <p:spPr>
          <a:xfrm>
            <a:off x="373844" y="1100945"/>
            <a:ext cx="1986778"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6" name="Text Placeholder 2"/>
          <p:cNvSpPr>
            <a:spLocks noGrp="1"/>
          </p:cNvSpPr>
          <p:nvPr>
            <p:ph type="body" sz="quarter" idx="22" hasCustomPrompt="1"/>
          </p:nvPr>
        </p:nvSpPr>
        <p:spPr>
          <a:xfrm>
            <a:off x="3202937" y="1100947"/>
            <a:ext cx="1657680"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7" name="Text Placeholder 2"/>
          <p:cNvSpPr>
            <a:spLocks noGrp="1"/>
          </p:cNvSpPr>
          <p:nvPr>
            <p:ph type="body" sz="quarter" idx="23" hasCustomPrompt="1"/>
          </p:nvPr>
        </p:nvSpPr>
        <p:spPr>
          <a:xfrm>
            <a:off x="5849649" y="1100947"/>
            <a:ext cx="138676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39"/>
          <p:cNvSpPr>
            <a:spLocks noGrp="1"/>
          </p:cNvSpPr>
          <p:nvPr>
            <p:ph type="body" sz="quarter" idx="15" hasCustomPrompt="1"/>
          </p:nvPr>
        </p:nvSpPr>
        <p:spPr>
          <a:xfrm>
            <a:off x="9119692" y="1120609"/>
            <a:ext cx="975106" cy="230832"/>
          </a:xfrm>
          <a:noFill/>
        </p:spPr>
        <p:txBody>
          <a:bodyPr wrap="square" rtlCol="0">
            <a:spAutoFit/>
          </a:bodyPr>
          <a:lstStyle>
            <a:lvl1pPr algn="ctr">
              <a:defRPr lang="en-US" sz="900" dirty="0">
                <a:latin typeface="+mn-lt"/>
                <a:cs typeface="+mn-cs"/>
              </a:defRPr>
            </a:lvl1pPr>
          </a:lstStyle>
          <a:p>
            <a:pPr marL="0" lvl="0"/>
            <a:r>
              <a:rPr lang="en-US" dirty="0"/>
              <a:t>0.000</a:t>
            </a:r>
          </a:p>
        </p:txBody>
      </p:sp>
      <p:sp>
        <p:nvSpPr>
          <p:cNvPr id="59" name="Text Placeholder 39"/>
          <p:cNvSpPr>
            <a:spLocks noGrp="1"/>
          </p:cNvSpPr>
          <p:nvPr>
            <p:ph type="body" sz="quarter" idx="29" hasCustomPrompt="1"/>
          </p:nvPr>
        </p:nvSpPr>
        <p:spPr>
          <a:xfrm>
            <a:off x="10108912" y="1120609"/>
            <a:ext cx="975106" cy="230832"/>
          </a:xfrm>
          <a:noFill/>
        </p:spPr>
        <p:txBody>
          <a:bodyPr wrap="square"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30" hasCustomPrompt="1"/>
          </p:nvPr>
        </p:nvSpPr>
        <p:spPr>
          <a:xfrm>
            <a:off x="11092115" y="1120609"/>
            <a:ext cx="975106" cy="230832"/>
          </a:xfrm>
          <a:noFill/>
        </p:spPr>
        <p:txBody>
          <a:bodyPr wrap="square" rtlCol="0">
            <a:spAutoFit/>
          </a:bodyPr>
          <a:lstStyle>
            <a:lvl1pPr algn="ctr">
              <a:defRPr lang="en-US" sz="900" dirty="0">
                <a:latin typeface="+mn-lt"/>
                <a:cs typeface="+mn-cs"/>
              </a:defRPr>
            </a:lvl1pPr>
          </a:lstStyle>
          <a:p>
            <a:pPr marL="0" lvl="0"/>
            <a:r>
              <a:rPr lang="en-US" dirty="0"/>
              <a:t>0.000</a:t>
            </a:r>
          </a:p>
        </p:txBody>
      </p:sp>
      <p:sp>
        <p:nvSpPr>
          <p:cNvPr id="33" name="TextBox 32"/>
          <p:cNvSpPr txBox="1"/>
          <p:nvPr userDrawn="1"/>
        </p:nvSpPr>
        <p:spPr>
          <a:xfrm>
            <a:off x="2375740" y="1109507"/>
            <a:ext cx="1056465" cy="246221"/>
          </a:xfrm>
          <a:prstGeom prst="rect">
            <a:avLst/>
          </a:prstGeom>
          <a:noFill/>
        </p:spPr>
        <p:txBody>
          <a:bodyPr wrap="square" rtlCol="0">
            <a:spAutoFit/>
          </a:bodyPr>
          <a:lstStyle/>
          <a:p>
            <a:r>
              <a:rPr lang="en-US" sz="1000" dirty="0">
                <a:latin typeface="+mn-lt"/>
              </a:rPr>
              <a:t>PROJECT:</a:t>
            </a:r>
          </a:p>
        </p:txBody>
      </p:sp>
      <p:sp>
        <p:nvSpPr>
          <p:cNvPr id="34" name="TextBox 33"/>
          <p:cNvSpPr txBox="1"/>
          <p:nvPr userDrawn="1"/>
        </p:nvSpPr>
        <p:spPr>
          <a:xfrm>
            <a:off x="4818399" y="1109507"/>
            <a:ext cx="1606133" cy="246221"/>
          </a:xfrm>
          <a:prstGeom prst="rect">
            <a:avLst/>
          </a:prstGeom>
          <a:noFill/>
        </p:spPr>
        <p:txBody>
          <a:bodyPr wrap="square" rtlCol="0">
            <a:spAutoFit/>
          </a:bodyPr>
          <a:lstStyle/>
          <a:p>
            <a:r>
              <a:rPr lang="en-US" sz="1000" dirty="0">
                <a:latin typeface="+mn-lt"/>
              </a:rPr>
              <a:t>RDDS</a:t>
            </a:r>
            <a:r>
              <a:rPr lang="en-US" sz="1000" baseline="0" dirty="0">
                <a:latin typeface="+mn-lt"/>
              </a:rPr>
              <a:t> PG #</a:t>
            </a:r>
            <a:r>
              <a:rPr lang="en-US" sz="1000" dirty="0">
                <a:latin typeface="+mn-lt"/>
              </a:rPr>
              <a:t>:</a:t>
            </a:r>
          </a:p>
        </p:txBody>
      </p:sp>
      <p:sp>
        <p:nvSpPr>
          <p:cNvPr id="35" name="TextBox 34"/>
          <p:cNvSpPr txBox="1"/>
          <p:nvPr userDrawn="1"/>
        </p:nvSpPr>
        <p:spPr>
          <a:xfrm>
            <a:off x="11082310"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dirty="0"/>
              <a:t>FY18</a:t>
            </a:r>
          </a:p>
        </p:txBody>
      </p:sp>
      <p:sp>
        <p:nvSpPr>
          <p:cNvPr id="36" name="TextBox 35"/>
          <p:cNvSpPr txBox="1"/>
          <p:nvPr userDrawn="1"/>
        </p:nvSpPr>
        <p:spPr>
          <a:xfrm>
            <a:off x="10103496"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dirty="0"/>
              <a:t>FY17</a:t>
            </a:r>
          </a:p>
        </p:txBody>
      </p:sp>
      <p:sp>
        <p:nvSpPr>
          <p:cNvPr id="37" name="TextBox 36"/>
          <p:cNvSpPr txBox="1"/>
          <p:nvPr userDrawn="1"/>
        </p:nvSpPr>
        <p:spPr>
          <a:xfrm>
            <a:off x="9128227"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dirty="0"/>
              <a:t>FY16</a:t>
            </a:r>
          </a:p>
        </p:txBody>
      </p:sp>
      <p:sp>
        <p:nvSpPr>
          <p:cNvPr id="38" name="TextBox 37"/>
          <p:cNvSpPr txBox="1"/>
          <p:nvPr userDrawn="1"/>
        </p:nvSpPr>
        <p:spPr>
          <a:xfrm>
            <a:off x="8153121"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dirty="0"/>
              <a:t>PROJECT</a:t>
            </a:r>
          </a:p>
        </p:txBody>
      </p:sp>
      <p:sp>
        <p:nvSpPr>
          <p:cNvPr id="39" name="TextBox 38"/>
          <p:cNvSpPr txBox="1"/>
          <p:nvPr userDrawn="1"/>
        </p:nvSpPr>
        <p:spPr>
          <a:xfrm>
            <a:off x="38096" y="1100947"/>
            <a:ext cx="831632" cy="246221"/>
          </a:xfrm>
          <a:prstGeom prst="rect">
            <a:avLst/>
          </a:prstGeom>
          <a:noFill/>
        </p:spPr>
        <p:txBody>
          <a:bodyPr wrap="square" rtlCol="0">
            <a:spAutoFit/>
          </a:bodyPr>
          <a:lstStyle/>
          <a:p>
            <a:r>
              <a:rPr lang="en-US" sz="1000" dirty="0">
                <a:latin typeface="+mn-lt"/>
              </a:rPr>
              <a:t>PE:</a:t>
            </a:r>
          </a:p>
        </p:txBody>
      </p:sp>
      <p:sp>
        <p:nvSpPr>
          <p:cNvPr id="5" name="Text Placeholder 4"/>
          <p:cNvSpPr>
            <a:spLocks noGrp="1"/>
          </p:cNvSpPr>
          <p:nvPr>
            <p:ph type="body" sz="quarter" idx="37" hasCustomPrompt="1"/>
          </p:nvPr>
        </p:nvSpPr>
        <p:spPr>
          <a:xfrm>
            <a:off x="9112855" y="874914"/>
            <a:ext cx="975106" cy="228600"/>
          </a:xfrm>
        </p:spPr>
        <p:txBody>
          <a:bodyPr/>
          <a:lstStyle>
            <a:lvl1pPr algn="ctr">
              <a:defRPr sz="900"/>
            </a:lvl1pPr>
          </a:lstStyle>
          <a:p>
            <a:pPr lvl="0"/>
            <a:r>
              <a:rPr lang="en-US" dirty="0"/>
              <a:t>0.000</a:t>
            </a:r>
          </a:p>
        </p:txBody>
      </p:sp>
      <p:sp>
        <p:nvSpPr>
          <p:cNvPr id="7" name="Text Placeholder 6"/>
          <p:cNvSpPr>
            <a:spLocks noGrp="1"/>
          </p:cNvSpPr>
          <p:nvPr>
            <p:ph type="body" sz="quarter" idx="38" hasCustomPrompt="1"/>
          </p:nvPr>
        </p:nvSpPr>
        <p:spPr>
          <a:xfrm>
            <a:off x="10108912" y="874688"/>
            <a:ext cx="975106" cy="228600"/>
          </a:xfrm>
        </p:spPr>
        <p:txBody>
          <a:bodyPr/>
          <a:lstStyle>
            <a:lvl1pPr algn="ctr">
              <a:defRPr sz="900"/>
            </a:lvl1pPr>
          </a:lstStyle>
          <a:p>
            <a:pPr lvl="0"/>
            <a:r>
              <a:rPr lang="en-US" dirty="0"/>
              <a:t>0.000</a:t>
            </a:r>
          </a:p>
        </p:txBody>
      </p:sp>
      <p:sp>
        <p:nvSpPr>
          <p:cNvPr id="10" name="Text Placeholder 9"/>
          <p:cNvSpPr>
            <a:spLocks noGrp="1"/>
          </p:cNvSpPr>
          <p:nvPr>
            <p:ph type="body" sz="quarter" idx="39" hasCustomPrompt="1"/>
          </p:nvPr>
        </p:nvSpPr>
        <p:spPr>
          <a:xfrm>
            <a:off x="11092115" y="874688"/>
            <a:ext cx="975106" cy="228600"/>
          </a:xfrm>
        </p:spPr>
        <p:txBody>
          <a:bodyPr/>
          <a:lstStyle>
            <a:lvl1pPr algn="ctr">
              <a:defRPr sz="900"/>
            </a:lvl1pPr>
          </a:lstStyle>
          <a:p>
            <a:pPr lvl="0"/>
            <a:r>
              <a:rPr lang="en-US" dirty="0"/>
              <a:t>0.000</a:t>
            </a:r>
          </a:p>
        </p:txBody>
      </p:sp>
      <p:sp>
        <p:nvSpPr>
          <p:cNvPr id="16" name="Content Placeholder 15"/>
          <p:cNvSpPr>
            <a:spLocks noGrp="1"/>
          </p:cNvSpPr>
          <p:nvPr>
            <p:ph sz="quarter" idx="40" hasCustomPrompt="1"/>
          </p:nvPr>
        </p:nvSpPr>
        <p:spPr>
          <a:xfrm>
            <a:off x="8122789" y="1121948"/>
            <a:ext cx="975106" cy="228600"/>
          </a:xfrm>
        </p:spPr>
        <p:txBody>
          <a:bodyPr/>
          <a:lstStyle>
            <a:lvl1pPr algn="ctr">
              <a:defRPr sz="900"/>
            </a:lvl1pPr>
          </a:lstStyle>
          <a:p>
            <a:pPr lvl="0"/>
            <a:r>
              <a:rPr lang="en-US" dirty="0"/>
              <a:t>-</a:t>
            </a:r>
          </a:p>
        </p:txBody>
      </p:sp>
      <p:sp>
        <p:nvSpPr>
          <p:cNvPr id="26" name="Content Placeholder 25"/>
          <p:cNvSpPr>
            <a:spLocks noGrp="1"/>
          </p:cNvSpPr>
          <p:nvPr>
            <p:ph sz="quarter" idx="41" hasCustomPrompt="1"/>
          </p:nvPr>
        </p:nvSpPr>
        <p:spPr>
          <a:xfrm>
            <a:off x="8122789" y="874688"/>
            <a:ext cx="975106" cy="228600"/>
          </a:xfrm>
        </p:spPr>
        <p:txBody>
          <a:bodyPr/>
          <a:lstStyle>
            <a:lvl1pPr algn="ctr">
              <a:defRPr sz="900"/>
            </a:lvl1pPr>
            <a:lvl2pPr>
              <a:defRPr sz="900"/>
            </a:lvl2pPr>
            <a:lvl3pPr>
              <a:defRPr sz="900"/>
            </a:lvl3pPr>
            <a:lvl4pPr>
              <a:defRPr sz="900"/>
            </a:lvl4pPr>
            <a:lvl5pPr>
              <a:defRPr sz="900"/>
            </a:lvl5pPr>
          </a:lstStyle>
          <a:p>
            <a:pPr lvl="0"/>
            <a:r>
              <a:rPr lang="en-US" dirty="0"/>
              <a:t>-</a:t>
            </a:r>
          </a:p>
        </p:txBody>
      </p:sp>
      <p:sp>
        <p:nvSpPr>
          <p:cNvPr id="20" name="Rectangle 19"/>
          <p:cNvSpPr/>
          <p:nvPr userDrawn="1"/>
        </p:nvSpPr>
        <p:spPr>
          <a:xfrm>
            <a:off x="6244256" y="4103929"/>
            <a:ext cx="587501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126" algn="l"/>
              </a:tabLst>
            </a:pPr>
            <a:r>
              <a:rPr lang="en-US" sz="1000" baseline="0" dirty="0">
                <a:latin typeface="Tahoma" pitchFamily="34" charset="0"/>
                <a:ea typeface="Tahoma" pitchFamily="34" charset="0"/>
                <a:cs typeface="Tahoma" pitchFamily="34" charset="0"/>
              </a:rPr>
              <a:t>PERFORMER:	</a:t>
            </a:r>
          </a:p>
        </p:txBody>
      </p:sp>
      <p:sp>
        <p:nvSpPr>
          <p:cNvPr id="22" name="Rectangle 21"/>
          <p:cNvSpPr/>
          <p:nvPr userDrawn="1"/>
        </p:nvSpPr>
        <p:spPr>
          <a:xfrm>
            <a:off x="9502770" y="4095464"/>
            <a:ext cx="838473" cy="246221"/>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tab pos="2455126" algn="l"/>
              </a:tabLst>
              <a:defRPr/>
            </a:pPr>
            <a:r>
              <a:rPr kumimoji="0" lang="en-US" sz="1000" b="0" i="0" u="none" strike="noStrike" kern="1200" cap="none" spc="0" normalizeH="0" baseline="0" noProof="0" dirty="0">
                <a:ln>
                  <a:noFill/>
                </a:ln>
                <a:solidFill>
                  <a:prstClr val="white"/>
                </a:solidFill>
                <a:effectLst/>
                <a:uLnTx/>
                <a:uFillTx/>
                <a:latin typeface="Tahoma" pitchFamily="34" charset="0"/>
                <a:ea typeface="Tahoma" pitchFamily="34" charset="0"/>
                <a:cs typeface="Tahoma" pitchFamily="34" charset="0"/>
              </a:rPr>
              <a:t>LOCATION:</a:t>
            </a:r>
          </a:p>
        </p:txBody>
      </p:sp>
      <p:sp>
        <p:nvSpPr>
          <p:cNvPr id="50" name="TextBox 49"/>
          <p:cNvSpPr txBox="1"/>
          <p:nvPr userDrawn="1"/>
        </p:nvSpPr>
        <p:spPr>
          <a:xfrm>
            <a:off x="1347343" y="6583835"/>
            <a:ext cx="7155865" cy="230832"/>
          </a:xfrm>
          <a:prstGeom prst="rect">
            <a:avLst/>
          </a:prstGeom>
          <a:noFill/>
        </p:spPr>
        <p:txBody>
          <a:bodyPr wrap="none" rtlCol="0">
            <a:spAutoFit/>
          </a:bodyPr>
          <a:lstStyle/>
          <a:p>
            <a:r>
              <a:rPr lang="en-US" sz="900" dirty="0">
                <a:solidFill>
                  <a:schemeClr val="bg1">
                    <a:lumMod val="50000"/>
                  </a:schemeClr>
                </a:solidFill>
                <a:latin typeface="+mj-lt"/>
              </a:rPr>
              <a:t>Distribution authorized to U.S. Government Agencies only. Other requests</a:t>
            </a:r>
            <a:r>
              <a:rPr lang="en-US" sz="900" baseline="0" dirty="0">
                <a:solidFill>
                  <a:schemeClr val="bg1">
                    <a:lumMod val="50000"/>
                  </a:schemeClr>
                </a:solidFill>
                <a:latin typeface="+mj-lt"/>
              </a:rPr>
              <a:t> for this document shall be referred to DARPA Director’s Office.</a:t>
            </a:r>
            <a:endParaRPr lang="en-US" sz="900" dirty="0">
              <a:solidFill>
                <a:schemeClr val="bg1">
                  <a:lumMod val="50000"/>
                </a:schemeClr>
              </a:solidFill>
              <a:latin typeface="+mj-lt"/>
            </a:endParaRPr>
          </a:p>
        </p:txBody>
      </p:sp>
      <p:sp>
        <p:nvSpPr>
          <p:cNvPr id="4" name="Slide Number Placeholder 3"/>
          <p:cNvSpPr>
            <a:spLocks noGrp="1"/>
          </p:cNvSpPr>
          <p:nvPr>
            <p:ph type="sldNum" sz="quarter" idx="44"/>
          </p:nvPr>
        </p:nvSpPr>
        <p:spPr/>
        <p:txBody>
          <a:bodyPr/>
          <a:lstStyle/>
          <a:p>
            <a:pPr>
              <a:defRPr/>
            </a:pPr>
            <a:fld id="{231CC523-8BC6-4921-807A-66BD262F34AB}" type="slidenum">
              <a:rPr lang="en-US" smtClean="0"/>
              <a:pPr>
                <a:defRPr/>
              </a:pPr>
              <a:t>‹#›</a:t>
            </a:fld>
            <a:endParaRPr lang="en-US"/>
          </a:p>
        </p:txBody>
      </p:sp>
    </p:spTree>
    <p:extLst>
      <p:ext uri="{BB962C8B-B14F-4D97-AF65-F5344CB8AC3E}">
        <p14:creationId xmlns:p14="http://schemas.microsoft.com/office/powerpoint/2010/main" val="38491668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Y18_Staffer_Quad_3">
    <p:spTree>
      <p:nvGrpSpPr>
        <p:cNvPr id="1" name=""/>
        <p:cNvGrpSpPr/>
        <p:nvPr/>
      </p:nvGrpSpPr>
      <p:grpSpPr>
        <a:xfrm>
          <a:off x="0" y="0"/>
          <a:ext cx="0" cy="0"/>
          <a:chOff x="0" y="0"/>
          <a:chExt cx="0" cy="0"/>
        </a:xfrm>
      </p:grpSpPr>
      <p:sp>
        <p:nvSpPr>
          <p:cNvPr id="64" name="Text Placeholder 70"/>
          <p:cNvSpPr>
            <a:spLocks noGrp="1"/>
          </p:cNvSpPr>
          <p:nvPr>
            <p:ph type="body" sz="quarter" idx="49" hasCustomPrompt="1"/>
          </p:nvPr>
        </p:nvSpPr>
        <p:spPr>
          <a:xfrm>
            <a:off x="262807" y="1592626"/>
            <a:ext cx="5716559" cy="2157984"/>
          </a:xfrm>
        </p:spPr>
        <p:txBody>
          <a:bodyPr/>
          <a:lstStyle>
            <a:lvl1pPr marL="0" indent="0">
              <a:defRPr sz="1200" baseline="0"/>
            </a:lvl1pPr>
          </a:lstStyle>
          <a:p>
            <a:pPr lvl="0"/>
            <a:r>
              <a:rPr lang="en-US" dirty="0"/>
              <a:t>(Give a broad overview of the program here)</a:t>
            </a:r>
          </a:p>
        </p:txBody>
      </p:sp>
      <p:sp>
        <p:nvSpPr>
          <p:cNvPr id="63" name="Text Placeholder 6"/>
          <p:cNvSpPr>
            <a:spLocks noGrp="1"/>
          </p:cNvSpPr>
          <p:nvPr>
            <p:ph type="body" sz="quarter" idx="47" hasCustomPrompt="1"/>
          </p:nvPr>
        </p:nvSpPr>
        <p:spPr>
          <a:xfrm>
            <a:off x="9511970" y="4329585"/>
            <a:ext cx="2620597" cy="2221992"/>
          </a:xfrm>
        </p:spPr>
        <p:txBody>
          <a:bodyPr/>
          <a:lstStyle>
            <a:lvl1pPr marL="0" indent="0">
              <a:defRPr sz="1000" baseline="0"/>
            </a:lvl1pPr>
          </a:lstStyle>
          <a:p>
            <a:pPr lvl="0"/>
            <a:r>
              <a:rPr lang="en-US" dirty="0"/>
              <a:t>(City, State)</a:t>
            </a:r>
          </a:p>
        </p:txBody>
      </p:sp>
      <p:sp>
        <p:nvSpPr>
          <p:cNvPr id="62" name="Text Placeholder 6"/>
          <p:cNvSpPr>
            <a:spLocks noGrp="1"/>
          </p:cNvSpPr>
          <p:nvPr>
            <p:ph type="body" sz="quarter" idx="46" hasCustomPrompt="1"/>
          </p:nvPr>
        </p:nvSpPr>
        <p:spPr>
          <a:xfrm>
            <a:off x="6251459" y="4329799"/>
            <a:ext cx="3251310" cy="2221992"/>
          </a:xfrm>
        </p:spPr>
        <p:txBody>
          <a:bodyPr/>
          <a:lstStyle>
            <a:lvl1pPr marL="0" indent="0">
              <a:defRPr sz="1000"/>
            </a:lvl1pPr>
          </a:lstStyle>
          <a:p>
            <a:pPr lvl="0"/>
            <a:r>
              <a:rPr lang="en-US" dirty="0"/>
              <a:t>(Just include primes)</a:t>
            </a:r>
          </a:p>
        </p:txBody>
      </p:sp>
      <p:sp>
        <p:nvSpPr>
          <p:cNvPr id="60" name="Text Placeholder 67"/>
          <p:cNvSpPr>
            <a:spLocks noGrp="1"/>
          </p:cNvSpPr>
          <p:nvPr>
            <p:ph type="body" sz="quarter" idx="43" hasCustomPrompt="1"/>
          </p:nvPr>
        </p:nvSpPr>
        <p:spPr>
          <a:xfrm>
            <a:off x="2149563" y="201560"/>
            <a:ext cx="8556555" cy="521208"/>
          </a:xfrm>
        </p:spPr>
        <p:txBody>
          <a:bodyPr anchor="ctr"/>
          <a:lstStyle>
            <a:lvl1pPr>
              <a:defRPr sz="2399"/>
            </a:lvl1pPr>
          </a:lstStyle>
          <a:p>
            <a:pPr lvl="0"/>
            <a:r>
              <a:rPr lang="en-US" dirty="0"/>
              <a:t>Program Name (Acronym)</a:t>
            </a:r>
          </a:p>
        </p:txBody>
      </p:sp>
      <p:cxnSp>
        <p:nvCxnSpPr>
          <p:cNvPr id="41" name="Straight Connector 40"/>
          <p:cNvCxnSpPr/>
          <p:nvPr userDrawn="1"/>
        </p:nvCxnSpPr>
        <p:spPr bwMode="auto">
          <a:xfrm>
            <a:off x="0" y="1355726"/>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1" name="TextBox 10"/>
          <p:cNvSpPr txBox="1"/>
          <p:nvPr userDrawn="1"/>
        </p:nvSpPr>
        <p:spPr>
          <a:xfrm>
            <a:off x="2952918" y="1124896"/>
            <a:ext cx="1056465" cy="246221"/>
          </a:xfrm>
          <a:prstGeom prst="rect">
            <a:avLst/>
          </a:prstGeom>
          <a:noFill/>
        </p:spPr>
        <p:txBody>
          <a:bodyPr wrap="square" rtlCol="0">
            <a:spAutoFit/>
          </a:bodyPr>
          <a:lstStyle/>
          <a:p>
            <a:r>
              <a:rPr lang="en-US" sz="1000" dirty="0">
                <a:latin typeface="+mn-lt"/>
              </a:rPr>
              <a:t>PROJECT:</a:t>
            </a:r>
          </a:p>
        </p:txBody>
      </p:sp>
      <p:sp>
        <p:nvSpPr>
          <p:cNvPr id="53" name="TextBox 52"/>
          <p:cNvSpPr txBox="1"/>
          <p:nvPr userDrawn="1"/>
        </p:nvSpPr>
        <p:spPr>
          <a:xfrm>
            <a:off x="38096" y="1100947"/>
            <a:ext cx="831632" cy="246221"/>
          </a:xfrm>
          <a:prstGeom prst="rect">
            <a:avLst/>
          </a:prstGeom>
          <a:noFill/>
        </p:spPr>
        <p:txBody>
          <a:bodyPr wrap="square" rtlCol="0">
            <a:spAutoFit/>
          </a:bodyPr>
          <a:lstStyle/>
          <a:p>
            <a:r>
              <a:rPr lang="en-US" sz="1000" dirty="0">
                <a:latin typeface="+mn-lt"/>
              </a:rPr>
              <a:t>PE:</a:t>
            </a:r>
          </a:p>
        </p:txBody>
      </p:sp>
      <p:sp>
        <p:nvSpPr>
          <p:cNvPr id="12" name="TextBox 11"/>
          <p:cNvSpPr txBox="1"/>
          <p:nvPr userDrawn="1"/>
        </p:nvSpPr>
        <p:spPr>
          <a:xfrm>
            <a:off x="5900349" y="1115064"/>
            <a:ext cx="1606133" cy="246221"/>
          </a:xfrm>
          <a:prstGeom prst="rect">
            <a:avLst/>
          </a:prstGeom>
          <a:noFill/>
        </p:spPr>
        <p:txBody>
          <a:bodyPr wrap="square" rtlCol="0">
            <a:spAutoFit/>
          </a:bodyPr>
          <a:lstStyle/>
          <a:p>
            <a:r>
              <a:rPr lang="en-US" sz="1000" dirty="0">
                <a:latin typeface="+mn-lt"/>
              </a:rPr>
              <a:t>RDDS</a:t>
            </a:r>
            <a:r>
              <a:rPr lang="en-US" sz="1000" baseline="0" dirty="0">
                <a:latin typeface="+mn-lt"/>
              </a:rPr>
              <a:t> PG #</a:t>
            </a:r>
            <a:r>
              <a:rPr lang="en-US" sz="1000" dirty="0">
                <a:latin typeface="+mn-lt"/>
              </a:rPr>
              <a:t>:</a:t>
            </a:r>
          </a:p>
        </p:txBody>
      </p:sp>
      <p:sp>
        <p:nvSpPr>
          <p:cNvPr id="23" name="Text Placeholder 2"/>
          <p:cNvSpPr>
            <a:spLocks noGrp="1"/>
          </p:cNvSpPr>
          <p:nvPr>
            <p:ph type="body" sz="quarter" idx="21" hasCustomPrompt="1"/>
          </p:nvPr>
        </p:nvSpPr>
        <p:spPr>
          <a:xfrm>
            <a:off x="364378" y="1095400"/>
            <a:ext cx="2763651"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3767362" y="1095400"/>
            <a:ext cx="229661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6933051" y="1105232"/>
            <a:ext cx="121331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797" algn="l" defTabSz="914126" rtl="0" eaLnBrk="1" fontAlgn="auto" latinLnBrk="0" hangingPunct="1">
              <a:lnSpc>
                <a:spcPct val="100000"/>
              </a:lnSpc>
              <a:spcBef>
                <a:spcPct val="20000"/>
              </a:spcBef>
              <a:spcAft>
                <a:spcPts val="0"/>
              </a:spcAft>
              <a:buClrTx/>
              <a:buSzTx/>
              <a:buFont typeface="Arial" pitchFamily="34" charset="0"/>
              <a:buNone/>
              <a:tabLst/>
              <a:defRPr lang="en-US" sz="1000" dirty="0">
                <a:latin typeface="+mn-lt"/>
                <a:cs typeface="+mn-cs"/>
              </a:defRPr>
            </a:lvl1pPr>
          </a:lstStyle>
          <a:p>
            <a:pPr marL="0" marR="0" lvl="0" indent="-342797" algn="l" defTabSz="914126"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19" name="Text Placeholder 39"/>
          <p:cNvSpPr>
            <a:spLocks noGrp="1"/>
          </p:cNvSpPr>
          <p:nvPr>
            <p:ph type="body" sz="quarter" idx="15" hasCustomPrompt="1"/>
          </p:nvPr>
        </p:nvSpPr>
        <p:spPr>
          <a:xfrm>
            <a:off x="9128719"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10103496"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11082310"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9128719"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10103496"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11082310"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13" name="TextBox 12"/>
          <p:cNvSpPr txBox="1"/>
          <p:nvPr userDrawn="1"/>
        </p:nvSpPr>
        <p:spPr>
          <a:xfrm>
            <a:off x="11082310"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dirty="0"/>
              <a:t>FY18</a:t>
            </a:r>
          </a:p>
        </p:txBody>
      </p:sp>
      <p:sp>
        <p:nvSpPr>
          <p:cNvPr id="14" name="TextBox 13"/>
          <p:cNvSpPr txBox="1"/>
          <p:nvPr userDrawn="1"/>
        </p:nvSpPr>
        <p:spPr>
          <a:xfrm>
            <a:off x="10103496"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dirty="0"/>
              <a:t>FY17</a:t>
            </a:r>
          </a:p>
        </p:txBody>
      </p:sp>
      <p:sp>
        <p:nvSpPr>
          <p:cNvPr id="15" name="TextBox 14"/>
          <p:cNvSpPr txBox="1"/>
          <p:nvPr userDrawn="1"/>
        </p:nvSpPr>
        <p:spPr>
          <a:xfrm>
            <a:off x="9128719"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dirty="0"/>
              <a:t>FY16</a:t>
            </a:r>
          </a:p>
        </p:txBody>
      </p:sp>
      <p:sp>
        <p:nvSpPr>
          <p:cNvPr id="45" name="TextBox 44"/>
          <p:cNvSpPr txBox="1"/>
          <p:nvPr userDrawn="1"/>
        </p:nvSpPr>
        <p:spPr>
          <a:xfrm>
            <a:off x="8150070"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dirty="0"/>
              <a:t>PROJECT</a:t>
            </a:r>
          </a:p>
        </p:txBody>
      </p:sp>
      <p:sp>
        <p:nvSpPr>
          <p:cNvPr id="46" name="Text Placeholder 39"/>
          <p:cNvSpPr>
            <a:spLocks noGrp="1"/>
          </p:cNvSpPr>
          <p:nvPr userDrawn="1">
            <p:ph type="body" sz="quarter" idx="34" hasCustomPrompt="1"/>
          </p:nvPr>
        </p:nvSpPr>
        <p:spPr>
          <a:xfrm>
            <a:off x="8150070"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8150070"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16" name="TextBox 15"/>
          <p:cNvSpPr txBox="1"/>
          <p:nvPr userDrawn="1"/>
        </p:nvSpPr>
        <p:spPr>
          <a:xfrm>
            <a:off x="1199839" y="1363191"/>
            <a:ext cx="3618560"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PROGRAM OVERVIEW</a:t>
            </a:r>
          </a:p>
        </p:txBody>
      </p:sp>
      <p:sp>
        <p:nvSpPr>
          <p:cNvPr id="17" name="TextBox 16"/>
          <p:cNvSpPr txBox="1"/>
          <p:nvPr userDrawn="1"/>
        </p:nvSpPr>
        <p:spPr>
          <a:xfrm>
            <a:off x="7452957" y="1365364"/>
            <a:ext cx="3618560"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PROGRAM STATUS</a:t>
            </a:r>
          </a:p>
        </p:txBody>
      </p:sp>
      <p:sp>
        <p:nvSpPr>
          <p:cNvPr id="18" name="TextBox 17"/>
          <p:cNvSpPr txBox="1"/>
          <p:nvPr userDrawn="1"/>
        </p:nvSpPr>
        <p:spPr>
          <a:xfrm>
            <a:off x="341226" y="3843864"/>
            <a:ext cx="5335787"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CAPABILITY OBJECTIVE/GOAL</a:t>
            </a: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cxnSp>
        <p:nvCxnSpPr>
          <p:cNvPr id="42" name="Straight Connector 41"/>
          <p:cNvCxnSpPr/>
          <p:nvPr userDrawn="1"/>
        </p:nvCxnSpPr>
        <p:spPr bwMode="auto">
          <a:xfrm>
            <a:off x="0" y="3825875"/>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4413"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9" name="TextBox 38"/>
          <p:cNvSpPr txBox="1"/>
          <p:nvPr userDrawn="1"/>
        </p:nvSpPr>
        <p:spPr>
          <a:xfrm>
            <a:off x="8185991" y="3843864"/>
            <a:ext cx="2152490"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PERFORMERS</a:t>
            </a:r>
          </a:p>
        </p:txBody>
      </p:sp>
      <p:sp>
        <p:nvSpPr>
          <p:cNvPr id="49" name="Text Placeholder 39"/>
          <p:cNvSpPr>
            <a:spLocks noGrp="1"/>
          </p:cNvSpPr>
          <p:nvPr userDrawn="1">
            <p:ph type="body" sz="quarter" idx="36" hasCustomPrompt="1"/>
          </p:nvPr>
        </p:nvSpPr>
        <p:spPr>
          <a:xfrm>
            <a:off x="9128719"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0" name="Text Placeholder 39"/>
          <p:cNvSpPr>
            <a:spLocks noGrp="1"/>
          </p:cNvSpPr>
          <p:nvPr userDrawn="1">
            <p:ph type="body" sz="quarter" idx="37" hasCustomPrompt="1"/>
          </p:nvPr>
        </p:nvSpPr>
        <p:spPr>
          <a:xfrm>
            <a:off x="10103988"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1" name="Text Placeholder 39"/>
          <p:cNvSpPr>
            <a:spLocks noGrp="1"/>
          </p:cNvSpPr>
          <p:nvPr userDrawn="1">
            <p:ph type="body" sz="quarter" idx="38" hasCustomPrompt="1"/>
          </p:nvPr>
        </p:nvSpPr>
        <p:spPr>
          <a:xfrm>
            <a:off x="11082310"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2" name="Text Placeholder 39"/>
          <p:cNvSpPr>
            <a:spLocks noGrp="1"/>
          </p:cNvSpPr>
          <p:nvPr userDrawn="1">
            <p:ph type="body" sz="quarter" idx="39" hasCustomPrompt="1"/>
          </p:nvPr>
        </p:nvSpPr>
        <p:spPr>
          <a:xfrm>
            <a:off x="8150070"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57" name="Text Placeholder 73"/>
          <p:cNvSpPr>
            <a:spLocks noGrp="1"/>
          </p:cNvSpPr>
          <p:nvPr>
            <p:ph type="body" sz="quarter" idx="40" hasCustomPrompt="1"/>
          </p:nvPr>
        </p:nvSpPr>
        <p:spPr>
          <a:xfrm>
            <a:off x="262807" y="4077691"/>
            <a:ext cx="5716559" cy="2157984"/>
          </a:xfrm>
        </p:spPr>
        <p:txBody>
          <a:bodyPr/>
          <a:lstStyle>
            <a:lvl1pPr marL="0" indent="0">
              <a:defRPr sz="1200" baseline="0"/>
            </a:lvl1pPr>
          </a:lstStyle>
          <a:p>
            <a:pPr lvl="0"/>
            <a:r>
              <a:rPr lang="en-US" dirty="0"/>
              <a:t>(What are you trying to accomplish and what is the desired end state)</a:t>
            </a:r>
          </a:p>
        </p:txBody>
      </p:sp>
      <p:sp>
        <p:nvSpPr>
          <p:cNvPr id="59" name="Text Placeholder 6"/>
          <p:cNvSpPr>
            <a:spLocks noGrp="1"/>
          </p:cNvSpPr>
          <p:nvPr>
            <p:ph type="body" sz="quarter" idx="14" hasCustomPrompt="1"/>
          </p:nvPr>
        </p:nvSpPr>
        <p:spPr>
          <a:xfrm>
            <a:off x="6272026" y="1592626"/>
            <a:ext cx="5716559" cy="2157984"/>
          </a:xfrm>
        </p:spPr>
        <p:txBody>
          <a:bodyPr/>
          <a:lstStyle>
            <a:lvl1pPr marL="0" indent="0">
              <a:defRPr sz="1200" baseline="0"/>
            </a:lvl1pPr>
          </a:lstStyle>
          <a:p>
            <a:pPr lvl="0"/>
            <a:r>
              <a:rPr lang="en-US" dirty="0"/>
              <a:t>Upcoming Key Decisions:</a:t>
            </a:r>
          </a:p>
          <a:p>
            <a:pPr lvl="0"/>
            <a:endParaRPr lang="en-US" dirty="0"/>
          </a:p>
          <a:p>
            <a:pPr lvl="0"/>
            <a:r>
              <a:rPr lang="en-US" dirty="0"/>
              <a:t>Transition: (Define stages of transition – 6.1, 6.2, 6.3</a:t>
            </a:r>
          </a:p>
          <a:p>
            <a:pPr lvl="0"/>
            <a:endParaRPr lang="en-US" dirty="0"/>
          </a:p>
          <a:p>
            <a:pPr lvl="0"/>
            <a:r>
              <a:rPr lang="en-US" dirty="0"/>
              <a:t>Technical Risk</a:t>
            </a:r>
          </a:p>
        </p:txBody>
      </p:sp>
      <p:sp>
        <p:nvSpPr>
          <p:cNvPr id="36" name="Rectangle 35"/>
          <p:cNvSpPr/>
          <p:nvPr userDrawn="1"/>
        </p:nvSpPr>
        <p:spPr>
          <a:xfrm>
            <a:off x="6244256" y="4103929"/>
            <a:ext cx="587501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126" algn="l"/>
              </a:tabLst>
            </a:pPr>
            <a:r>
              <a:rPr lang="en-US" sz="1000" baseline="0" dirty="0">
                <a:latin typeface="Tahoma" pitchFamily="34" charset="0"/>
                <a:ea typeface="Tahoma" pitchFamily="34" charset="0"/>
                <a:cs typeface="Tahoma" pitchFamily="34" charset="0"/>
              </a:rPr>
              <a:t>PERFORMER:	</a:t>
            </a:r>
          </a:p>
        </p:txBody>
      </p:sp>
      <p:sp>
        <p:nvSpPr>
          <p:cNvPr id="8" name="Rectangle 7"/>
          <p:cNvSpPr/>
          <p:nvPr userDrawn="1"/>
        </p:nvSpPr>
        <p:spPr>
          <a:xfrm>
            <a:off x="9502770" y="4095464"/>
            <a:ext cx="838473" cy="246221"/>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tab pos="2455126" algn="l"/>
              </a:tabLst>
              <a:defRPr/>
            </a:pPr>
            <a:r>
              <a:rPr kumimoji="0" lang="en-US" sz="1000" b="0" i="0" u="none" strike="noStrike" kern="1200" cap="none" spc="0" normalizeH="0" baseline="0" noProof="0" dirty="0">
                <a:ln>
                  <a:noFill/>
                </a:ln>
                <a:solidFill>
                  <a:prstClr val="white"/>
                </a:solidFill>
                <a:effectLst/>
                <a:uLnTx/>
                <a:uFillTx/>
                <a:latin typeface="Tahoma" pitchFamily="34" charset="0"/>
                <a:ea typeface="Tahoma" pitchFamily="34" charset="0"/>
                <a:cs typeface="Tahoma" pitchFamily="34" charset="0"/>
              </a:rPr>
              <a:t>LOCATION:</a:t>
            </a:r>
          </a:p>
        </p:txBody>
      </p:sp>
      <p:sp>
        <p:nvSpPr>
          <p:cNvPr id="68" name="TextBox 67"/>
          <p:cNvSpPr txBox="1"/>
          <p:nvPr userDrawn="1"/>
        </p:nvSpPr>
        <p:spPr>
          <a:xfrm>
            <a:off x="1347343" y="6583835"/>
            <a:ext cx="7155865" cy="230832"/>
          </a:xfrm>
          <a:prstGeom prst="rect">
            <a:avLst/>
          </a:prstGeom>
          <a:noFill/>
        </p:spPr>
        <p:txBody>
          <a:bodyPr wrap="none" rtlCol="0">
            <a:spAutoFit/>
          </a:bodyPr>
          <a:lstStyle/>
          <a:p>
            <a:r>
              <a:rPr lang="en-US" sz="900" dirty="0">
                <a:solidFill>
                  <a:schemeClr val="bg1">
                    <a:lumMod val="50000"/>
                  </a:schemeClr>
                </a:solidFill>
                <a:latin typeface="+mj-lt"/>
              </a:rPr>
              <a:t>Distribution authorized to U.S. Government Agencies only. Other requests</a:t>
            </a:r>
            <a:r>
              <a:rPr lang="en-US" sz="900" baseline="0" dirty="0">
                <a:solidFill>
                  <a:schemeClr val="bg1">
                    <a:lumMod val="50000"/>
                  </a:schemeClr>
                </a:solidFill>
                <a:latin typeface="+mj-lt"/>
              </a:rPr>
              <a:t> for this document shall be referred to DARPA Director’s Office.</a:t>
            </a:r>
            <a:endParaRPr lang="en-US" sz="900" dirty="0">
              <a:solidFill>
                <a:schemeClr val="bg1">
                  <a:lumMod val="50000"/>
                </a:schemeClr>
              </a:solidFill>
              <a:latin typeface="+mj-lt"/>
            </a:endParaRPr>
          </a:p>
        </p:txBody>
      </p:sp>
      <p:sp>
        <p:nvSpPr>
          <p:cNvPr id="4" name="Slide Number Placeholder 3"/>
          <p:cNvSpPr>
            <a:spLocks noGrp="1"/>
          </p:cNvSpPr>
          <p:nvPr>
            <p:ph type="sldNum" sz="quarter" idx="52"/>
          </p:nvPr>
        </p:nvSpPr>
        <p:spPr/>
        <p:txBody>
          <a:bodyPr/>
          <a:lstStyle/>
          <a:p>
            <a:pPr>
              <a:defRPr/>
            </a:pPr>
            <a:fld id="{231CC523-8BC6-4921-807A-66BD262F34AB}" type="slidenum">
              <a:rPr lang="en-US" smtClean="0"/>
              <a:pPr>
                <a:defRPr/>
              </a:pPr>
              <a:t>‹#›</a:t>
            </a:fld>
            <a:endParaRPr lang="en-US"/>
          </a:p>
        </p:txBody>
      </p:sp>
    </p:spTree>
    <p:extLst>
      <p:ext uri="{BB962C8B-B14F-4D97-AF65-F5344CB8AC3E}">
        <p14:creationId xmlns:p14="http://schemas.microsoft.com/office/powerpoint/2010/main" val="32929707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Y17_Trichart">
    <p:spTree>
      <p:nvGrpSpPr>
        <p:cNvPr id="1" name=""/>
        <p:cNvGrpSpPr/>
        <p:nvPr/>
      </p:nvGrpSpPr>
      <p:grpSpPr>
        <a:xfrm>
          <a:off x="0" y="0"/>
          <a:ext cx="0" cy="0"/>
          <a:chOff x="0" y="0"/>
          <a:chExt cx="0" cy="0"/>
        </a:xfrm>
      </p:grpSpPr>
      <p:sp>
        <p:nvSpPr>
          <p:cNvPr id="13" name="TextBox 12"/>
          <p:cNvSpPr txBox="1"/>
          <p:nvPr userDrawn="1"/>
        </p:nvSpPr>
        <p:spPr>
          <a:xfrm>
            <a:off x="7455576" y="3971341"/>
            <a:ext cx="3618560" cy="276999"/>
          </a:xfrm>
          <a:prstGeom prst="rect">
            <a:avLst/>
          </a:prstGeom>
          <a:noFill/>
        </p:spPr>
        <p:txBody>
          <a:bodyPr wrap="square" rtlCol="0">
            <a:spAutoFit/>
          </a:bodyPr>
          <a:lstStyle/>
          <a:p>
            <a:pPr algn="ctr"/>
            <a:r>
              <a:rPr lang="en-US" sz="1200" b="1" dirty="0">
                <a:solidFill>
                  <a:prstClr val="black"/>
                </a:solidFill>
                <a:ea typeface="Tahoma" pitchFamily="34" charset="0"/>
                <a:cs typeface="Tahoma" pitchFamily="34" charset="0"/>
              </a:rPr>
              <a:t>PROGRAM STATUS</a:t>
            </a:r>
          </a:p>
        </p:txBody>
      </p:sp>
      <p:sp>
        <p:nvSpPr>
          <p:cNvPr id="16" name="Title 1"/>
          <p:cNvSpPr>
            <a:spLocks noGrp="1"/>
          </p:cNvSpPr>
          <p:nvPr>
            <p:ph type="ctrTitle" hasCustomPrompt="1"/>
          </p:nvPr>
        </p:nvSpPr>
        <p:spPr>
          <a:xfrm>
            <a:off x="2158438" y="76202"/>
            <a:ext cx="8561199" cy="579062"/>
          </a:xfrm>
        </p:spPr>
        <p:txBody>
          <a:bodyPr anchor="b">
            <a:noAutofit/>
          </a:bodyPr>
          <a:lstStyle>
            <a:lvl1pPr algn="l">
              <a:lnSpc>
                <a:spcPct val="100000"/>
              </a:lnSpc>
              <a:defRPr sz="1999" b="0">
                <a:latin typeface="Tahoma" pitchFamily="34" charset="0"/>
                <a:ea typeface="Tahoma" pitchFamily="34" charset="0"/>
                <a:cs typeface="Tahoma" pitchFamily="34" charset="0"/>
              </a:defRPr>
            </a:lvl1pPr>
          </a:lstStyle>
          <a:p>
            <a:r>
              <a:rPr lang="en-US" dirty="0"/>
              <a:t>Program Name (acronym)</a:t>
            </a:r>
          </a:p>
        </p:txBody>
      </p:sp>
      <p:sp>
        <p:nvSpPr>
          <p:cNvPr id="29" name="Text Placeholder 4"/>
          <p:cNvSpPr>
            <a:spLocks noGrp="1"/>
          </p:cNvSpPr>
          <p:nvPr>
            <p:ph type="body" sz="quarter" idx="24" hasCustomPrompt="1"/>
          </p:nvPr>
        </p:nvSpPr>
        <p:spPr>
          <a:xfrm>
            <a:off x="2158439" y="587528"/>
            <a:ext cx="8559886" cy="390885"/>
          </a:xfrm>
        </p:spPr>
        <p:txBody>
          <a:bodyPr/>
          <a:lstStyle>
            <a:lvl1pPr marL="342797" marR="0" indent="-342797" algn="l" defTabSz="914126" rtl="0" eaLnBrk="1" fontAlgn="auto" latinLnBrk="0" hangingPunct="1">
              <a:lnSpc>
                <a:spcPct val="100000"/>
              </a:lnSpc>
              <a:spcBef>
                <a:spcPct val="20000"/>
              </a:spcBef>
              <a:spcAft>
                <a:spcPts val="0"/>
              </a:spcAft>
              <a:buClrTx/>
              <a:buSzTx/>
              <a:buFont typeface="Arial" pitchFamily="34" charset="0"/>
              <a:buNone/>
              <a:tabLst/>
              <a:defRPr sz="1799"/>
            </a:lvl1pPr>
          </a:lstStyle>
          <a:p>
            <a:pPr marL="342797" marR="0" lvl="0" indent="-342797" algn="l" defTabSz="914126" rtl="0" eaLnBrk="1" fontAlgn="auto" latinLnBrk="0" hangingPunct="1">
              <a:lnSpc>
                <a:spcPct val="100000"/>
              </a:lnSpc>
              <a:spcBef>
                <a:spcPct val="20000"/>
              </a:spcBef>
              <a:spcAft>
                <a:spcPts val="0"/>
              </a:spcAft>
              <a:buClrTx/>
              <a:buSzTx/>
              <a:buFont typeface="Arial" pitchFamily="34" charset="0"/>
              <a:buNone/>
              <a:tabLst/>
              <a:defRPr/>
            </a:pPr>
            <a:r>
              <a:rPr lang="en-US" dirty="0"/>
              <a:t>PM / Office</a:t>
            </a:r>
          </a:p>
        </p:txBody>
      </p:sp>
      <p:pic>
        <p:nvPicPr>
          <p:cNvPr id="33" name="Picture 3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419" y="130208"/>
            <a:ext cx="1446874" cy="655071"/>
          </a:xfrm>
          <a:prstGeom prst="rect">
            <a:avLst/>
          </a:prstGeom>
        </p:spPr>
      </p:pic>
      <p:sp>
        <p:nvSpPr>
          <p:cNvPr id="35" name="TextBox 34"/>
          <p:cNvSpPr txBox="1"/>
          <p:nvPr userDrawn="1"/>
        </p:nvSpPr>
        <p:spPr>
          <a:xfrm>
            <a:off x="38096" y="1100947"/>
            <a:ext cx="831632" cy="246221"/>
          </a:xfrm>
          <a:prstGeom prst="rect">
            <a:avLst/>
          </a:prstGeom>
          <a:noFill/>
        </p:spPr>
        <p:txBody>
          <a:bodyPr wrap="square" rtlCol="0">
            <a:spAutoFit/>
          </a:bodyPr>
          <a:lstStyle/>
          <a:p>
            <a:r>
              <a:rPr lang="en-US" sz="1000" dirty="0">
                <a:solidFill>
                  <a:prstClr val="black"/>
                </a:solidFill>
              </a:rPr>
              <a:t>PE:</a:t>
            </a:r>
          </a:p>
        </p:txBody>
      </p:sp>
      <p:sp>
        <p:nvSpPr>
          <p:cNvPr id="37" name="TextBox 36"/>
          <p:cNvSpPr txBox="1"/>
          <p:nvPr userDrawn="1"/>
        </p:nvSpPr>
        <p:spPr>
          <a:xfrm>
            <a:off x="1391699" y="1100947"/>
            <a:ext cx="1606133" cy="246221"/>
          </a:xfrm>
          <a:prstGeom prst="rect">
            <a:avLst/>
          </a:prstGeom>
          <a:noFill/>
        </p:spPr>
        <p:txBody>
          <a:bodyPr wrap="square" rtlCol="0">
            <a:spAutoFit/>
          </a:bodyPr>
          <a:lstStyle/>
          <a:p>
            <a:r>
              <a:rPr lang="en-US" sz="1000" dirty="0">
                <a:solidFill>
                  <a:prstClr val="black"/>
                </a:solidFill>
              </a:rPr>
              <a:t>PROJECT:</a:t>
            </a:r>
          </a:p>
        </p:txBody>
      </p:sp>
      <p:sp>
        <p:nvSpPr>
          <p:cNvPr id="39" name="Text Placeholder 2"/>
          <p:cNvSpPr>
            <a:spLocks noGrp="1"/>
          </p:cNvSpPr>
          <p:nvPr>
            <p:ph type="body" sz="quarter" idx="21" hasCustomPrompt="1"/>
          </p:nvPr>
        </p:nvSpPr>
        <p:spPr>
          <a:xfrm>
            <a:off x="373846" y="1100945"/>
            <a:ext cx="991751"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40" name="Text Placeholder 2"/>
          <p:cNvSpPr>
            <a:spLocks noGrp="1"/>
          </p:cNvSpPr>
          <p:nvPr>
            <p:ph type="body" sz="quarter" idx="22" hasCustomPrompt="1"/>
          </p:nvPr>
        </p:nvSpPr>
        <p:spPr>
          <a:xfrm>
            <a:off x="2238181" y="1100947"/>
            <a:ext cx="987295"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48" name="TextBox 47"/>
          <p:cNvSpPr txBox="1"/>
          <p:nvPr userDrawn="1"/>
        </p:nvSpPr>
        <p:spPr>
          <a:xfrm>
            <a:off x="1199839" y="1363191"/>
            <a:ext cx="3618560" cy="276999"/>
          </a:xfrm>
          <a:prstGeom prst="rect">
            <a:avLst/>
          </a:prstGeom>
          <a:noFill/>
        </p:spPr>
        <p:txBody>
          <a:bodyPr wrap="square" rtlCol="0">
            <a:spAutoFit/>
          </a:bodyPr>
          <a:lstStyle/>
          <a:p>
            <a:pPr algn="ctr"/>
            <a:r>
              <a:rPr lang="en-US" sz="1200" b="1" dirty="0">
                <a:solidFill>
                  <a:prstClr val="black"/>
                </a:solidFill>
                <a:ea typeface="Tahoma" pitchFamily="34" charset="0"/>
                <a:cs typeface="Tahoma" pitchFamily="34" charset="0"/>
              </a:rPr>
              <a:t>PROGRAM OVERVIEW</a:t>
            </a:r>
          </a:p>
        </p:txBody>
      </p:sp>
      <p:sp>
        <p:nvSpPr>
          <p:cNvPr id="50" name="TextBox 49"/>
          <p:cNvSpPr txBox="1"/>
          <p:nvPr userDrawn="1"/>
        </p:nvSpPr>
        <p:spPr>
          <a:xfrm>
            <a:off x="6453249" y="1363190"/>
            <a:ext cx="5335787" cy="276999"/>
          </a:xfrm>
          <a:prstGeom prst="rect">
            <a:avLst/>
          </a:prstGeom>
          <a:noFill/>
        </p:spPr>
        <p:txBody>
          <a:bodyPr wrap="square" rtlCol="0">
            <a:spAutoFit/>
          </a:bodyPr>
          <a:lstStyle/>
          <a:p>
            <a:pPr algn="ctr"/>
            <a:r>
              <a:rPr lang="en-US" sz="1200" b="1" dirty="0">
                <a:solidFill>
                  <a:prstClr val="black"/>
                </a:solidFill>
                <a:ea typeface="Tahoma" pitchFamily="34" charset="0"/>
                <a:cs typeface="Tahoma" pitchFamily="34" charset="0"/>
              </a:rPr>
              <a:t>PROGRAM OUTCOMES</a:t>
            </a:r>
          </a:p>
        </p:txBody>
      </p:sp>
      <p:cxnSp>
        <p:nvCxnSpPr>
          <p:cNvPr id="52" name="Straight Connector 51"/>
          <p:cNvCxnSpPr/>
          <p:nvPr userDrawn="1"/>
        </p:nvCxnSpPr>
        <p:spPr bwMode="auto">
          <a:xfrm>
            <a:off x="6235547" y="3964031"/>
            <a:ext cx="5953278"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6235547" y="134716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260283" y="1642361"/>
            <a:ext cx="5709985" cy="3922741"/>
          </a:xfrm>
        </p:spPr>
        <p:txBody>
          <a:bodyPr/>
          <a:lstStyle>
            <a:lvl1pPr marL="0" indent="0">
              <a:buFont typeface="Arial" pitchFamily="34" charset="0"/>
              <a:buNone/>
              <a:defRPr sz="1000"/>
            </a:lvl1pPr>
            <a:lvl2pPr marL="347559" indent="-177747">
              <a:defRPr sz="1000"/>
            </a:lvl2pPr>
            <a:lvl3pPr marL="515783" indent="-168225">
              <a:defRPr sz="900"/>
            </a:lvl3pPr>
            <a:lvl4pPr marL="685594" indent="-169812">
              <a:defRPr sz="900"/>
            </a:lvl4pPr>
            <a:lvl5pPr marL="855406" indent="-169812">
              <a:defRPr sz="900"/>
            </a:lvl5pPr>
          </a:lstStyle>
          <a:p>
            <a:pPr lvl="0"/>
            <a:r>
              <a:rPr lang="en-US" dirty="0"/>
              <a:t>Insert images here</a:t>
            </a:r>
          </a:p>
        </p:txBody>
      </p:sp>
      <p:cxnSp>
        <p:nvCxnSpPr>
          <p:cNvPr id="51" name="Straight Connector 50"/>
          <p:cNvCxnSpPr/>
          <p:nvPr userDrawn="1"/>
        </p:nvCxnSpPr>
        <p:spPr bwMode="auto">
          <a:xfrm>
            <a:off x="0" y="1355726"/>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1" name="Content Placeholder 3"/>
          <p:cNvSpPr>
            <a:spLocks noGrp="1"/>
          </p:cNvSpPr>
          <p:nvPr>
            <p:ph sz="quarter" idx="32" hasCustomPrompt="1"/>
          </p:nvPr>
        </p:nvSpPr>
        <p:spPr>
          <a:xfrm>
            <a:off x="6275693" y="1563231"/>
            <a:ext cx="5716559" cy="21579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1000" baseline="0" smtClean="0"/>
            </a:lvl1pPr>
            <a:lvl2pPr>
              <a:defRPr lang="en-US" sz="700" smtClean="0"/>
            </a:lvl2pPr>
            <a:lvl3pPr>
              <a:defRPr lang="en-US" sz="600" smtClean="0"/>
            </a:lvl3pPr>
            <a:lvl4pPr>
              <a:defRPr lang="en-US" sz="600" smtClean="0"/>
            </a:lvl4pPr>
            <a:lvl5pPr>
              <a:defRPr lang="en-US" sz="600"/>
            </a:lvl5pPr>
          </a:lstStyle>
          <a:p>
            <a:pPr marL="169812" lvl="0" indent="-169812">
              <a:buChar char="•"/>
            </a:pPr>
            <a:r>
              <a:rPr lang="en-US" dirty="0"/>
              <a:t>Insert text, images, and/or charts here</a:t>
            </a:r>
          </a:p>
          <a:p>
            <a:pPr marL="347559" lvl="1" indent="-177747"/>
            <a:r>
              <a:rPr lang="en-US" dirty="0"/>
              <a:t>Second level</a:t>
            </a:r>
          </a:p>
          <a:p>
            <a:pPr marL="515783" lvl="2" indent="-168225"/>
            <a:r>
              <a:rPr lang="en-US" dirty="0"/>
              <a:t>Third level</a:t>
            </a:r>
          </a:p>
          <a:p>
            <a:pPr marL="685594" lvl="3" indent="-169812"/>
            <a:r>
              <a:rPr lang="en-US" dirty="0"/>
              <a:t>Fourth level</a:t>
            </a:r>
          </a:p>
          <a:p>
            <a:pPr marL="855406" lvl="4" indent="-169812"/>
            <a:r>
              <a:rPr lang="en-US" dirty="0"/>
              <a:t>Fifth level</a:t>
            </a:r>
          </a:p>
        </p:txBody>
      </p:sp>
      <p:sp>
        <p:nvSpPr>
          <p:cNvPr id="32" name="Content Placeholder 3"/>
          <p:cNvSpPr>
            <a:spLocks noGrp="1"/>
          </p:cNvSpPr>
          <p:nvPr>
            <p:ph sz="quarter" idx="33" hasCustomPrompt="1"/>
          </p:nvPr>
        </p:nvSpPr>
        <p:spPr>
          <a:xfrm>
            <a:off x="6275693" y="4171734"/>
            <a:ext cx="5716559" cy="21579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1000" baseline="0" smtClean="0"/>
            </a:lvl1pPr>
            <a:lvl2pPr>
              <a:defRPr lang="en-US" sz="700" smtClean="0"/>
            </a:lvl2pPr>
            <a:lvl3pPr>
              <a:defRPr lang="en-US" sz="600" smtClean="0"/>
            </a:lvl3pPr>
            <a:lvl4pPr>
              <a:defRPr lang="en-US" sz="600" smtClean="0"/>
            </a:lvl4pPr>
            <a:lvl5pPr>
              <a:defRPr lang="en-US" sz="600"/>
            </a:lvl5pPr>
          </a:lstStyle>
          <a:p>
            <a:pPr marL="169812" lvl="0" indent="-169812">
              <a:buChar char="•"/>
            </a:pPr>
            <a:r>
              <a:rPr lang="en-US" dirty="0"/>
              <a:t>Insert text, images, and/or charts here</a:t>
            </a:r>
          </a:p>
          <a:p>
            <a:pPr marL="347559" lvl="1" indent="-177747"/>
            <a:r>
              <a:rPr lang="en-US" dirty="0"/>
              <a:t>Second level</a:t>
            </a:r>
          </a:p>
          <a:p>
            <a:pPr marL="515783" lvl="2" indent="-168225"/>
            <a:r>
              <a:rPr lang="en-US" dirty="0"/>
              <a:t>Third level</a:t>
            </a:r>
          </a:p>
          <a:p>
            <a:pPr marL="685594" lvl="3" indent="-169812"/>
            <a:r>
              <a:rPr lang="en-US" dirty="0"/>
              <a:t>Fourth level</a:t>
            </a:r>
          </a:p>
          <a:p>
            <a:pPr marL="855406" lvl="4" indent="-169812"/>
            <a:r>
              <a:rPr lang="en-US" dirty="0"/>
              <a:t>Fifth level</a:t>
            </a:r>
          </a:p>
        </p:txBody>
      </p:sp>
      <p:sp>
        <p:nvSpPr>
          <p:cNvPr id="10" name="Text Placeholder 9"/>
          <p:cNvSpPr>
            <a:spLocks noGrp="1"/>
          </p:cNvSpPr>
          <p:nvPr>
            <p:ph type="body" sz="quarter" idx="34" hasCustomPrompt="1"/>
          </p:nvPr>
        </p:nvSpPr>
        <p:spPr>
          <a:xfrm>
            <a:off x="1779569" y="6556248"/>
            <a:ext cx="8629688" cy="301752"/>
          </a:xfrm>
        </p:spPr>
        <p:txBody>
          <a:bodyPr anchor="ctr"/>
          <a:lstStyle>
            <a:lvl1pPr algn="ctr">
              <a:defRPr sz="800">
                <a:solidFill>
                  <a:schemeClr val="bg1">
                    <a:lumMod val="65000"/>
                  </a:schemeClr>
                </a:solidFill>
              </a:defRPr>
            </a:lvl1pPr>
            <a:lvl2pPr algn="ctr">
              <a:defRPr/>
            </a:lvl2pPr>
            <a:lvl3pPr algn="ctr">
              <a:defRPr/>
            </a:lvl3pPr>
            <a:lvl4pPr algn="ctr">
              <a:defRPr/>
            </a:lvl4pPr>
            <a:lvl5pPr algn="ctr">
              <a:defRPr/>
            </a:lvl5pPr>
          </a:lstStyle>
          <a:p>
            <a:pPr lvl="0"/>
            <a:r>
              <a:rPr lang="en-US" dirty="0"/>
              <a:t>Distribution Statement</a:t>
            </a:r>
          </a:p>
        </p:txBody>
      </p:sp>
      <p:sp>
        <p:nvSpPr>
          <p:cNvPr id="9" name="Slide Number Placeholder 8"/>
          <p:cNvSpPr>
            <a:spLocks noGrp="1"/>
          </p:cNvSpPr>
          <p:nvPr>
            <p:ph type="sldNum" sz="quarter" idx="37"/>
          </p:nvPr>
        </p:nvSpPr>
        <p:spPr/>
        <p:txBody>
          <a:bodyPr/>
          <a:lstStyle/>
          <a:p>
            <a:pPr>
              <a:defRPr/>
            </a:pPr>
            <a:fld id="{231CC523-8BC6-4921-807A-66BD262F34AB}" type="slidenum">
              <a:rPr lang="en-US" smtClean="0"/>
              <a:pPr>
                <a:defRPr/>
              </a:pPr>
              <a:t>‹#›</a:t>
            </a:fld>
            <a:endParaRPr lang="en-US"/>
          </a:p>
        </p:txBody>
      </p:sp>
    </p:spTree>
    <p:extLst>
      <p:ext uri="{BB962C8B-B14F-4D97-AF65-F5344CB8AC3E}">
        <p14:creationId xmlns:p14="http://schemas.microsoft.com/office/powerpoint/2010/main" val="736133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492" y="593367"/>
            <a:ext cx="11357841"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492" y="1536633"/>
            <a:ext cx="11357841" cy="4555200"/>
          </a:xfrm>
          <a:prstGeom prst="rect">
            <a:avLst/>
          </a:prstGeom>
        </p:spPr>
        <p:txBody>
          <a:bodyPr spcFirstLastPara="1" wrap="square" lIns="91425" tIns="91425" rIns="91425" bIns="91425" anchor="t" anchorCtr="0"/>
          <a:lstStyle>
            <a:lvl1pPr marL="609448" lvl="0" indent="-457086">
              <a:spcBef>
                <a:spcPts val="0"/>
              </a:spcBef>
              <a:spcAft>
                <a:spcPts val="0"/>
              </a:spcAft>
              <a:buSzPts val="1800"/>
              <a:buChar char="●"/>
              <a:defRPr/>
            </a:lvl1pPr>
            <a:lvl2pPr marL="1218895" lvl="1" indent="-423228">
              <a:spcBef>
                <a:spcPts val="2133"/>
              </a:spcBef>
              <a:spcAft>
                <a:spcPts val="0"/>
              </a:spcAft>
              <a:buSzPts val="1400"/>
              <a:buChar char="○"/>
              <a:defRPr/>
            </a:lvl2pPr>
            <a:lvl3pPr marL="1828343" lvl="2" indent="-423228">
              <a:spcBef>
                <a:spcPts val="2133"/>
              </a:spcBef>
              <a:spcAft>
                <a:spcPts val="0"/>
              </a:spcAft>
              <a:buSzPts val="1400"/>
              <a:buChar char="■"/>
              <a:defRPr/>
            </a:lvl3pPr>
            <a:lvl4pPr marL="2437790" lvl="3" indent="-423228">
              <a:spcBef>
                <a:spcPts val="2133"/>
              </a:spcBef>
              <a:spcAft>
                <a:spcPts val="0"/>
              </a:spcAft>
              <a:buSzPts val="1400"/>
              <a:buChar char="●"/>
              <a:defRPr/>
            </a:lvl4pPr>
            <a:lvl5pPr marL="3047238" lvl="4" indent="-423228">
              <a:spcBef>
                <a:spcPts val="2133"/>
              </a:spcBef>
              <a:spcAft>
                <a:spcPts val="0"/>
              </a:spcAft>
              <a:buSzPts val="1400"/>
              <a:buChar char="○"/>
              <a:defRPr/>
            </a:lvl5pPr>
            <a:lvl6pPr marL="3656686" lvl="5" indent="-423228">
              <a:spcBef>
                <a:spcPts val="2133"/>
              </a:spcBef>
              <a:spcAft>
                <a:spcPts val="0"/>
              </a:spcAft>
              <a:buSzPts val="1400"/>
              <a:buChar char="■"/>
              <a:defRPr/>
            </a:lvl6pPr>
            <a:lvl7pPr marL="4266133" lvl="6" indent="-423228">
              <a:spcBef>
                <a:spcPts val="2133"/>
              </a:spcBef>
              <a:spcAft>
                <a:spcPts val="0"/>
              </a:spcAft>
              <a:buSzPts val="1400"/>
              <a:buChar char="●"/>
              <a:defRPr/>
            </a:lvl7pPr>
            <a:lvl8pPr marL="4875581" lvl="7" indent="-423228">
              <a:spcBef>
                <a:spcPts val="2133"/>
              </a:spcBef>
              <a:spcAft>
                <a:spcPts val="0"/>
              </a:spcAft>
              <a:buSzPts val="1400"/>
              <a:buChar char="○"/>
              <a:defRPr/>
            </a:lvl8pPr>
            <a:lvl9pPr marL="5485028" lvl="8" indent="-423228">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16953549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2601986" y="-1332257"/>
            <a:ext cx="6400803" cy="9522521"/>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vl2pPr>
            <a:lvl3pPr marL="1142657" indent="-228531">
              <a:buFont typeface="Arial" pitchFamily="34" charset="0"/>
              <a:buChar char="•"/>
              <a:defRPr sz="1400"/>
            </a:lvl3pPr>
            <a:lvl4pPr marL="1599720" indent="-228531">
              <a:buFont typeface="Arial" pitchFamily="34" charset="0"/>
              <a:buChar char="•"/>
              <a:defRPr sz="1300"/>
            </a:lvl4pPr>
            <a:lvl5pPr marL="2056783" indent="-228531">
              <a:buFont typeface="Arial" pitchFamily="34" charset="0"/>
              <a:buChar cha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rot="5400000">
            <a:off x="-2447527" y="3228499"/>
            <a:ext cx="5546817" cy="397829"/>
          </a:xfrm>
        </p:spPr>
        <p:txBody>
          <a:body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a:xfrm rot="5400000">
            <a:off x="56629" y="6309211"/>
            <a:ext cx="530038" cy="389368"/>
          </a:xfrm>
        </p:spPr>
        <p:txBody>
          <a:bodyPr/>
          <a:lstStyle/>
          <a:p>
            <a:pPr>
              <a:defRPr/>
            </a:pPr>
            <a:fld id="{231CC523-8BC6-4921-807A-66BD262F34AB}" type="slidenum">
              <a:rPr lang="en-US" smtClean="0"/>
              <a:pPr>
                <a:defRPr/>
              </a:pPr>
              <a:t>‹#›</a:t>
            </a:fld>
            <a:endParaRPr lang="en-US"/>
          </a:p>
        </p:txBody>
      </p:sp>
      <p:sp>
        <p:nvSpPr>
          <p:cNvPr id="6" name="Title 1"/>
          <p:cNvSpPr>
            <a:spLocks noGrp="1"/>
          </p:cNvSpPr>
          <p:nvPr>
            <p:ph type="ctrTitle"/>
          </p:nvPr>
        </p:nvSpPr>
        <p:spPr>
          <a:xfrm rot="5400000">
            <a:off x="8996521" y="3583109"/>
            <a:ext cx="5191125" cy="901465"/>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flipH="1">
            <a:off x="11019676" y="228602"/>
            <a:ext cx="2116"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5400000">
            <a:off x="11053229" y="264984"/>
            <a:ext cx="1085438" cy="873201"/>
          </a:xfrm>
          <a:prstGeom prst="rect">
            <a:avLst/>
          </a:prstGeom>
        </p:spPr>
      </p:pic>
    </p:spTree>
    <p:extLst>
      <p:ext uri="{BB962C8B-B14F-4D97-AF65-F5344CB8AC3E}">
        <p14:creationId xmlns:p14="http://schemas.microsoft.com/office/powerpoint/2010/main" val="241842404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09930" y="1456511"/>
            <a:ext cx="10360501" cy="457200"/>
          </a:xfrm>
        </p:spPr>
        <p:txBody>
          <a:bodyPr anchor="b" anchorCtr="0"/>
          <a:lstStyle>
            <a:lvl1pPr algn="ctr">
              <a:defRPr sz="2399" b="1">
                <a:latin typeface="Tahoma" pitchFamily="34" charset="0"/>
                <a:ea typeface="Tahoma" pitchFamily="34" charset="0"/>
                <a:cs typeface="Tahoma" pitchFamily="34" charset="0"/>
              </a:defRPr>
            </a:lvl1pPr>
          </a:lstStyle>
          <a:p>
            <a:r>
              <a:rPr lang="en-US"/>
              <a:t>Click to edit Master title style</a:t>
            </a:r>
          </a:p>
        </p:txBody>
      </p:sp>
      <p:sp>
        <p:nvSpPr>
          <p:cNvPr id="6" name="Subtitle 2"/>
          <p:cNvSpPr>
            <a:spLocks noGrp="1"/>
          </p:cNvSpPr>
          <p:nvPr>
            <p:ph type="subTitle" idx="1" hasCustomPrompt="1"/>
          </p:nvPr>
        </p:nvSpPr>
        <p:spPr>
          <a:xfrm>
            <a:off x="1828324" y="2057400"/>
            <a:ext cx="8532178" cy="1752600"/>
          </a:xfrm>
        </p:spPr>
        <p:txBody>
          <a:bodyPr/>
          <a:lstStyle>
            <a:lvl1pPr marL="0" indent="0" algn="ctr">
              <a:buNone/>
              <a:defRPr sz="1799">
                <a:latin typeface="Tahoma" pitchFamily="34" charset="0"/>
                <a:ea typeface="Tahoma" pitchFamily="34" charset="0"/>
                <a:cs typeface="Tahoma" pitchFamily="34" charset="0"/>
              </a:defRPr>
            </a:lvl1pPr>
            <a:lvl2pPr marL="457063" indent="0" algn="ctr">
              <a:buNone/>
              <a:defRPr/>
            </a:lvl2pPr>
            <a:lvl3pPr marL="914126" indent="0" algn="ctr">
              <a:buNone/>
              <a:defRPr/>
            </a:lvl3pPr>
            <a:lvl4pPr marL="1371189" indent="0" algn="ctr">
              <a:buNone/>
              <a:defRPr/>
            </a:lvl4pPr>
            <a:lvl5pPr marL="1828251" indent="0" algn="ctr">
              <a:buNone/>
              <a:defRPr/>
            </a:lvl5pPr>
            <a:lvl6pPr marL="2285314" indent="0" algn="ctr">
              <a:buNone/>
              <a:defRPr/>
            </a:lvl6pPr>
            <a:lvl7pPr marL="2742377" indent="0" algn="ctr">
              <a:buNone/>
              <a:defRPr/>
            </a:lvl7pPr>
            <a:lvl8pPr marL="3199440" indent="0" algn="ctr">
              <a:buNone/>
              <a:defRPr/>
            </a:lvl8pPr>
            <a:lvl9pPr marL="3656503" indent="0" algn="ctr">
              <a:buNone/>
              <a:defRPr/>
            </a:lvl9pPr>
          </a:lstStyle>
          <a:p>
            <a:r>
              <a:rPr lang="en-US"/>
              <a:t>Click to add briefer names</a:t>
            </a:r>
          </a:p>
        </p:txBody>
      </p:sp>
      <p:cxnSp>
        <p:nvCxnSpPr>
          <p:cNvPr id="7" name="Straight Connector 6"/>
          <p:cNvCxnSpPr>
            <a:cxnSpLocks noChangeShapeType="1"/>
          </p:cNvCxnSpPr>
          <p:nvPr userDrawn="1"/>
        </p:nvCxnSpPr>
        <p:spPr bwMode="auto">
          <a:xfrm>
            <a:off x="507868" y="19796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ext Placeholder 8"/>
          <p:cNvSpPr>
            <a:spLocks noGrp="1"/>
          </p:cNvSpPr>
          <p:nvPr>
            <p:ph type="body" sz="quarter" idx="12" hasCustomPrompt="1"/>
          </p:nvPr>
        </p:nvSpPr>
        <p:spPr>
          <a:xfrm>
            <a:off x="1833718" y="4049488"/>
            <a:ext cx="8522347" cy="720221"/>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“Briefing prepared for”</a:t>
            </a:r>
          </a:p>
        </p:txBody>
      </p:sp>
      <p:sp>
        <p:nvSpPr>
          <p:cNvPr id="11" name="Text Placeholder 10"/>
          <p:cNvSpPr>
            <a:spLocks noGrp="1"/>
          </p:cNvSpPr>
          <p:nvPr>
            <p:ph type="body" sz="quarter" idx="13" hasCustomPrompt="1"/>
          </p:nvPr>
        </p:nvSpPr>
        <p:spPr>
          <a:xfrm>
            <a:off x="3652416" y="4790050"/>
            <a:ext cx="4875529" cy="322825"/>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Date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28919" y="5167034"/>
            <a:ext cx="1722521" cy="1039826"/>
          </a:xfrm>
          <a:prstGeom prst="rect">
            <a:avLst/>
          </a:prstGeom>
        </p:spPr>
      </p:pic>
    </p:spTree>
    <p:extLst>
      <p:ext uri="{BB962C8B-B14F-4D97-AF65-F5344CB8AC3E}">
        <p14:creationId xmlns:p14="http://schemas.microsoft.com/office/powerpoint/2010/main" val="229729442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162" y="2514600"/>
            <a:ext cx="10360501" cy="914400"/>
          </a:xfrm>
        </p:spPr>
        <p:txBody>
          <a:bodyPr/>
          <a:lstStyle>
            <a:lvl1pPr algn="ctr">
              <a:defRPr sz="2199"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7868" y="31988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Tree>
    <p:extLst>
      <p:ext uri="{BB962C8B-B14F-4D97-AF65-F5344CB8AC3E}">
        <p14:creationId xmlns:p14="http://schemas.microsoft.com/office/powerpoint/2010/main" val="298005523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162" y="2514600"/>
            <a:ext cx="10360501" cy="914400"/>
          </a:xfrm>
        </p:spPr>
        <p:txBody>
          <a:bodyPr/>
          <a:lstStyle>
            <a:lvl1pPr algn="ctr">
              <a:defRPr sz="2199"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7868" y="31988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914162" y="3352798"/>
            <a:ext cx="10360501" cy="465138"/>
          </a:xfrm>
        </p:spPr>
        <p:txBody>
          <a:bodyPr/>
          <a:lstStyle>
            <a:lvl1pPr algn="ctr">
              <a:defRPr sz="1799">
                <a:solidFill>
                  <a:schemeClr val="bg1">
                    <a:lumMod val="65000"/>
                  </a:schemeClr>
                </a:solidFill>
              </a:defRPr>
            </a:lvl1pPr>
          </a:lstStyle>
          <a:p>
            <a:pPr lvl="0"/>
            <a:r>
              <a:rPr lang="en-US"/>
              <a:t>Click to add subtitle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Tree>
    <p:extLst>
      <p:ext uri="{BB962C8B-B14F-4D97-AF65-F5344CB8AC3E}">
        <p14:creationId xmlns:p14="http://schemas.microsoft.com/office/powerpoint/2010/main" val="140163554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876072" y="4329372"/>
            <a:ext cx="10360501" cy="1461828"/>
          </a:xfrm>
        </p:spPr>
        <p:txBody>
          <a:bodyPr anchor="t"/>
          <a:lstStyle>
            <a:lvl1pPr algn="l">
              <a:defRPr sz="2399" b="1" baseline="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7868" y="43418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397" y="2954111"/>
            <a:ext cx="10360501" cy="1379538"/>
          </a:xfrm>
        </p:spPr>
        <p:txBody>
          <a:bodyPr anchor="b"/>
          <a:lstStyle>
            <a:lvl1pPr algn="l">
              <a:defRPr sz="1799">
                <a:solidFill>
                  <a:schemeClr val="bg1">
                    <a:lumMod val="65000"/>
                  </a:schemeClr>
                </a:solidFill>
              </a:defRPr>
            </a:lvl1pPr>
          </a:lstStyle>
          <a:p>
            <a:pPr lvl="0"/>
            <a:r>
              <a:rPr lang="en-US"/>
              <a:t>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Tree>
    <p:extLst>
      <p:ext uri="{BB962C8B-B14F-4D97-AF65-F5344CB8AC3E}">
        <p14:creationId xmlns:p14="http://schemas.microsoft.com/office/powerpoint/2010/main" val="239380056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558655" y="1143000"/>
            <a:ext cx="11071516" cy="5334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vl2pPr>
            <a:lvl3pPr marL="1142657" indent="-228531">
              <a:buFont typeface="Arial" pitchFamily="34" charset="0"/>
              <a:buChar char="•"/>
              <a:defRPr sz="1400"/>
            </a:lvl3pPr>
            <a:lvl4pPr marL="1599720" indent="-228531">
              <a:buFont typeface="Arial" pitchFamily="34" charset="0"/>
              <a:buChar char="•"/>
              <a:defRPr sz="1300"/>
            </a:lvl4pPr>
            <a:lvl5pPr marL="2056783" indent="-228531">
              <a:buFont typeface="Arial" pitchFamily="34" charset="0"/>
              <a:buChar cha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ctrTitle"/>
          </p:nvPr>
        </p:nvSpPr>
        <p:spPr>
          <a:xfrm>
            <a:off x="1828324" y="151418"/>
            <a:ext cx="9852633"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Tree>
    <p:extLst>
      <p:ext uri="{BB962C8B-B14F-4D97-AF65-F5344CB8AC3E}">
        <p14:creationId xmlns:p14="http://schemas.microsoft.com/office/powerpoint/2010/main" val="28760015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7"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8" name="Straight Connector 7"/>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8715171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1" y="1066800"/>
            <a:ext cx="11071516"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09441" y="3581400"/>
            <a:ext cx="11071516"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0" name="Straight Connector 9"/>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0466976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1" y="1066800"/>
            <a:ext cx="5383398"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5986" y="1066800"/>
            <a:ext cx="5383398"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0" name="Straight Connector 9"/>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3981681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1" y="1066800"/>
            <a:ext cx="3555074"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4367662" y="1066800"/>
            <a:ext cx="3555074"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8125883" y="1066800"/>
            <a:ext cx="3555074"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1" name="Straight Connector 10"/>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49759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249" y="2382"/>
            <a:ext cx="11309897" cy="6342021"/>
          </a:xfrm>
          <a:noFill/>
          <a:ln>
            <a:noFill/>
          </a:ln>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 name="Title 1"/>
          <p:cNvSpPr>
            <a:spLocks noGrp="1"/>
          </p:cNvSpPr>
          <p:nvPr>
            <p:ph type="title"/>
          </p:nvPr>
        </p:nvSpPr>
        <p:spPr>
          <a:xfrm>
            <a:off x="429657" y="274321"/>
            <a:ext cx="10997367" cy="535531"/>
          </a:xfrm>
        </p:spPr>
        <p:txBody>
          <a:bodyPr/>
          <a:lstStyle>
            <a:lvl1pPr>
              <a:lnSpc>
                <a:spcPct val="90000"/>
              </a:lnSpc>
              <a:defRPr sz="3199" b="0">
                <a:solidFill>
                  <a:schemeClr val="tx1"/>
                </a:solidFill>
                <a:effectLst/>
                <a:latin typeface="Century Gothic" panose="020B0502020202020204" pitchFamily="34" charset="0"/>
              </a:defRPr>
            </a:lvl1pPr>
          </a:lstStyle>
          <a:p>
            <a:r>
              <a:rPr lang="en-US"/>
              <a:t>Click to edit Master title style</a:t>
            </a:r>
            <a:endParaRPr lang="en-US" dirty="0"/>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p:nvSpPr>
        <p:spPr>
          <a:xfrm>
            <a:off x="8008197" y="6477000"/>
            <a:ext cx="3859795" cy="182562"/>
          </a:xfrm>
          <a:prstGeom prst="rect">
            <a:avLst/>
          </a:prstGeom>
          <a:ln/>
        </p:spPr>
        <p:txBody>
          <a:bodyPr anchor="ctr"/>
          <a:lstStyle/>
          <a:p>
            <a:pPr algn="r"/>
            <a:r>
              <a:rPr lang="en-US" sz="1000" dirty="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p:nvSpPr>
        <p:spPr bwMode="auto">
          <a:xfrm>
            <a:off x="6024581" y="0"/>
            <a:ext cx="6164244"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p:nvSpPr>
        <p:spPr>
          <a:xfrm>
            <a:off x="0" y="6344403"/>
            <a:ext cx="274249"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a:solidFill>
                <a:schemeClr val="tx1"/>
              </a:solidFill>
              <a:latin typeface="+mn-lt"/>
              <a:cs typeface="Times New Roman" panose="02020603050405020304" pitchFamily="18" charset="0"/>
            </a:endParaRPr>
          </a:p>
        </p:txBody>
      </p:sp>
      <p:pic>
        <p:nvPicPr>
          <p:cNvPr id="20" name="Picture 19">
            <a:extLst>
              <a:ext uri="{FF2B5EF4-FFF2-40B4-BE49-F238E27FC236}">
                <a16:creationId xmlns:a16="http://schemas.microsoft.com/office/drawing/2014/main" id="{4FCA792B-F3C6-440D-9FAF-B0D8AC4CDCB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7498" y="6472945"/>
            <a:ext cx="1093376" cy="265176"/>
          </a:xfrm>
          <a:prstGeom prst="rect">
            <a:avLst/>
          </a:prstGeom>
        </p:spPr>
      </p:pic>
    </p:spTree>
    <p:extLst>
      <p:ext uri="{BB962C8B-B14F-4D97-AF65-F5344CB8AC3E}">
        <p14:creationId xmlns:p14="http://schemas.microsoft.com/office/powerpoint/2010/main" val="85304753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6" y="1066800"/>
            <a:ext cx="5376145"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2363" y="1066800"/>
            <a:ext cx="5488601"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6192358" y="3521528"/>
            <a:ext cx="5488601"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6"/>
          </p:nvPr>
        </p:nvSpPr>
        <p:spPr>
          <a:xfrm>
            <a:off x="605818" y="3529693"/>
            <a:ext cx="5376145"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2" name="Straight Connector 11"/>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1530246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6" name="Content Placeholder 2"/>
          <p:cNvSpPr>
            <a:spLocks noGrp="1"/>
          </p:cNvSpPr>
          <p:nvPr>
            <p:ph sz="quarter" idx="13"/>
          </p:nvPr>
        </p:nvSpPr>
        <p:spPr>
          <a:xfrm>
            <a:off x="609441" y="1066800"/>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4"/>
          </p:nvPr>
        </p:nvSpPr>
        <p:spPr>
          <a:xfrm>
            <a:off x="4367662" y="1066800"/>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5"/>
          </p:nvPr>
        </p:nvSpPr>
        <p:spPr>
          <a:xfrm>
            <a:off x="616696" y="3535138"/>
            <a:ext cx="3555074" cy="2359479"/>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quarter" idx="16"/>
          </p:nvPr>
        </p:nvSpPr>
        <p:spPr>
          <a:xfrm>
            <a:off x="8118628" y="1066800"/>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sz="quarter" idx="17"/>
          </p:nvPr>
        </p:nvSpPr>
        <p:spPr>
          <a:xfrm>
            <a:off x="8125883" y="3535138"/>
            <a:ext cx="3555074" cy="2359479"/>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sz="quarter" idx="18"/>
          </p:nvPr>
        </p:nvSpPr>
        <p:spPr>
          <a:xfrm>
            <a:off x="4374919" y="3537858"/>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5" name="Straight Connector 14"/>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04778527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4"/>
          </p:nvPr>
        </p:nvSpPr>
        <p:spPr>
          <a:xfrm>
            <a:off x="4712289" y="1066801"/>
            <a:ext cx="6968670" cy="4811486"/>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5"/>
          </p:nvPr>
        </p:nvSpPr>
        <p:spPr>
          <a:xfrm>
            <a:off x="751226" y="1763490"/>
            <a:ext cx="3830470" cy="4115027"/>
          </a:xfrm>
        </p:spPr>
        <p:txBody>
          <a:bodyPr/>
          <a:lstStyle>
            <a:lvl1pPr>
              <a:defRPr sz="1400"/>
            </a:lvl1pPr>
          </a:lstStyle>
          <a:p>
            <a:pPr lvl="0"/>
            <a:r>
              <a:rPr lang="en-US"/>
              <a:t>Edit Master text styles</a:t>
            </a:r>
          </a:p>
        </p:txBody>
      </p:sp>
      <p:sp>
        <p:nvSpPr>
          <p:cNvPr id="7" name="Text Placeholder 3"/>
          <p:cNvSpPr>
            <a:spLocks noGrp="1"/>
          </p:cNvSpPr>
          <p:nvPr>
            <p:ph type="body" sz="quarter" idx="16"/>
          </p:nvPr>
        </p:nvSpPr>
        <p:spPr>
          <a:xfrm>
            <a:off x="761804" y="1066801"/>
            <a:ext cx="3827146" cy="696687"/>
          </a:xfrm>
        </p:spPr>
        <p:txBody>
          <a:bodyPr anchor="b"/>
          <a:lstStyle>
            <a:lvl1pPr algn="l">
              <a:defRPr sz="1999" b="1" baseline="0"/>
            </a:lvl1pPr>
          </a:lstStyle>
          <a:p>
            <a:pPr lvl="0"/>
            <a:r>
              <a:rPr lang="en-US"/>
              <a:t>Edit Master text styles</a:t>
            </a:r>
          </a:p>
          <a:p>
            <a:pPr lvl="1"/>
            <a:r>
              <a:rPr lang="en-US"/>
              <a:t>Second level</a:t>
            </a:r>
          </a:p>
        </p:txBody>
      </p:sp>
      <p:sp>
        <p:nvSpPr>
          <p:cNvPr id="10"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1" name="Straight Connector 10"/>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2774306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extBox 4"/>
          <p:cNvSpPr txBox="1"/>
          <p:nvPr userDrawn="1"/>
        </p:nvSpPr>
        <p:spPr>
          <a:xfrm>
            <a:off x="4549180" y="3979891"/>
            <a:ext cx="3029519" cy="369332"/>
          </a:xfrm>
          <a:prstGeom prst="rect">
            <a:avLst/>
          </a:prstGeom>
          <a:noFill/>
        </p:spPr>
        <p:txBody>
          <a:bodyPr wrap="square" rtlCol="0">
            <a:spAutoFit/>
          </a:bodyPr>
          <a:lstStyle/>
          <a:p>
            <a:pPr lvl="0" algn="ctr"/>
            <a:r>
              <a:rPr lang="en-US" sz="1799">
                <a:latin typeface="Tahoma" pitchFamily="34" charset="0"/>
                <a:ea typeface="Tahoma" pitchFamily="34" charset="0"/>
                <a:cs typeface="Tahoma" pitchFamily="34" charset="0"/>
              </a:rPr>
              <a:t>www.darpa.mil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9179" y="2151075"/>
            <a:ext cx="3029519" cy="1828816"/>
          </a:xfrm>
          <a:prstGeom prst="rect">
            <a:avLst/>
          </a:prstGeom>
        </p:spPr>
      </p:pic>
    </p:spTree>
    <p:extLst>
      <p:ext uri="{BB962C8B-B14F-4D97-AF65-F5344CB8AC3E}">
        <p14:creationId xmlns:p14="http://schemas.microsoft.com/office/powerpoint/2010/main" val="346786847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Y17_Staffer_Quad_1">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262807" y="4077691"/>
            <a:ext cx="5716559" cy="2157984"/>
          </a:xfrm>
        </p:spPr>
        <p:txBody>
          <a:bodyPr/>
          <a:lstStyle>
            <a:lvl1pPr marL="0" indent="0">
              <a:defRPr sz="1200" baseline="0"/>
            </a:lvl1pPr>
          </a:lstStyle>
          <a:p>
            <a:pPr lvl="0"/>
            <a:r>
              <a:rPr lang="en-US"/>
              <a:t>(What are you trying to accomplish and what is the desired end state)</a:t>
            </a:r>
          </a:p>
        </p:txBody>
      </p:sp>
      <p:sp>
        <p:nvSpPr>
          <p:cNvPr id="71" name="Text Placeholder 70"/>
          <p:cNvSpPr>
            <a:spLocks noGrp="1"/>
          </p:cNvSpPr>
          <p:nvPr>
            <p:ph type="body" sz="quarter" idx="35" hasCustomPrompt="1"/>
          </p:nvPr>
        </p:nvSpPr>
        <p:spPr>
          <a:xfrm>
            <a:off x="262807" y="1592626"/>
            <a:ext cx="5716559" cy="2157984"/>
          </a:xfrm>
        </p:spPr>
        <p:txBody>
          <a:bodyPr/>
          <a:lstStyle>
            <a:lvl1pPr marL="0" indent="0">
              <a:defRPr sz="1200" baseline="0"/>
            </a:lvl1pPr>
          </a:lstStyle>
          <a:p>
            <a:pPr lvl="0"/>
            <a:r>
              <a:rPr lang="en-US"/>
              <a:t>(Give a broad overview of the program here)</a:t>
            </a:r>
          </a:p>
        </p:txBody>
      </p:sp>
      <p:cxnSp>
        <p:nvCxnSpPr>
          <p:cNvPr id="11" name="Straight Connector 10"/>
          <p:cNvCxnSpPr/>
          <p:nvPr userDrawn="1"/>
        </p:nvCxnSpPr>
        <p:spPr bwMode="auto">
          <a:xfrm>
            <a:off x="0" y="3825875"/>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6094413"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6272026" y="1592626"/>
            <a:ext cx="5716559" cy="2157984"/>
          </a:xfrm>
        </p:spPr>
        <p:txBody>
          <a:bodyPr/>
          <a:lstStyle>
            <a:lvl1pPr marL="0" indent="0">
              <a:defRPr sz="1200" baseline="0"/>
            </a:lvl1pPr>
          </a:lstStyle>
          <a:p>
            <a:pPr lvl="0"/>
            <a:r>
              <a:rPr lang="en-US"/>
              <a:t>Upcoming Key Decisions:</a:t>
            </a:r>
          </a:p>
          <a:p>
            <a:pPr lvl="0"/>
            <a:endParaRPr lang="en-US"/>
          </a:p>
          <a:p>
            <a:pPr lvl="0"/>
            <a:r>
              <a:rPr lang="en-US"/>
              <a:t>Transition: (Define stages of transition – 6.1, 6.2, 6.3</a:t>
            </a:r>
          </a:p>
          <a:p>
            <a:pPr lvl="0"/>
            <a:endParaRPr lang="en-US"/>
          </a:p>
          <a:p>
            <a:pPr lvl="0"/>
            <a:r>
              <a:rPr lang="en-US"/>
              <a:t>Technical Risk</a:t>
            </a:r>
          </a:p>
        </p:txBody>
      </p:sp>
      <p:sp>
        <p:nvSpPr>
          <p:cNvPr id="17" name="TextBox 16"/>
          <p:cNvSpPr txBox="1"/>
          <p:nvPr userDrawn="1"/>
        </p:nvSpPr>
        <p:spPr>
          <a:xfrm>
            <a:off x="1199839" y="1363191"/>
            <a:ext cx="3618560" cy="276999"/>
          </a:xfrm>
          <a:prstGeom prst="rect">
            <a:avLst/>
          </a:prstGeom>
          <a:noFill/>
        </p:spPr>
        <p:txBody>
          <a:bodyPr wrap="square" rtlCol="0">
            <a:spAutoFit/>
          </a:bodyPr>
          <a:lstStyle/>
          <a:p>
            <a:pPr algn="ctr"/>
            <a:r>
              <a:rPr lang="en-US" sz="1200" b="1">
                <a:solidFill>
                  <a:prstClr val="black"/>
                </a:solidFill>
                <a:ea typeface="Tahoma" pitchFamily="34" charset="0"/>
                <a:cs typeface="Tahoma" pitchFamily="34" charset="0"/>
              </a:rPr>
              <a:t>PROGRAM OVERVIEW</a:t>
            </a:r>
          </a:p>
        </p:txBody>
      </p:sp>
      <p:sp>
        <p:nvSpPr>
          <p:cNvPr id="18" name="TextBox 17"/>
          <p:cNvSpPr txBox="1"/>
          <p:nvPr userDrawn="1"/>
        </p:nvSpPr>
        <p:spPr>
          <a:xfrm>
            <a:off x="7452957" y="1365364"/>
            <a:ext cx="3618560" cy="276999"/>
          </a:xfrm>
          <a:prstGeom prst="rect">
            <a:avLst/>
          </a:prstGeom>
          <a:noFill/>
        </p:spPr>
        <p:txBody>
          <a:bodyPr wrap="square" rtlCol="0">
            <a:spAutoFit/>
          </a:bodyPr>
          <a:lstStyle/>
          <a:p>
            <a:pPr algn="ctr"/>
            <a:r>
              <a:rPr lang="en-US" sz="1200" b="1">
                <a:solidFill>
                  <a:prstClr val="black"/>
                </a:solidFill>
                <a:ea typeface="Tahoma" pitchFamily="34" charset="0"/>
                <a:cs typeface="Tahoma" pitchFamily="34" charset="0"/>
              </a:rPr>
              <a:t>PROGRAM STATUS</a:t>
            </a:r>
          </a:p>
        </p:txBody>
      </p:sp>
      <p:sp>
        <p:nvSpPr>
          <p:cNvPr id="19" name="TextBox 18"/>
          <p:cNvSpPr txBox="1"/>
          <p:nvPr userDrawn="1"/>
        </p:nvSpPr>
        <p:spPr>
          <a:xfrm>
            <a:off x="341226" y="3843864"/>
            <a:ext cx="5335787" cy="276999"/>
          </a:xfrm>
          <a:prstGeom prst="rect">
            <a:avLst/>
          </a:prstGeom>
          <a:noFill/>
        </p:spPr>
        <p:txBody>
          <a:bodyPr wrap="square" rtlCol="0">
            <a:spAutoFit/>
          </a:bodyPr>
          <a:lstStyle/>
          <a:p>
            <a:pPr algn="ctr"/>
            <a:r>
              <a:rPr lang="en-US" sz="1200" b="1">
                <a:solidFill>
                  <a:prstClr val="black"/>
                </a:solidFill>
                <a:ea typeface="Tahoma" pitchFamily="34" charset="0"/>
                <a:cs typeface="Tahoma" pitchFamily="34" charset="0"/>
              </a:rPr>
              <a:t>CAPABILITY OBJECTIVE/GOAL</a:t>
            </a:r>
          </a:p>
        </p:txBody>
      </p:sp>
      <p:sp>
        <p:nvSpPr>
          <p:cNvPr id="21" name="TextBox 20"/>
          <p:cNvSpPr txBox="1"/>
          <p:nvPr userDrawn="1"/>
        </p:nvSpPr>
        <p:spPr>
          <a:xfrm>
            <a:off x="8185991" y="3843864"/>
            <a:ext cx="2152490" cy="276999"/>
          </a:xfrm>
          <a:prstGeom prst="rect">
            <a:avLst/>
          </a:prstGeom>
          <a:noFill/>
        </p:spPr>
        <p:txBody>
          <a:bodyPr wrap="square" rtlCol="0">
            <a:spAutoFit/>
          </a:bodyPr>
          <a:lstStyle/>
          <a:p>
            <a:pPr algn="ctr"/>
            <a:r>
              <a:rPr lang="en-US" sz="1200" b="1">
                <a:solidFill>
                  <a:prstClr val="black"/>
                </a:solidFill>
                <a:ea typeface="Tahoma" pitchFamily="34" charset="0"/>
                <a:cs typeface="Tahoma" pitchFamily="34" charset="0"/>
              </a:rPr>
              <a:t>PERFORMERS</a:t>
            </a:r>
          </a:p>
        </p:txBody>
      </p:sp>
      <p:sp>
        <p:nvSpPr>
          <p:cNvPr id="24" name="Text Placeholder 6"/>
          <p:cNvSpPr>
            <a:spLocks noGrp="1"/>
          </p:cNvSpPr>
          <p:nvPr>
            <p:ph type="body" sz="quarter" idx="32" hasCustomPrompt="1"/>
          </p:nvPr>
        </p:nvSpPr>
        <p:spPr>
          <a:xfrm>
            <a:off x="6251459" y="4329799"/>
            <a:ext cx="3251310" cy="2221992"/>
          </a:xfrm>
        </p:spPr>
        <p:txBody>
          <a:bodyPr/>
          <a:lstStyle>
            <a:lvl1pPr marL="0" indent="0">
              <a:defRPr sz="1000"/>
            </a:lvl1pPr>
          </a:lstStyle>
          <a:p>
            <a:pPr lvl="0"/>
            <a:r>
              <a:rPr lang="en-US"/>
              <a:t>(Just include primes)</a:t>
            </a:r>
          </a:p>
        </p:txBody>
      </p:sp>
      <p:sp>
        <p:nvSpPr>
          <p:cNvPr id="25" name="Text Placeholder 6"/>
          <p:cNvSpPr>
            <a:spLocks noGrp="1"/>
          </p:cNvSpPr>
          <p:nvPr>
            <p:ph type="body" sz="quarter" idx="33" hasCustomPrompt="1"/>
          </p:nvPr>
        </p:nvSpPr>
        <p:spPr>
          <a:xfrm>
            <a:off x="9511970" y="4329585"/>
            <a:ext cx="2620597" cy="2221992"/>
          </a:xfrm>
        </p:spPr>
        <p:txBody>
          <a:bodyPr/>
          <a:lstStyle>
            <a:lvl1pPr marL="0" indent="0">
              <a:defRPr sz="1000" baseline="0"/>
            </a:lvl1pPr>
          </a:lstStyle>
          <a:p>
            <a:pPr lvl="0"/>
            <a:r>
              <a:rPr lang="en-US"/>
              <a:t>(City, State)</a:t>
            </a:r>
          </a:p>
        </p:txBody>
      </p:sp>
      <p:cxnSp>
        <p:nvCxnSpPr>
          <p:cNvPr id="13" name="Straight Connector 12"/>
          <p:cNvCxnSpPr/>
          <p:nvPr userDrawn="1"/>
        </p:nvCxnSpPr>
        <p:spPr bwMode="auto">
          <a:xfrm>
            <a:off x="0" y="1355726"/>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828324" y="201560"/>
            <a:ext cx="10160261" cy="521208"/>
          </a:xfrm>
        </p:spPr>
        <p:txBody>
          <a:bodyPr anchor="ctr"/>
          <a:lstStyle>
            <a:lvl1pPr>
              <a:defRPr sz="2399"/>
            </a:lvl1pPr>
          </a:lstStyle>
          <a:p>
            <a:pPr lvl="0"/>
            <a:r>
              <a:rPr lang="en-US"/>
              <a:t>Program Name (Acronym)</a:t>
            </a:r>
          </a:p>
        </p:txBody>
      </p:sp>
      <p:sp>
        <p:nvSpPr>
          <p:cNvPr id="52" name="TextBox 51"/>
          <p:cNvSpPr txBox="1"/>
          <p:nvPr userDrawn="1"/>
        </p:nvSpPr>
        <p:spPr>
          <a:xfrm>
            <a:off x="38096" y="1100947"/>
            <a:ext cx="831632" cy="246221"/>
          </a:xfrm>
          <a:prstGeom prst="rect">
            <a:avLst/>
          </a:prstGeom>
          <a:noFill/>
        </p:spPr>
        <p:txBody>
          <a:bodyPr wrap="square" rtlCol="0">
            <a:spAutoFit/>
          </a:bodyPr>
          <a:lstStyle/>
          <a:p>
            <a:r>
              <a:rPr lang="en-US" sz="1000">
                <a:solidFill>
                  <a:prstClr val="black"/>
                </a:solidFill>
              </a:rPr>
              <a:t>PE:</a:t>
            </a:r>
          </a:p>
        </p:txBody>
      </p:sp>
      <p:sp>
        <p:nvSpPr>
          <p:cNvPr id="53" name="TextBox 52"/>
          <p:cNvSpPr txBox="1"/>
          <p:nvPr userDrawn="1"/>
        </p:nvSpPr>
        <p:spPr>
          <a:xfrm>
            <a:off x="1391699" y="1100947"/>
            <a:ext cx="1606133" cy="246221"/>
          </a:xfrm>
          <a:prstGeom prst="rect">
            <a:avLst/>
          </a:prstGeom>
          <a:noFill/>
        </p:spPr>
        <p:txBody>
          <a:bodyPr wrap="square" rtlCol="0">
            <a:spAutoFit/>
          </a:bodyPr>
          <a:lstStyle/>
          <a:p>
            <a:r>
              <a:rPr lang="en-US" sz="1000">
                <a:solidFill>
                  <a:prstClr val="black"/>
                </a:solidFill>
              </a:rPr>
              <a:t>PROJECT:</a:t>
            </a:r>
          </a:p>
        </p:txBody>
      </p:sp>
      <p:sp>
        <p:nvSpPr>
          <p:cNvPr id="54" name="TextBox 53"/>
          <p:cNvSpPr txBox="1"/>
          <p:nvPr userDrawn="1"/>
        </p:nvSpPr>
        <p:spPr>
          <a:xfrm>
            <a:off x="3009118" y="1100947"/>
            <a:ext cx="1606133" cy="246221"/>
          </a:xfrm>
          <a:prstGeom prst="rect">
            <a:avLst/>
          </a:prstGeom>
          <a:noFill/>
        </p:spPr>
        <p:txBody>
          <a:bodyPr wrap="square" rtlCol="0">
            <a:spAutoFit/>
          </a:bodyPr>
          <a:lstStyle/>
          <a:p>
            <a:r>
              <a:rPr lang="en-US" sz="1000">
                <a:solidFill>
                  <a:prstClr val="black"/>
                </a:solidFill>
              </a:rPr>
              <a:t>RDDS PG #:</a:t>
            </a:r>
          </a:p>
        </p:txBody>
      </p:sp>
      <p:sp>
        <p:nvSpPr>
          <p:cNvPr id="55" name="Text Placeholder 2"/>
          <p:cNvSpPr>
            <a:spLocks noGrp="1"/>
          </p:cNvSpPr>
          <p:nvPr>
            <p:ph type="body" sz="quarter" idx="21" hasCustomPrompt="1"/>
          </p:nvPr>
        </p:nvSpPr>
        <p:spPr>
          <a:xfrm>
            <a:off x="373846" y="1100945"/>
            <a:ext cx="991751"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56" name="Text Placeholder 2"/>
          <p:cNvSpPr>
            <a:spLocks noGrp="1"/>
          </p:cNvSpPr>
          <p:nvPr>
            <p:ph type="body" sz="quarter" idx="22" hasCustomPrompt="1"/>
          </p:nvPr>
        </p:nvSpPr>
        <p:spPr>
          <a:xfrm>
            <a:off x="2238183" y="1100947"/>
            <a:ext cx="669358"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7" name="Text Placeholder 2"/>
          <p:cNvSpPr>
            <a:spLocks noGrp="1"/>
          </p:cNvSpPr>
          <p:nvPr>
            <p:ph type="body" sz="quarter" idx="23" hasCustomPrompt="1"/>
          </p:nvPr>
        </p:nvSpPr>
        <p:spPr>
          <a:xfrm>
            <a:off x="4029081" y="1100947"/>
            <a:ext cx="138676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39"/>
          <p:cNvSpPr>
            <a:spLocks noGrp="1"/>
          </p:cNvSpPr>
          <p:nvPr>
            <p:ph type="body" sz="quarter" idx="15" hasCustomPrompt="1"/>
          </p:nvPr>
        </p:nvSpPr>
        <p:spPr>
          <a:xfrm>
            <a:off x="9117598" y="1100945"/>
            <a:ext cx="975106"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59" name="Text Placeholder 39"/>
          <p:cNvSpPr>
            <a:spLocks noGrp="1"/>
          </p:cNvSpPr>
          <p:nvPr>
            <p:ph type="body" sz="quarter" idx="29" hasCustomPrompt="1"/>
          </p:nvPr>
        </p:nvSpPr>
        <p:spPr>
          <a:xfrm>
            <a:off x="10093712" y="1100945"/>
            <a:ext cx="975106"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60" name="Text Placeholder 39"/>
          <p:cNvSpPr>
            <a:spLocks noGrp="1"/>
          </p:cNvSpPr>
          <p:nvPr>
            <p:ph type="body" sz="quarter" idx="30" hasCustomPrompt="1"/>
          </p:nvPr>
        </p:nvSpPr>
        <p:spPr>
          <a:xfrm>
            <a:off x="11076915" y="1100945"/>
            <a:ext cx="975106" cy="246888"/>
          </a:xfrm>
          <a:noFill/>
        </p:spPr>
        <p:txBody>
          <a:bodyPr wrap="square" rtlCol="0">
            <a:spAutoFit/>
          </a:bodyPr>
          <a:lstStyle>
            <a:lvl1pPr algn="ctr">
              <a:defRPr lang="en-US" sz="1000" dirty="0">
                <a:latin typeface="+mn-lt"/>
                <a:cs typeface="+mn-cs"/>
              </a:defRPr>
            </a:lvl1pPr>
          </a:lstStyle>
          <a:p>
            <a:pPr marL="0" lvl="0"/>
            <a:r>
              <a:rPr lang="en-US"/>
              <a:t>0.000</a:t>
            </a:r>
          </a:p>
        </p:txBody>
      </p:sp>
      <p:sp>
        <p:nvSpPr>
          <p:cNvPr id="61" name="TextBox 60"/>
          <p:cNvSpPr txBox="1"/>
          <p:nvPr userDrawn="1"/>
        </p:nvSpPr>
        <p:spPr>
          <a:xfrm>
            <a:off x="11076915" y="880703"/>
            <a:ext cx="975106" cy="246221"/>
          </a:xfrm>
          <a:prstGeom prst="rect">
            <a:avLst/>
          </a:prstGeom>
          <a:noFill/>
        </p:spPr>
        <p:txBody>
          <a:bodyPr wrap="square" rtlCol="0">
            <a:spAutoFit/>
          </a:bodyPr>
          <a:lstStyle>
            <a:defPPr>
              <a:defRPr lang="en-US"/>
            </a:defPPr>
            <a:lvl1pPr>
              <a:defRPr sz="1000"/>
            </a:lvl1pPr>
          </a:lstStyle>
          <a:p>
            <a:pPr algn="ctr"/>
            <a:r>
              <a:rPr lang="en-US" sz="1000">
                <a:solidFill>
                  <a:prstClr val="black"/>
                </a:solidFill>
              </a:rPr>
              <a:t>FY20</a:t>
            </a:r>
          </a:p>
        </p:txBody>
      </p:sp>
      <p:sp>
        <p:nvSpPr>
          <p:cNvPr id="62" name="TextBox 61"/>
          <p:cNvSpPr txBox="1"/>
          <p:nvPr userDrawn="1"/>
        </p:nvSpPr>
        <p:spPr>
          <a:xfrm>
            <a:off x="10099028" y="880703"/>
            <a:ext cx="975106" cy="246221"/>
          </a:xfrm>
          <a:prstGeom prst="rect">
            <a:avLst/>
          </a:prstGeom>
          <a:noFill/>
        </p:spPr>
        <p:txBody>
          <a:bodyPr wrap="square" rtlCol="0">
            <a:spAutoFit/>
          </a:bodyPr>
          <a:lstStyle>
            <a:defPPr>
              <a:defRPr lang="en-US"/>
            </a:defPPr>
            <a:lvl1pPr>
              <a:defRPr sz="1000"/>
            </a:lvl1pPr>
          </a:lstStyle>
          <a:p>
            <a:pPr algn="ctr"/>
            <a:r>
              <a:rPr lang="en-US" sz="1000">
                <a:solidFill>
                  <a:prstClr val="black"/>
                </a:solidFill>
              </a:rPr>
              <a:t>FY19</a:t>
            </a:r>
          </a:p>
        </p:txBody>
      </p:sp>
      <p:sp>
        <p:nvSpPr>
          <p:cNvPr id="63" name="TextBox 62"/>
          <p:cNvSpPr txBox="1"/>
          <p:nvPr userDrawn="1"/>
        </p:nvSpPr>
        <p:spPr>
          <a:xfrm>
            <a:off x="9121141" y="880703"/>
            <a:ext cx="975106" cy="246221"/>
          </a:xfrm>
          <a:prstGeom prst="rect">
            <a:avLst/>
          </a:prstGeom>
          <a:noFill/>
        </p:spPr>
        <p:txBody>
          <a:bodyPr wrap="square" rtlCol="0">
            <a:spAutoFit/>
          </a:bodyPr>
          <a:lstStyle>
            <a:defPPr>
              <a:defRPr lang="en-US"/>
            </a:defPPr>
            <a:lvl1pPr>
              <a:defRPr sz="1000"/>
            </a:lvl1pPr>
          </a:lstStyle>
          <a:p>
            <a:pPr algn="ctr"/>
            <a:r>
              <a:rPr lang="en-US" sz="1000">
                <a:solidFill>
                  <a:prstClr val="black"/>
                </a:solidFill>
              </a:rPr>
              <a:t>FY18</a:t>
            </a:r>
          </a:p>
        </p:txBody>
      </p:sp>
      <p:sp>
        <p:nvSpPr>
          <p:cNvPr id="20" name="Rectangle 19"/>
          <p:cNvSpPr/>
          <p:nvPr userDrawn="1"/>
        </p:nvSpPr>
        <p:spPr>
          <a:xfrm>
            <a:off x="6244256" y="4103929"/>
            <a:ext cx="587501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2455126" algn="l"/>
              </a:tabLst>
            </a:pPr>
            <a:r>
              <a:rPr lang="en-US" sz="1000">
                <a:solidFill>
                  <a:prstClr val="white"/>
                </a:solidFill>
                <a:ea typeface="Tahoma" pitchFamily="34" charset="0"/>
                <a:cs typeface="Tahoma" pitchFamily="34" charset="0"/>
              </a:rPr>
              <a:t>PERFORMER:	</a:t>
            </a:r>
          </a:p>
        </p:txBody>
      </p:sp>
      <p:sp>
        <p:nvSpPr>
          <p:cNvPr id="22" name="Rectangle 21"/>
          <p:cNvSpPr/>
          <p:nvPr userDrawn="1"/>
        </p:nvSpPr>
        <p:spPr>
          <a:xfrm>
            <a:off x="9502770" y="4095464"/>
            <a:ext cx="873729" cy="246221"/>
          </a:xfrm>
          <a:prstGeom prst="rect">
            <a:avLst/>
          </a:prstGeom>
        </p:spPr>
        <p:txBody>
          <a:bodyPr wrap="none">
            <a:spAutoFit/>
          </a:bodyPr>
          <a:lstStyle/>
          <a:p>
            <a:pPr>
              <a:tabLst>
                <a:tab pos="2455126" algn="l"/>
              </a:tabLst>
              <a:defRPr/>
            </a:pPr>
            <a:r>
              <a:rPr lang="en-US" sz="1000">
                <a:solidFill>
                  <a:prstClr val="white"/>
                </a:solidFill>
                <a:ea typeface="Tahoma" pitchFamily="34" charset="0"/>
                <a:cs typeface="Tahoma" pitchFamily="34" charset="0"/>
              </a:rPr>
              <a:t>LOCATION:</a:t>
            </a:r>
          </a:p>
        </p:txBody>
      </p:sp>
      <p:sp>
        <p:nvSpPr>
          <p:cNvPr id="14" name="Slide Number Placeholder 13"/>
          <p:cNvSpPr>
            <a:spLocks noGrp="1"/>
          </p:cNvSpPr>
          <p:nvPr>
            <p:ph type="sldNum" sz="quarter" idx="39"/>
          </p:nvPr>
        </p:nvSpPr>
        <p:spPr>
          <a:xfrm>
            <a:off x="10800427" y="6553200"/>
            <a:ext cx="1015735" cy="292102"/>
          </a:xfrm>
        </p:spPr>
        <p:txBody>
          <a:bodyPr/>
          <a:lstStyle/>
          <a:p>
            <a:pPr>
              <a:defRPr/>
            </a:pPr>
            <a:fld id="{231CC523-8BC6-4921-807A-66BD262F34AB}" type="slidenum">
              <a:rPr lang="en-US" smtClean="0"/>
              <a:pPr>
                <a:defRPr/>
              </a:pPr>
              <a:t>‹#›</a:t>
            </a:fld>
            <a:endParaRPr lang="en-US"/>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
        <p:nvSpPr>
          <p:cNvPr id="33" name="Footer Placeholder 2"/>
          <p:cNvSpPr>
            <a:spLocks noGrp="1"/>
          </p:cNvSpPr>
          <p:nvPr>
            <p:ph type="ftr" sz="quarter" idx="10"/>
          </p:nvPr>
        </p:nvSpPr>
        <p:spPr>
          <a:xfrm>
            <a:off x="1777537" y="6550026"/>
            <a:ext cx="8633751" cy="298450"/>
          </a:xfrm>
        </p:spPr>
        <p:txBody>
          <a:bodyPr/>
          <a:lstStyle/>
          <a:p>
            <a:r>
              <a:rPr lang="en-US" sz="900">
                <a:solidFill>
                  <a:prstClr val="white">
                    <a:lumMod val="50000"/>
                  </a:prstClr>
                </a:solidFill>
              </a:rPr>
              <a:t>Distribution authorized to U.S. Government Agencies only. Other requests for this document shall be referred to DARPA Director’s Office.</a:t>
            </a:r>
          </a:p>
        </p:txBody>
      </p:sp>
    </p:spTree>
    <p:extLst>
      <p:ext uri="{BB962C8B-B14F-4D97-AF65-F5344CB8AC3E}">
        <p14:creationId xmlns:p14="http://schemas.microsoft.com/office/powerpoint/2010/main" val="225019397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Y17_Staffer_Quad_2">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262807" y="4077691"/>
            <a:ext cx="5716559" cy="2157984"/>
          </a:xfrm>
        </p:spPr>
        <p:txBody>
          <a:bodyPr/>
          <a:lstStyle>
            <a:lvl1pPr marL="0" indent="0">
              <a:defRPr sz="1200" baseline="0"/>
            </a:lvl1pPr>
          </a:lstStyle>
          <a:p>
            <a:pPr lvl="0"/>
            <a:r>
              <a:rPr lang="en-US"/>
              <a:t>(What are you trying to accomplish and what is the desired end state)</a:t>
            </a:r>
          </a:p>
        </p:txBody>
      </p:sp>
      <p:sp>
        <p:nvSpPr>
          <p:cNvPr id="71" name="Text Placeholder 70"/>
          <p:cNvSpPr>
            <a:spLocks noGrp="1"/>
          </p:cNvSpPr>
          <p:nvPr>
            <p:ph type="body" sz="quarter" idx="35" hasCustomPrompt="1"/>
          </p:nvPr>
        </p:nvSpPr>
        <p:spPr>
          <a:xfrm>
            <a:off x="262807" y="1592626"/>
            <a:ext cx="5716559" cy="2157984"/>
          </a:xfrm>
        </p:spPr>
        <p:txBody>
          <a:bodyPr/>
          <a:lstStyle>
            <a:lvl1pPr marL="0" indent="0">
              <a:defRPr sz="1200" baseline="0"/>
            </a:lvl1pPr>
          </a:lstStyle>
          <a:p>
            <a:pPr lvl="0"/>
            <a:r>
              <a:rPr lang="en-US"/>
              <a:t>(Give a broad overview of the program here)</a:t>
            </a:r>
          </a:p>
        </p:txBody>
      </p:sp>
      <p:cxnSp>
        <p:nvCxnSpPr>
          <p:cNvPr id="11" name="Straight Connector 10"/>
          <p:cNvCxnSpPr/>
          <p:nvPr userDrawn="1"/>
        </p:nvCxnSpPr>
        <p:spPr bwMode="auto">
          <a:xfrm>
            <a:off x="0" y="3825875"/>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6094413"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6272026" y="1592626"/>
            <a:ext cx="5716559" cy="2157984"/>
          </a:xfrm>
        </p:spPr>
        <p:txBody>
          <a:bodyPr/>
          <a:lstStyle>
            <a:lvl1pPr marL="0" indent="0">
              <a:defRPr sz="1200" baseline="0"/>
            </a:lvl1pPr>
          </a:lstStyle>
          <a:p>
            <a:pPr lvl="0"/>
            <a:r>
              <a:rPr lang="en-US"/>
              <a:t>Upcoming Key Decisions:</a:t>
            </a:r>
          </a:p>
          <a:p>
            <a:pPr lvl="0"/>
            <a:endParaRPr lang="en-US"/>
          </a:p>
          <a:p>
            <a:pPr lvl="0"/>
            <a:r>
              <a:rPr lang="en-US"/>
              <a:t>Transition: (Define stages of transition – 6.1, 6.2, 6.3</a:t>
            </a:r>
          </a:p>
          <a:p>
            <a:pPr lvl="0"/>
            <a:endParaRPr lang="en-US"/>
          </a:p>
          <a:p>
            <a:pPr lvl="0"/>
            <a:r>
              <a:rPr lang="en-US"/>
              <a:t>Technical Risk</a:t>
            </a:r>
          </a:p>
        </p:txBody>
      </p:sp>
      <p:sp>
        <p:nvSpPr>
          <p:cNvPr id="17" name="TextBox 16"/>
          <p:cNvSpPr txBox="1"/>
          <p:nvPr userDrawn="1"/>
        </p:nvSpPr>
        <p:spPr>
          <a:xfrm>
            <a:off x="1199839" y="1363191"/>
            <a:ext cx="361856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8" name="TextBox 17"/>
          <p:cNvSpPr txBox="1"/>
          <p:nvPr userDrawn="1"/>
        </p:nvSpPr>
        <p:spPr>
          <a:xfrm>
            <a:off x="7452957" y="1365364"/>
            <a:ext cx="361856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9" name="TextBox 18"/>
          <p:cNvSpPr txBox="1"/>
          <p:nvPr userDrawn="1"/>
        </p:nvSpPr>
        <p:spPr>
          <a:xfrm>
            <a:off x="341226" y="3843864"/>
            <a:ext cx="533578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sp>
        <p:nvSpPr>
          <p:cNvPr id="21" name="TextBox 20"/>
          <p:cNvSpPr txBox="1"/>
          <p:nvPr userDrawn="1"/>
        </p:nvSpPr>
        <p:spPr>
          <a:xfrm>
            <a:off x="8185991" y="3843864"/>
            <a:ext cx="215249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24" name="Text Placeholder 6"/>
          <p:cNvSpPr>
            <a:spLocks noGrp="1"/>
          </p:cNvSpPr>
          <p:nvPr>
            <p:ph type="body" sz="quarter" idx="32" hasCustomPrompt="1"/>
          </p:nvPr>
        </p:nvSpPr>
        <p:spPr>
          <a:xfrm>
            <a:off x="6251459" y="4329799"/>
            <a:ext cx="3251310" cy="2221992"/>
          </a:xfrm>
        </p:spPr>
        <p:txBody>
          <a:bodyPr/>
          <a:lstStyle>
            <a:lvl1pPr marL="0" indent="0">
              <a:defRPr sz="1000"/>
            </a:lvl1pPr>
          </a:lstStyle>
          <a:p>
            <a:pPr lvl="0"/>
            <a:r>
              <a:rPr lang="en-US"/>
              <a:t>(Just include primes)</a:t>
            </a:r>
          </a:p>
        </p:txBody>
      </p:sp>
      <p:sp>
        <p:nvSpPr>
          <p:cNvPr id="25" name="Text Placeholder 6"/>
          <p:cNvSpPr>
            <a:spLocks noGrp="1"/>
          </p:cNvSpPr>
          <p:nvPr>
            <p:ph type="body" sz="quarter" idx="33" hasCustomPrompt="1"/>
          </p:nvPr>
        </p:nvSpPr>
        <p:spPr>
          <a:xfrm>
            <a:off x="9511970" y="4329585"/>
            <a:ext cx="2620597" cy="2221992"/>
          </a:xfrm>
        </p:spPr>
        <p:txBody>
          <a:bodyPr/>
          <a:lstStyle>
            <a:lvl1pPr marL="0" indent="0">
              <a:defRPr sz="1000" baseline="0"/>
            </a:lvl1pPr>
          </a:lstStyle>
          <a:p>
            <a:pPr lvl="0"/>
            <a:r>
              <a:rPr lang="en-US"/>
              <a:t>(City, State)</a:t>
            </a:r>
          </a:p>
        </p:txBody>
      </p:sp>
      <p:cxnSp>
        <p:nvCxnSpPr>
          <p:cNvPr id="13" name="Straight Connector 12"/>
          <p:cNvCxnSpPr/>
          <p:nvPr userDrawn="1"/>
        </p:nvCxnSpPr>
        <p:spPr bwMode="auto">
          <a:xfrm>
            <a:off x="0" y="1355726"/>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828324" y="201560"/>
            <a:ext cx="10160261" cy="521208"/>
          </a:xfrm>
        </p:spPr>
        <p:txBody>
          <a:bodyPr anchor="ctr"/>
          <a:lstStyle>
            <a:lvl1pPr>
              <a:defRPr sz="2399"/>
            </a:lvl1pPr>
          </a:lstStyle>
          <a:p>
            <a:pPr lvl="0"/>
            <a:r>
              <a:rPr lang="en-US"/>
              <a:t>Program Name (Acronym)</a:t>
            </a:r>
          </a:p>
        </p:txBody>
      </p:sp>
      <p:sp>
        <p:nvSpPr>
          <p:cNvPr id="55" name="Text Placeholder 2"/>
          <p:cNvSpPr>
            <a:spLocks noGrp="1"/>
          </p:cNvSpPr>
          <p:nvPr>
            <p:ph type="body" sz="quarter" idx="21" hasCustomPrompt="1"/>
          </p:nvPr>
        </p:nvSpPr>
        <p:spPr>
          <a:xfrm>
            <a:off x="373844" y="1100945"/>
            <a:ext cx="1986778" cy="246888"/>
          </a:xfrm>
          <a:noFill/>
        </p:spPr>
        <p:txBody>
          <a:bodyPr wrap="square" lIns="45720" rtlCol="0">
            <a:spAutoFit/>
          </a:bodyPr>
          <a:lstStyle>
            <a:lvl1pPr>
              <a:defRPr lang="en-US" sz="1000" dirty="0">
                <a:latin typeface="+mn-lt"/>
                <a:cs typeface="+mn-cs"/>
              </a:defRPr>
            </a:lvl1pPr>
          </a:lstStyle>
          <a:p>
            <a:pPr marL="0" lvl="0"/>
            <a:r>
              <a:rPr lang="en-US"/>
              <a:t>-</a:t>
            </a:r>
          </a:p>
        </p:txBody>
      </p:sp>
      <p:sp>
        <p:nvSpPr>
          <p:cNvPr id="56" name="Text Placeholder 2"/>
          <p:cNvSpPr>
            <a:spLocks noGrp="1"/>
          </p:cNvSpPr>
          <p:nvPr>
            <p:ph type="body" sz="quarter" idx="22" hasCustomPrompt="1"/>
          </p:nvPr>
        </p:nvSpPr>
        <p:spPr>
          <a:xfrm>
            <a:off x="3202937" y="1100947"/>
            <a:ext cx="1657680"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7" name="Text Placeholder 2"/>
          <p:cNvSpPr>
            <a:spLocks noGrp="1"/>
          </p:cNvSpPr>
          <p:nvPr>
            <p:ph type="body" sz="quarter" idx="23" hasCustomPrompt="1"/>
          </p:nvPr>
        </p:nvSpPr>
        <p:spPr>
          <a:xfrm>
            <a:off x="5849649" y="1100947"/>
            <a:ext cx="138676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58" name="Text Placeholder 39"/>
          <p:cNvSpPr>
            <a:spLocks noGrp="1"/>
          </p:cNvSpPr>
          <p:nvPr>
            <p:ph type="body" sz="quarter" idx="15" hasCustomPrompt="1"/>
          </p:nvPr>
        </p:nvSpPr>
        <p:spPr>
          <a:xfrm>
            <a:off x="9119692" y="1120609"/>
            <a:ext cx="975106" cy="230832"/>
          </a:xfrm>
          <a:noFill/>
        </p:spPr>
        <p:txBody>
          <a:bodyPr wrap="square" rtlCol="0">
            <a:spAutoFit/>
          </a:bodyPr>
          <a:lstStyle>
            <a:lvl1pPr algn="ctr">
              <a:defRPr lang="en-US" sz="900" dirty="0">
                <a:latin typeface="+mn-lt"/>
                <a:cs typeface="+mn-cs"/>
              </a:defRPr>
            </a:lvl1pPr>
          </a:lstStyle>
          <a:p>
            <a:pPr marL="0" lvl="0"/>
            <a:r>
              <a:rPr lang="en-US"/>
              <a:t>0.000</a:t>
            </a:r>
          </a:p>
        </p:txBody>
      </p:sp>
      <p:sp>
        <p:nvSpPr>
          <p:cNvPr id="59" name="Text Placeholder 39"/>
          <p:cNvSpPr>
            <a:spLocks noGrp="1"/>
          </p:cNvSpPr>
          <p:nvPr>
            <p:ph type="body" sz="quarter" idx="29" hasCustomPrompt="1"/>
          </p:nvPr>
        </p:nvSpPr>
        <p:spPr>
          <a:xfrm>
            <a:off x="10108912" y="1120609"/>
            <a:ext cx="975106" cy="230832"/>
          </a:xfrm>
          <a:noFill/>
        </p:spPr>
        <p:txBody>
          <a:bodyPr wrap="square" rtlCol="0">
            <a:spAutoFit/>
          </a:bodyPr>
          <a:lstStyle>
            <a:lvl1pPr algn="ctr">
              <a:defRPr lang="en-US" sz="900" dirty="0">
                <a:latin typeface="+mn-lt"/>
                <a:cs typeface="+mn-cs"/>
              </a:defRPr>
            </a:lvl1pPr>
          </a:lstStyle>
          <a:p>
            <a:pPr marL="0" lvl="0"/>
            <a:r>
              <a:rPr lang="en-US"/>
              <a:t>0.000</a:t>
            </a:r>
          </a:p>
        </p:txBody>
      </p:sp>
      <p:sp>
        <p:nvSpPr>
          <p:cNvPr id="60" name="Text Placeholder 39"/>
          <p:cNvSpPr>
            <a:spLocks noGrp="1"/>
          </p:cNvSpPr>
          <p:nvPr>
            <p:ph type="body" sz="quarter" idx="30" hasCustomPrompt="1"/>
          </p:nvPr>
        </p:nvSpPr>
        <p:spPr>
          <a:xfrm>
            <a:off x="11092115" y="1120609"/>
            <a:ext cx="975106" cy="230832"/>
          </a:xfrm>
          <a:noFill/>
        </p:spPr>
        <p:txBody>
          <a:bodyPr wrap="square" rtlCol="0">
            <a:spAutoFit/>
          </a:bodyPr>
          <a:lstStyle>
            <a:lvl1pPr algn="ctr">
              <a:defRPr lang="en-US" sz="900" dirty="0">
                <a:latin typeface="+mn-lt"/>
                <a:cs typeface="+mn-cs"/>
              </a:defRPr>
            </a:lvl1pPr>
          </a:lstStyle>
          <a:p>
            <a:pPr marL="0" lvl="0"/>
            <a:r>
              <a:rPr lang="en-US"/>
              <a:t>0.000</a:t>
            </a:r>
          </a:p>
        </p:txBody>
      </p:sp>
      <p:sp>
        <p:nvSpPr>
          <p:cNvPr id="33" name="TextBox 32"/>
          <p:cNvSpPr txBox="1"/>
          <p:nvPr userDrawn="1"/>
        </p:nvSpPr>
        <p:spPr>
          <a:xfrm>
            <a:off x="2375740" y="1109507"/>
            <a:ext cx="1056465" cy="246221"/>
          </a:xfrm>
          <a:prstGeom prst="rect">
            <a:avLst/>
          </a:prstGeom>
          <a:noFill/>
        </p:spPr>
        <p:txBody>
          <a:bodyPr wrap="square" rtlCol="0">
            <a:spAutoFit/>
          </a:bodyPr>
          <a:lstStyle/>
          <a:p>
            <a:r>
              <a:rPr lang="en-US" sz="1000">
                <a:latin typeface="+mn-lt"/>
              </a:rPr>
              <a:t>PROJECT:</a:t>
            </a:r>
          </a:p>
        </p:txBody>
      </p:sp>
      <p:sp>
        <p:nvSpPr>
          <p:cNvPr id="34" name="TextBox 33"/>
          <p:cNvSpPr txBox="1"/>
          <p:nvPr userDrawn="1"/>
        </p:nvSpPr>
        <p:spPr>
          <a:xfrm>
            <a:off x="4818399" y="1109507"/>
            <a:ext cx="160613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35" name="TextBox 34"/>
          <p:cNvSpPr txBox="1"/>
          <p:nvPr userDrawn="1"/>
        </p:nvSpPr>
        <p:spPr>
          <a:xfrm>
            <a:off x="11082310"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a:t>FY20</a:t>
            </a:r>
          </a:p>
        </p:txBody>
      </p:sp>
      <p:sp>
        <p:nvSpPr>
          <p:cNvPr id="36" name="TextBox 35"/>
          <p:cNvSpPr txBox="1"/>
          <p:nvPr userDrawn="1"/>
        </p:nvSpPr>
        <p:spPr>
          <a:xfrm>
            <a:off x="10103496"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a:t>FY19</a:t>
            </a:r>
          </a:p>
        </p:txBody>
      </p:sp>
      <p:sp>
        <p:nvSpPr>
          <p:cNvPr id="37" name="TextBox 36"/>
          <p:cNvSpPr txBox="1"/>
          <p:nvPr userDrawn="1"/>
        </p:nvSpPr>
        <p:spPr>
          <a:xfrm>
            <a:off x="9128227"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a:t>FY18</a:t>
            </a:r>
          </a:p>
        </p:txBody>
      </p:sp>
      <p:sp>
        <p:nvSpPr>
          <p:cNvPr id="38" name="TextBox 37"/>
          <p:cNvSpPr txBox="1"/>
          <p:nvPr userDrawn="1"/>
        </p:nvSpPr>
        <p:spPr>
          <a:xfrm>
            <a:off x="8153121" y="663878"/>
            <a:ext cx="975106" cy="230832"/>
          </a:xfrm>
          <a:prstGeom prst="rect">
            <a:avLst/>
          </a:prstGeom>
          <a:noFill/>
        </p:spPr>
        <p:txBody>
          <a:bodyPr wrap="square" lIns="91416" tIns="45708" rIns="91416" bIns="45708" rtlCol="0">
            <a:spAutoFit/>
          </a:bodyPr>
          <a:lstStyle>
            <a:defPPr>
              <a:defRPr lang="en-US"/>
            </a:defPPr>
            <a:lvl1pPr>
              <a:defRPr sz="1000"/>
            </a:lvl1pPr>
          </a:lstStyle>
          <a:p>
            <a:pPr lvl="0" algn="ctr"/>
            <a:r>
              <a:rPr lang="en-US" sz="900"/>
              <a:t>PROJECT</a:t>
            </a:r>
          </a:p>
        </p:txBody>
      </p:sp>
      <p:sp>
        <p:nvSpPr>
          <p:cNvPr id="39" name="TextBox 38"/>
          <p:cNvSpPr txBox="1"/>
          <p:nvPr userDrawn="1"/>
        </p:nvSpPr>
        <p:spPr>
          <a:xfrm>
            <a:off x="38096" y="1100947"/>
            <a:ext cx="831632" cy="246221"/>
          </a:xfrm>
          <a:prstGeom prst="rect">
            <a:avLst/>
          </a:prstGeom>
          <a:noFill/>
        </p:spPr>
        <p:txBody>
          <a:bodyPr wrap="square" rtlCol="0">
            <a:spAutoFit/>
          </a:bodyPr>
          <a:lstStyle/>
          <a:p>
            <a:r>
              <a:rPr lang="en-US" sz="1000">
                <a:latin typeface="+mn-lt"/>
              </a:rPr>
              <a:t>PE:</a:t>
            </a:r>
          </a:p>
        </p:txBody>
      </p:sp>
      <p:sp>
        <p:nvSpPr>
          <p:cNvPr id="5" name="Text Placeholder 4"/>
          <p:cNvSpPr>
            <a:spLocks noGrp="1"/>
          </p:cNvSpPr>
          <p:nvPr>
            <p:ph type="body" sz="quarter" idx="37" hasCustomPrompt="1"/>
          </p:nvPr>
        </p:nvSpPr>
        <p:spPr>
          <a:xfrm>
            <a:off x="9112855" y="874914"/>
            <a:ext cx="975106" cy="228600"/>
          </a:xfrm>
        </p:spPr>
        <p:txBody>
          <a:bodyPr/>
          <a:lstStyle>
            <a:lvl1pPr algn="ctr">
              <a:defRPr sz="900"/>
            </a:lvl1pPr>
          </a:lstStyle>
          <a:p>
            <a:pPr lvl="0"/>
            <a:r>
              <a:rPr lang="en-US"/>
              <a:t>0.000</a:t>
            </a:r>
          </a:p>
        </p:txBody>
      </p:sp>
      <p:sp>
        <p:nvSpPr>
          <p:cNvPr id="7" name="Text Placeholder 6"/>
          <p:cNvSpPr>
            <a:spLocks noGrp="1"/>
          </p:cNvSpPr>
          <p:nvPr>
            <p:ph type="body" sz="quarter" idx="38" hasCustomPrompt="1"/>
          </p:nvPr>
        </p:nvSpPr>
        <p:spPr>
          <a:xfrm>
            <a:off x="10108912" y="874688"/>
            <a:ext cx="975106" cy="228600"/>
          </a:xfrm>
        </p:spPr>
        <p:txBody>
          <a:bodyPr/>
          <a:lstStyle>
            <a:lvl1pPr algn="ctr">
              <a:defRPr sz="900"/>
            </a:lvl1pPr>
          </a:lstStyle>
          <a:p>
            <a:pPr lvl="0"/>
            <a:r>
              <a:rPr lang="en-US"/>
              <a:t>0.000</a:t>
            </a:r>
          </a:p>
        </p:txBody>
      </p:sp>
      <p:sp>
        <p:nvSpPr>
          <p:cNvPr id="10" name="Text Placeholder 9"/>
          <p:cNvSpPr>
            <a:spLocks noGrp="1"/>
          </p:cNvSpPr>
          <p:nvPr>
            <p:ph type="body" sz="quarter" idx="39" hasCustomPrompt="1"/>
          </p:nvPr>
        </p:nvSpPr>
        <p:spPr>
          <a:xfrm>
            <a:off x="11092115" y="874688"/>
            <a:ext cx="975106" cy="228600"/>
          </a:xfrm>
        </p:spPr>
        <p:txBody>
          <a:bodyPr/>
          <a:lstStyle>
            <a:lvl1pPr algn="ctr">
              <a:defRPr sz="900"/>
            </a:lvl1pPr>
          </a:lstStyle>
          <a:p>
            <a:pPr lvl="0"/>
            <a:r>
              <a:rPr lang="en-US"/>
              <a:t>0.000</a:t>
            </a:r>
          </a:p>
        </p:txBody>
      </p:sp>
      <p:sp>
        <p:nvSpPr>
          <p:cNvPr id="16" name="Content Placeholder 15"/>
          <p:cNvSpPr>
            <a:spLocks noGrp="1"/>
          </p:cNvSpPr>
          <p:nvPr>
            <p:ph sz="quarter" idx="40" hasCustomPrompt="1"/>
          </p:nvPr>
        </p:nvSpPr>
        <p:spPr>
          <a:xfrm>
            <a:off x="8122789" y="1121948"/>
            <a:ext cx="975106" cy="228600"/>
          </a:xfrm>
        </p:spPr>
        <p:txBody>
          <a:bodyPr/>
          <a:lstStyle>
            <a:lvl1pPr algn="ctr">
              <a:defRPr sz="900"/>
            </a:lvl1pPr>
          </a:lstStyle>
          <a:p>
            <a:pPr lvl="0"/>
            <a:r>
              <a:rPr lang="en-US"/>
              <a:t>-</a:t>
            </a:r>
          </a:p>
        </p:txBody>
      </p:sp>
      <p:sp>
        <p:nvSpPr>
          <p:cNvPr id="26" name="Content Placeholder 25"/>
          <p:cNvSpPr>
            <a:spLocks noGrp="1"/>
          </p:cNvSpPr>
          <p:nvPr>
            <p:ph sz="quarter" idx="41" hasCustomPrompt="1"/>
          </p:nvPr>
        </p:nvSpPr>
        <p:spPr>
          <a:xfrm>
            <a:off x="8122789" y="874688"/>
            <a:ext cx="975106" cy="228600"/>
          </a:xfrm>
        </p:spPr>
        <p:txBody>
          <a:bodyPr/>
          <a:lstStyle>
            <a:lvl1pPr algn="ctr">
              <a:defRPr sz="900"/>
            </a:lvl1pPr>
            <a:lvl2pPr>
              <a:defRPr sz="900"/>
            </a:lvl2pPr>
            <a:lvl3pPr>
              <a:defRPr sz="900"/>
            </a:lvl3pPr>
            <a:lvl4pPr>
              <a:defRPr sz="900"/>
            </a:lvl4pPr>
            <a:lvl5pPr>
              <a:defRPr sz="900"/>
            </a:lvl5pPr>
          </a:lstStyle>
          <a:p>
            <a:pPr lvl="0"/>
            <a:r>
              <a:rPr lang="en-US"/>
              <a:t>-</a:t>
            </a:r>
          </a:p>
        </p:txBody>
      </p:sp>
      <p:sp>
        <p:nvSpPr>
          <p:cNvPr id="20" name="Rectangle 19"/>
          <p:cNvSpPr/>
          <p:nvPr userDrawn="1"/>
        </p:nvSpPr>
        <p:spPr>
          <a:xfrm>
            <a:off x="6244256" y="4103929"/>
            <a:ext cx="587501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126" algn="l"/>
              </a:tabLst>
            </a:pPr>
            <a:r>
              <a:rPr lang="en-US" sz="1000" baseline="0">
                <a:latin typeface="Tahoma" pitchFamily="34" charset="0"/>
                <a:ea typeface="Tahoma" pitchFamily="34" charset="0"/>
                <a:cs typeface="Tahoma" pitchFamily="34" charset="0"/>
              </a:rPr>
              <a:t>PERFORMER:	</a:t>
            </a:r>
          </a:p>
        </p:txBody>
      </p:sp>
      <p:sp>
        <p:nvSpPr>
          <p:cNvPr id="22" name="Rectangle 21"/>
          <p:cNvSpPr/>
          <p:nvPr userDrawn="1"/>
        </p:nvSpPr>
        <p:spPr>
          <a:xfrm>
            <a:off x="9502770" y="4095464"/>
            <a:ext cx="838473" cy="246221"/>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tab pos="2455126"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 name="Slide Number Placeholder 3"/>
          <p:cNvSpPr>
            <a:spLocks noGrp="1"/>
          </p:cNvSpPr>
          <p:nvPr>
            <p:ph type="sldNum" sz="quarter" idx="44"/>
          </p:nvPr>
        </p:nvSpPr>
        <p:spPr/>
        <p:txBody>
          <a:bodyPr/>
          <a:lstStyle/>
          <a:p>
            <a:pPr>
              <a:defRPr/>
            </a:pPr>
            <a:fld id="{231CC523-8BC6-4921-807A-66BD262F34AB}" type="slidenum">
              <a:rPr lang="en-US" smtClean="0"/>
              <a:pPr>
                <a:defRPr/>
              </a:pPr>
              <a:t>‹#›</a:t>
            </a:fld>
            <a:endParaRPr lang="en-US"/>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
        <p:nvSpPr>
          <p:cNvPr id="41" name="Footer Placeholder 2"/>
          <p:cNvSpPr>
            <a:spLocks noGrp="1"/>
          </p:cNvSpPr>
          <p:nvPr>
            <p:ph type="ftr" sz="quarter" idx="10"/>
          </p:nvPr>
        </p:nvSpPr>
        <p:spPr>
          <a:xfrm>
            <a:off x="1777537" y="6550026"/>
            <a:ext cx="8633751" cy="298450"/>
          </a:xfrm>
        </p:spPr>
        <p:txBody>
          <a:bodyPr/>
          <a:lstStyle/>
          <a:p>
            <a:r>
              <a:rPr lang="en-US" sz="900">
                <a:solidFill>
                  <a:prstClr val="white">
                    <a:lumMod val="50000"/>
                  </a:prstClr>
                </a:solidFill>
              </a:rPr>
              <a:t>Distribution authorized to U.S. Government Agencies only. Other requests for this document shall be referred to DARPA Director’s Office.</a:t>
            </a:r>
          </a:p>
        </p:txBody>
      </p:sp>
    </p:spTree>
    <p:extLst>
      <p:ext uri="{BB962C8B-B14F-4D97-AF65-F5344CB8AC3E}">
        <p14:creationId xmlns:p14="http://schemas.microsoft.com/office/powerpoint/2010/main" val="6705599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Y17_Staffer_Quad_3">
    <p:spTree>
      <p:nvGrpSpPr>
        <p:cNvPr id="1" name=""/>
        <p:cNvGrpSpPr/>
        <p:nvPr/>
      </p:nvGrpSpPr>
      <p:grpSpPr>
        <a:xfrm>
          <a:off x="0" y="0"/>
          <a:ext cx="0" cy="0"/>
          <a:chOff x="0" y="0"/>
          <a:chExt cx="0" cy="0"/>
        </a:xfrm>
      </p:grpSpPr>
      <p:sp>
        <p:nvSpPr>
          <p:cNvPr id="64" name="Text Placeholder 70"/>
          <p:cNvSpPr>
            <a:spLocks noGrp="1"/>
          </p:cNvSpPr>
          <p:nvPr>
            <p:ph type="body" sz="quarter" idx="49" hasCustomPrompt="1"/>
          </p:nvPr>
        </p:nvSpPr>
        <p:spPr>
          <a:xfrm>
            <a:off x="262807" y="1592626"/>
            <a:ext cx="5716559" cy="2157984"/>
          </a:xfrm>
        </p:spPr>
        <p:txBody>
          <a:bodyPr/>
          <a:lstStyle>
            <a:lvl1pPr marL="0" indent="0">
              <a:defRPr sz="1200" baseline="0"/>
            </a:lvl1pPr>
          </a:lstStyle>
          <a:p>
            <a:pPr lvl="0"/>
            <a:r>
              <a:rPr lang="en-US"/>
              <a:t>(Give a broad overview of the program here)</a:t>
            </a:r>
          </a:p>
        </p:txBody>
      </p:sp>
      <p:sp>
        <p:nvSpPr>
          <p:cNvPr id="63" name="Text Placeholder 6"/>
          <p:cNvSpPr>
            <a:spLocks noGrp="1"/>
          </p:cNvSpPr>
          <p:nvPr>
            <p:ph type="body" sz="quarter" idx="47" hasCustomPrompt="1"/>
          </p:nvPr>
        </p:nvSpPr>
        <p:spPr>
          <a:xfrm>
            <a:off x="9511970" y="4329585"/>
            <a:ext cx="2620597" cy="2221992"/>
          </a:xfrm>
        </p:spPr>
        <p:txBody>
          <a:bodyPr/>
          <a:lstStyle>
            <a:lvl1pPr marL="0" indent="0">
              <a:defRPr sz="1000" baseline="0"/>
            </a:lvl1pPr>
          </a:lstStyle>
          <a:p>
            <a:pPr lvl="0"/>
            <a:r>
              <a:rPr lang="en-US"/>
              <a:t>(City, State)</a:t>
            </a:r>
          </a:p>
        </p:txBody>
      </p:sp>
      <p:sp>
        <p:nvSpPr>
          <p:cNvPr id="62" name="Text Placeholder 6"/>
          <p:cNvSpPr>
            <a:spLocks noGrp="1"/>
          </p:cNvSpPr>
          <p:nvPr>
            <p:ph type="body" sz="quarter" idx="46" hasCustomPrompt="1"/>
          </p:nvPr>
        </p:nvSpPr>
        <p:spPr>
          <a:xfrm>
            <a:off x="6251459" y="4329799"/>
            <a:ext cx="3251310" cy="2221992"/>
          </a:xfrm>
        </p:spPr>
        <p:txBody>
          <a:bodyPr/>
          <a:lstStyle>
            <a:lvl1pPr marL="0" indent="0">
              <a:defRPr sz="1000"/>
            </a:lvl1pPr>
          </a:lstStyle>
          <a:p>
            <a:pPr lvl="0"/>
            <a:r>
              <a:rPr lang="en-US"/>
              <a:t>(Just include primes)</a:t>
            </a:r>
          </a:p>
        </p:txBody>
      </p:sp>
      <p:sp>
        <p:nvSpPr>
          <p:cNvPr id="60" name="Text Placeholder 67"/>
          <p:cNvSpPr>
            <a:spLocks noGrp="1"/>
          </p:cNvSpPr>
          <p:nvPr>
            <p:ph type="body" sz="quarter" idx="43" hasCustomPrompt="1"/>
          </p:nvPr>
        </p:nvSpPr>
        <p:spPr>
          <a:xfrm>
            <a:off x="1828324" y="201560"/>
            <a:ext cx="10160261" cy="521208"/>
          </a:xfrm>
        </p:spPr>
        <p:txBody>
          <a:bodyPr anchor="ctr"/>
          <a:lstStyle>
            <a:lvl1pPr>
              <a:defRPr sz="2399"/>
            </a:lvl1pPr>
          </a:lstStyle>
          <a:p>
            <a:pPr lvl="0"/>
            <a:r>
              <a:rPr lang="en-US"/>
              <a:t>Program Name (Acronym)</a:t>
            </a:r>
          </a:p>
        </p:txBody>
      </p:sp>
      <p:cxnSp>
        <p:nvCxnSpPr>
          <p:cNvPr id="41" name="Straight Connector 40"/>
          <p:cNvCxnSpPr/>
          <p:nvPr userDrawn="1"/>
        </p:nvCxnSpPr>
        <p:spPr bwMode="auto">
          <a:xfrm>
            <a:off x="0" y="1355726"/>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1" name="TextBox 10"/>
          <p:cNvSpPr txBox="1"/>
          <p:nvPr userDrawn="1"/>
        </p:nvSpPr>
        <p:spPr>
          <a:xfrm>
            <a:off x="2952918" y="1124896"/>
            <a:ext cx="1056465" cy="246221"/>
          </a:xfrm>
          <a:prstGeom prst="rect">
            <a:avLst/>
          </a:prstGeom>
          <a:noFill/>
        </p:spPr>
        <p:txBody>
          <a:bodyPr wrap="square" rtlCol="0">
            <a:spAutoFit/>
          </a:bodyPr>
          <a:lstStyle/>
          <a:p>
            <a:r>
              <a:rPr lang="en-US" sz="1000">
                <a:latin typeface="+mn-lt"/>
              </a:rPr>
              <a:t>PROJECT:</a:t>
            </a:r>
          </a:p>
        </p:txBody>
      </p:sp>
      <p:sp>
        <p:nvSpPr>
          <p:cNvPr id="53" name="TextBox 52"/>
          <p:cNvSpPr txBox="1"/>
          <p:nvPr userDrawn="1"/>
        </p:nvSpPr>
        <p:spPr>
          <a:xfrm>
            <a:off x="38096" y="1100947"/>
            <a:ext cx="831632" cy="246221"/>
          </a:xfrm>
          <a:prstGeom prst="rect">
            <a:avLst/>
          </a:prstGeom>
          <a:noFill/>
        </p:spPr>
        <p:txBody>
          <a:bodyPr wrap="square" rtlCol="0">
            <a:spAutoFit/>
          </a:bodyPr>
          <a:lstStyle/>
          <a:p>
            <a:r>
              <a:rPr lang="en-US" sz="1000">
                <a:latin typeface="+mn-lt"/>
              </a:rPr>
              <a:t>PE:</a:t>
            </a:r>
          </a:p>
        </p:txBody>
      </p:sp>
      <p:sp>
        <p:nvSpPr>
          <p:cNvPr id="12" name="TextBox 11"/>
          <p:cNvSpPr txBox="1"/>
          <p:nvPr userDrawn="1"/>
        </p:nvSpPr>
        <p:spPr>
          <a:xfrm>
            <a:off x="5900349" y="1115064"/>
            <a:ext cx="1606133" cy="246221"/>
          </a:xfrm>
          <a:prstGeom prst="rect">
            <a:avLst/>
          </a:prstGeom>
          <a:noFill/>
        </p:spPr>
        <p:txBody>
          <a:bodyPr wrap="square" rtlCol="0">
            <a:spAutoFit/>
          </a:bodyPr>
          <a:lstStyle/>
          <a:p>
            <a:r>
              <a:rPr lang="en-US" sz="1000">
                <a:latin typeface="+mn-lt"/>
              </a:rPr>
              <a:t>RDDS</a:t>
            </a:r>
            <a:r>
              <a:rPr lang="en-US" sz="1000" baseline="0">
                <a:latin typeface="+mn-lt"/>
              </a:rPr>
              <a:t> PG #</a:t>
            </a:r>
            <a:r>
              <a:rPr lang="en-US" sz="1000">
                <a:latin typeface="+mn-lt"/>
              </a:rPr>
              <a:t>:</a:t>
            </a:r>
          </a:p>
        </p:txBody>
      </p:sp>
      <p:sp>
        <p:nvSpPr>
          <p:cNvPr id="23" name="Text Placeholder 2"/>
          <p:cNvSpPr>
            <a:spLocks noGrp="1"/>
          </p:cNvSpPr>
          <p:nvPr>
            <p:ph type="body" sz="quarter" idx="21" hasCustomPrompt="1"/>
          </p:nvPr>
        </p:nvSpPr>
        <p:spPr>
          <a:xfrm>
            <a:off x="364378" y="1095400"/>
            <a:ext cx="2763651" cy="246221"/>
          </a:xfrm>
          <a:noFill/>
        </p:spPr>
        <p:txBody>
          <a:bodyPr wrap="square" lIns="45720" rtlCol="0">
            <a:spAutoFit/>
          </a:bodyPr>
          <a:lstStyle>
            <a:lvl1pPr>
              <a:defRPr lang="en-US" sz="1000" baseline="0" dirty="0">
                <a:latin typeface="+mn-lt"/>
                <a:cs typeface="+mn-cs"/>
              </a:defRPr>
            </a:lvl1pPr>
          </a:lstStyle>
          <a:p>
            <a:pPr marL="0" lvl="0"/>
            <a:r>
              <a:rPr lang="en-US"/>
              <a:t>-</a:t>
            </a:r>
          </a:p>
        </p:txBody>
      </p:sp>
      <p:sp>
        <p:nvSpPr>
          <p:cNvPr id="24" name="Text Placeholder 2"/>
          <p:cNvSpPr>
            <a:spLocks noGrp="1"/>
          </p:cNvSpPr>
          <p:nvPr>
            <p:ph type="body" sz="quarter" idx="22" hasCustomPrompt="1"/>
          </p:nvPr>
        </p:nvSpPr>
        <p:spPr>
          <a:xfrm>
            <a:off x="3767362" y="1095400"/>
            <a:ext cx="229661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a:t>-</a:t>
            </a:r>
          </a:p>
        </p:txBody>
      </p:sp>
      <p:sp>
        <p:nvSpPr>
          <p:cNvPr id="25" name="Text Placeholder 2"/>
          <p:cNvSpPr>
            <a:spLocks noGrp="1"/>
          </p:cNvSpPr>
          <p:nvPr>
            <p:ph type="body" sz="quarter" idx="23" hasCustomPrompt="1"/>
          </p:nvPr>
        </p:nvSpPr>
        <p:spPr>
          <a:xfrm>
            <a:off x="6933051" y="1105232"/>
            <a:ext cx="121331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797" algn="l" defTabSz="914126" rtl="0" eaLnBrk="1" fontAlgn="auto" latinLnBrk="0" hangingPunct="1">
              <a:lnSpc>
                <a:spcPct val="100000"/>
              </a:lnSpc>
              <a:spcBef>
                <a:spcPct val="20000"/>
              </a:spcBef>
              <a:spcAft>
                <a:spcPts val="0"/>
              </a:spcAft>
              <a:buClrTx/>
              <a:buSzTx/>
              <a:buFont typeface="Arial" pitchFamily="34" charset="0"/>
              <a:buNone/>
              <a:tabLst/>
              <a:defRPr lang="en-US" sz="1000" dirty="0">
                <a:latin typeface="+mn-lt"/>
                <a:cs typeface="+mn-cs"/>
              </a:defRPr>
            </a:lvl1pPr>
          </a:lstStyle>
          <a:p>
            <a:pPr marL="0" marR="0" lvl="0" indent="-342797" algn="l" defTabSz="914126" rtl="0" eaLnBrk="1" fontAlgn="auto" latinLnBrk="0" hangingPunct="1">
              <a:lnSpc>
                <a:spcPct val="100000"/>
              </a:lnSpc>
              <a:spcBef>
                <a:spcPct val="20000"/>
              </a:spcBef>
              <a:spcAft>
                <a:spcPts val="0"/>
              </a:spcAft>
              <a:buClrTx/>
              <a:buSzTx/>
              <a:buFont typeface="Arial" pitchFamily="34" charset="0"/>
              <a:buNone/>
              <a:tabLst/>
              <a:defRPr/>
            </a:pPr>
            <a:r>
              <a:rPr lang="en-US"/>
              <a:t>-</a:t>
            </a:r>
          </a:p>
        </p:txBody>
      </p:sp>
      <p:sp>
        <p:nvSpPr>
          <p:cNvPr id="19" name="Text Placeholder 39"/>
          <p:cNvSpPr>
            <a:spLocks noGrp="1"/>
          </p:cNvSpPr>
          <p:nvPr>
            <p:ph type="body" sz="quarter" idx="15" hasCustomPrompt="1"/>
          </p:nvPr>
        </p:nvSpPr>
        <p:spPr>
          <a:xfrm>
            <a:off x="9128719"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0" name="Text Placeholder 39"/>
          <p:cNvSpPr>
            <a:spLocks noGrp="1"/>
          </p:cNvSpPr>
          <p:nvPr>
            <p:ph type="body" sz="quarter" idx="29" hasCustomPrompt="1"/>
          </p:nvPr>
        </p:nvSpPr>
        <p:spPr>
          <a:xfrm>
            <a:off x="10103496"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4" name="Text Placeholder 39"/>
          <p:cNvSpPr>
            <a:spLocks noGrp="1"/>
          </p:cNvSpPr>
          <p:nvPr>
            <p:ph type="body" sz="quarter" idx="30" hasCustomPrompt="1"/>
          </p:nvPr>
        </p:nvSpPr>
        <p:spPr>
          <a:xfrm>
            <a:off x="11082310"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2" name="Text Placeholder 39"/>
          <p:cNvSpPr>
            <a:spLocks noGrp="1"/>
          </p:cNvSpPr>
          <p:nvPr>
            <p:ph type="body" sz="quarter" idx="31" hasCustomPrompt="1"/>
          </p:nvPr>
        </p:nvSpPr>
        <p:spPr>
          <a:xfrm>
            <a:off x="9128719"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34" name="Text Placeholder 39"/>
          <p:cNvSpPr>
            <a:spLocks noGrp="1"/>
          </p:cNvSpPr>
          <p:nvPr>
            <p:ph type="body" sz="quarter" idx="32" hasCustomPrompt="1"/>
          </p:nvPr>
        </p:nvSpPr>
        <p:spPr>
          <a:xfrm>
            <a:off x="10103496"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43" name="Text Placeholder 39"/>
          <p:cNvSpPr>
            <a:spLocks noGrp="1"/>
          </p:cNvSpPr>
          <p:nvPr>
            <p:ph type="body" sz="quarter" idx="33" hasCustomPrompt="1"/>
          </p:nvPr>
        </p:nvSpPr>
        <p:spPr>
          <a:xfrm>
            <a:off x="11082310"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13" name="TextBox 12"/>
          <p:cNvSpPr txBox="1"/>
          <p:nvPr userDrawn="1"/>
        </p:nvSpPr>
        <p:spPr>
          <a:xfrm>
            <a:off x="11082310"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a:t>FY20</a:t>
            </a:r>
          </a:p>
        </p:txBody>
      </p:sp>
      <p:sp>
        <p:nvSpPr>
          <p:cNvPr id="14" name="TextBox 13"/>
          <p:cNvSpPr txBox="1"/>
          <p:nvPr userDrawn="1"/>
        </p:nvSpPr>
        <p:spPr>
          <a:xfrm>
            <a:off x="10103496"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a:t>FY19</a:t>
            </a:r>
          </a:p>
        </p:txBody>
      </p:sp>
      <p:sp>
        <p:nvSpPr>
          <p:cNvPr id="15" name="TextBox 14"/>
          <p:cNvSpPr txBox="1"/>
          <p:nvPr userDrawn="1"/>
        </p:nvSpPr>
        <p:spPr>
          <a:xfrm>
            <a:off x="9128719"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a:t>FY18</a:t>
            </a:r>
          </a:p>
        </p:txBody>
      </p:sp>
      <p:sp>
        <p:nvSpPr>
          <p:cNvPr id="45" name="TextBox 44"/>
          <p:cNvSpPr txBox="1"/>
          <p:nvPr userDrawn="1"/>
        </p:nvSpPr>
        <p:spPr>
          <a:xfrm>
            <a:off x="8150070" y="709920"/>
            <a:ext cx="975106" cy="160044"/>
          </a:xfrm>
          <a:prstGeom prst="rect">
            <a:avLst/>
          </a:prstGeom>
          <a:noFill/>
        </p:spPr>
        <p:txBody>
          <a:bodyPr wrap="square" lIns="91416" tIns="18283" rIns="91416" bIns="18283" rtlCol="0">
            <a:spAutoFit/>
          </a:bodyPr>
          <a:lstStyle>
            <a:defPPr>
              <a:defRPr lang="en-US"/>
            </a:defPPr>
            <a:lvl1pPr>
              <a:defRPr sz="1000"/>
            </a:lvl1pPr>
          </a:lstStyle>
          <a:p>
            <a:pPr lvl="0" algn="ctr"/>
            <a:r>
              <a:rPr lang="en-US" sz="800"/>
              <a:t>PROJECT</a:t>
            </a:r>
          </a:p>
        </p:txBody>
      </p:sp>
      <p:sp>
        <p:nvSpPr>
          <p:cNvPr id="46" name="Text Placeholder 39"/>
          <p:cNvSpPr>
            <a:spLocks noGrp="1"/>
          </p:cNvSpPr>
          <p:nvPr userDrawn="1">
            <p:ph type="body" sz="quarter" idx="34" hasCustomPrompt="1"/>
          </p:nvPr>
        </p:nvSpPr>
        <p:spPr>
          <a:xfrm>
            <a:off x="8150070" y="1184163"/>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48" name="Text Placeholder 39"/>
          <p:cNvSpPr>
            <a:spLocks noGrp="1"/>
          </p:cNvSpPr>
          <p:nvPr userDrawn="1">
            <p:ph type="body" sz="quarter" idx="35" hasCustomPrompt="1"/>
          </p:nvPr>
        </p:nvSpPr>
        <p:spPr>
          <a:xfrm>
            <a:off x="8150070" y="102097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16" name="TextBox 15"/>
          <p:cNvSpPr txBox="1"/>
          <p:nvPr userDrawn="1"/>
        </p:nvSpPr>
        <p:spPr>
          <a:xfrm>
            <a:off x="1199839" y="1363191"/>
            <a:ext cx="361856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OVERVIEW</a:t>
            </a:r>
          </a:p>
        </p:txBody>
      </p:sp>
      <p:sp>
        <p:nvSpPr>
          <p:cNvPr id="17" name="TextBox 16"/>
          <p:cNvSpPr txBox="1"/>
          <p:nvPr userDrawn="1"/>
        </p:nvSpPr>
        <p:spPr>
          <a:xfrm>
            <a:off x="7452957" y="1365364"/>
            <a:ext cx="361856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PROGRAM STATUS</a:t>
            </a:r>
          </a:p>
        </p:txBody>
      </p:sp>
      <p:sp>
        <p:nvSpPr>
          <p:cNvPr id="18" name="TextBox 17"/>
          <p:cNvSpPr txBox="1"/>
          <p:nvPr userDrawn="1"/>
        </p:nvSpPr>
        <p:spPr>
          <a:xfrm>
            <a:off x="341226" y="3843864"/>
            <a:ext cx="5335787"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CAPABILITY OBJECTIVE/GOAL</a:t>
            </a:r>
          </a:p>
        </p:txBody>
      </p:sp>
      <p:cxnSp>
        <p:nvCxnSpPr>
          <p:cNvPr id="42" name="Straight Connector 41"/>
          <p:cNvCxnSpPr/>
          <p:nvPr userDrawn="1"/>
        </p:nvCxnSpPr>
        <p:spPr bwMode="auto">
          <a:xfrm>
            <a:off x="0" y="3825875"/>
            <a:ext cx="1218882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4413"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9" name="TextBox 38"/>
          <p:cNvSpPr txBox="1"/>
          <p:nvPr userDrawn="1"/>
        </p:nvSpPr>
        <p:spPr>
          <a:xfrm>
            <a:off x="8185991" y="3843864"/>
            <a:ext cx="2152490" cy="276999"/>
          </a:xfrm>
          <a:prstGeom prst="rect">
            <a:avLst/>
          </a:prstGeom>
          <a:noFill/>
        </p:spPr>
        <p:txBody>
          <a:bodyPr wrap="square" rtlCol="0">
            <a:spAutoFit/>
          </a:bodyPr>
          <a:lstStyle/>
          <a:p>
            <a:pPr algn="ctr"/>
            <a:r>
              <a:rPr lang="en-US" sz="1200" b="1">
                <a:latin typeface="Tahoma" pitchFamily="34" charset="0"/>
                <a:ea typeface="Tahoma" pitchFamily="34" charset="0"/>
                <a:cs typeface="Tahoma" pitchFamily="34" charset="0"/>
              </a:rPr>
              <a:t>PERFORMERS</a:t>
            </a:r>
          </a:p>
        </p:txBody>
      </p:sp>
      <p:sp>
        <p:nvSpPr>
          <p:cNvPr id="49" name="Text Placeholder 39"/>
          <p:cNvSpPr>
            <a:spLocks noGrp="1"/>
          </p:cNvSpPr>
          <p:nvPr userDrawn="1">
            <p:ph type="body" sz="quarter" idx="36" hasCustomPrompt="1"/>
          </p:nvPr>
        </p:nvSpPr>
        <p:spPr>
          <a:xfrm>
            <a:off x="9128719"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0" name="Text Placeholder 39"/>
          <p:cNvSpPr>
            <a:spLocks noGrp="1"/>
          </p:cNvSpPr>
          <p:nvPr userDrawn="1">
            <p:ph type="body" sz="quarter" idx="37" hasCustomPrompt="1"/>
          </p:nvPr>
        </p:nvSpPr>
        <p:spPr>
          <a:xfrm>
            <a:off x="10103988"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1" name="Text Placeholder 39"/>
          <p:cNvSpPr>
            <a:spLocks noGrp="1"/>
          </p:cNvSpPr>
          <p:nvPr userDrawn="1">
            <p:ph type="body" sz="quarter" idx="38" hasCustomPrompt="1"/>
          </p:nvPr>
        </p:nvSpPr>
        <p:spPr>
          <a:xfrm>
            <a:off x="11082310"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0.000</a:t>
            </a:r>
          </a:p>
        </p:txBody>
      </p:sp>
      <p:sp>
        <p:nvSpPr>
          <p:cNvPr id="52" name="Text Placeholder 39"/>
          <p:cNvSpPr>
            <a:spLocks noGrp="1"/>
          </p:cNvSpPr>
          <p:nvPr userDrawn="1">
            <p:ph type="body" sz="quarter" idx="39" hasCustomPrompt="1"/>
          </p:nvPr>
        </p:nvSpPr>
        <p:spPr>
          <a:xfrm>
            <a:off x="8150070" y="849141"/>
            <a:ext cx="975106"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a:t>-</a:t>
            </a:r>
          </a:p>
        </p:txBody>
      </p:sp>
      <p:sp>
        <p:nvSpPr>
          <p:cNvPr id="57" name="Text Placeholder 73"/>
          <p:cNvSpPr>
            <a:spLocks noGrp="1"/>
          </p:cNvSpPr>
          <p:nvPr>
            <p:ph type="body" sz="quarter" idx="40" hasCustomPrompt="1"/>
          </p:nvPr>
        </p:nvSpPr>
        <p:spPr>
          <a:xfrm>
            <a:off x="262807" y="4077691"/>
            <a:ext cx="5716559" cy="2157984"/>
          </a:xfrm>
        </p:spPr>
        <p:txBody>
          <a:bodyPr/>
          <a:lstStyle>
            <a:lvl1pPr marL="0" indent="0">
              <a:defRPr sz="1200" baseline="0"/>
            </a:lvl1pPr>
          </a:lstStyle>
          <a:p>
            <a:pPr lvl="0"/>
            <a:r>
              <a:rPr lang="en-US"/>
              <a:t>(What are you trying to accomplish and what is the desired end state)</a:t>
            </a:r>
          </a:p>
        </p:txBody>
      </p:sp>
      <p:sp>
        <p:nvSpPr>
          <p:cNvPr id="59" name="Text Placeholder 6"/>
          <p:cNvSpPr>
            <a:spLocks noGrp="1"/>
          </p:cNvSpPr>
          <p:nvPr>
            <p:ph type="body" sz="quarter" idx="14" hasCustomPrompt="1"/>
          </p:nvPr>
        </p:nvSpPr>
        <p:spPr>
          <a:xfrm>
            <a:off x="6272026" y="1592626"/>
            <a:ext cx="5716559" cy="2157984"/>
          </a:xfrm>
        </p:spPr>
        <p:txBody>
          <a:bodyPr/>
          <a:lstStyle>
            <a:lvl1pPr marL="0" indent="0">
              <a:defRPr sz="1200" baseline="0"/>
            </a:lvl1pPr>
          </a:lstStyle>
          <a:p>
            <a:pPr lvl="0"/>
            <a:r>
              <a:rPr lang="en-US"/>
              <a:t>Upcoming Key Decisions:</a:t>
            </a:r>
          </a:p>
          <a:p>
            <a:pPr lvl="0"/>
            <a:endParaRPr lang="en-US"/>
          </a:p>
          <a:p>
            <a:pPr lvl="0"/>
            <a:r>
              <a:rPr lang="en-US"/>
              <a:t>Transition: (Define stages of transition – 6.1, 6.2, 6.3</a:t>
            </a:r>
          </a:p>
          <a:p>
            <a:pPr lvl="0"/>
            <a:endParaRPr lang="en-US"/>
          </a:p>
          <a:p>
            <a:pPr lvl="0"/>
            <a:r>
              <a:rPr lang="en-US"/>
              <a:t>Technical Risk</a:t>
            </a:r>
          </a:p>
        </p:txBody>
      </p:sp>
      <p:sp>
        <p:nvSpPr>
          <p:cNvPr id="36" name="Rectangle 35"/>
          <p:cNvSpPr/>
          <p:nvPr userDrawn="1"/>
        </p:nvSpPr>
        <p:spPr>
          <a:xfrm>
            <a:off x="6244256" y="4103929"/>
            <a:ext cx="587501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126" algn="l"/>
              </a:tabLst>
            </a:pPr>
            <a:r>
              <a:rPr lang="en-US" sz="1000" baseline="0">
                <a:latin typeface="Tahoma" pitchFamily="34" charset="0"/>
                <a:ea typeface="Tahoma" pitchFamily="34" charset="0"/>
                <a:cs typeface="Tahoma" pitchFamily="34" charset="0"/>
              </a:rPr>
              <a:t>PERFORMER:	</a:t>
            </a:r>
          </a:p>
        </p:txBody>
      </p:sp>
      <p:sp>
        <p:nvSpPr>
          <p:cNvPr id="8" name="Rectangle 7"/>
          <p:cNvSpPr/>
          <p:nvPr userDrawn="1"/>
        </p:nvSpPr>
        <p:spPr>
          <a:xfrm>
            <a:off x="9502770" y="4095464"/>
            <a:ext cx="838473" cy="246221"/>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tab pos="2455126" algn="l"/>
              </a:tabLst>
              <a:defRPr/>
            </a:pPr>
            <a:r>
              <a:rPr kumimoji="0" lang="en-US" sz="10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LOCATION:</a:t>
            </a:r>
          </a:p>
        </p:txBody>
      </p:sp>
      <p:sp>
        <p:nvSpPr>
          <p:cNvPr id="4" name="Slide Number Placeholder 3"/>
          <p:cNvSpPr>
            <a:spLocks noGrp="1"/>
          </p:cNvSpPr>
          <p:nvPr>
            <p:ph type="sldNum" sz="quarter" idx="52"/>
          </p:nvPr>
        </p:nvSpPr>
        <p:spPr/>
        <p:txBody>
          <a:bodyPr/>
          <a:lstStyle/>
          <a:p>
            <a:pPr>
              <a:defRPr/>
            </a:pPr>
            <a:fld id="{231CC523-8BC6-4921-807A-66BD262F34AB}" type="slidenum">
              <a:rPr lang="en-US" smtClean="0"/>
              <a:pPr>
                <a:defRPr/>
              </a:pPr>
              <a:t>‹#›</a:t>
            </a:fld>
            <a:endParaRPr lang="en-US"/>
          </a:p>
        </p:txBody>
      </p:sp>
      <p:pic>
        <p:nvPicPr>
          <p:cNvPr id="54" name="Picture 5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
        <p:nvSpPr>
          <p:cNvPr id="55" name="Footer Placeholder 2"/>
          <p:cNvSpPr>
            <a:spLocks noGrp="1"/>
          </p:cNvSpPr>
          <p:nvPr>
            <p:ph type="ftr" sz="quarter" idx="10"/>
          </p:nvPr>
        </p:nvSpPr>
        <p:spPr>
          <a:xfrm>
            <a:off x="1777537" y="6550026"/>
            <a:ext cx="8633751" cy="298450"/>
          </a:xfrm>
        </p:spPr>
        <p:txBody>
          <a:bodyPr/>
          <a:lstStyle/>
          <a:p>
            <a:r>
              <a:rPr lang="en-US" sz="900">
                <a:solidFill>
                  <a:prstClr val="white">
                    <a:lumMod val="50000"/>
                  </a:prstClr>
                </a:solidFill>
              </a:rPr>
              <a:t>Distribution authorized to U.S. Government Agencies only. Other requests for this document shall be referred to DARPA Director’s Office.</a:t>
            </a:r>
          </a:p>
        </p:txBody>
      </p:sp>
    </p:spTree>
    <p:extLst>
      <p:ext uri="{BB962C8B-B14F-4D97-AF65-F5344CB8AC3E}">
        <p14:creationId xmlns:p14="http://schemas.microsoft.com/office/powerpoint/2010/main" val="278897826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2601986" y="-1332257"/>
            <a:ext cx="6400803" cy="9522521"/>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vl2pPr>
            <a:lvl3pPr marL="1142657" indent="-228531">
              <a:buFont typeface="Arial" pitchFamily="34" charset="0"/>
              <a:buChar char="•"/>
              <a:defRPr sz="1400"/>
            </a:lvl3pPr>
            <a:lvl4pPr marL="1599720" indent="-228531">
              <a:buFont typeface="Arial" pitchFamily="34" charset="0"/>
              <a:buChar char="•"/>
              <a:defRPr sz="1300"/>
            </a:lvl4pPr>
            <a:lvl5pPr marL="2056783" indent="-228531">
              <a:buFont typeface="Arial" pitchFamily="34" charset="0"/>
              <a:buChar cha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0"/>
          </p:nvPr>
        </p:nvSpPr>
        <p:spPr>
          <a:xfrm rot="5400000">
            <a:off x="-2447527" y="3228499"/>
            <a:ext cx="5546817" cy="397829"/>
          </a:xfrm>
        </p:spPr>
        <p:txBody>
          <a:bodyPr/>
          <a:lstStyle/>
          <a:p>
            <a:pPr>
              <a:defRPr/>
            </a:pPr>
            <a:r>
              <a:rPr lang="en-US"/>
              <a:t>Distribution Statement</a:t>
            </a:r>
          </a:p>
        </p:txBody>
      </p:sp>
      <p:sp>
        <p:nvSpPr>
          <p:cNvPr id="4" name="Slide Number Placeholder 3"/>
          <p:cNvSpPr>
            <a:spLocks noGrp="1"/>
          </p:cNvSpPr>
          <p:nvPr>
            <p:ph type="sldNum" sz="quarter" idx="11"/>
          </p:nvPr>
        </p:nvSpPr>
        <p:spPr>
          <a:xfrm rot="5400000">
            <a:off x="56629" y="6309211"/>
            <a:ext cx="530038" cy="389368"/>
          </a:xfrm>
        </p:spPr>
        <p:txBody>
          <a:bodyPr/>
          <a:lstStyle/>
          <a:p>
            <a:pPr>
              <a:defRPr/>
            </a:pPr>
            <a:fld id="{231CC523-8BC6-4921-807A-66BD262F34AB}" type="slidenum">
              <a:rPr lang="en-US" smtClean="0"/>
              <a:pPr>
                <a:defRPr/>
              </a:pPr>
              <a:t>‹#›</a:t>
            </a:fld>
            <a:endParaRPr lang="en-US"/>
          </a:p>
        </p:txBody>
      </p:sp>
      <p:sp>
        <p:nvSpPr>
          <p:cNvPr id="6" name="Title 1"/>
          <p:cNvSpPr>
            <a:spLocks noGrp="1"/>
          </p:cNvSpPr>
          <p:nvPr>
            <p:ph type="ctrTitle"/>
          </p:nvPr>
        </p:nvSpPr>
        <p:spPr>
          <a:xfrm rot="5400000">
            <a:off x="9071203" y="3657791"/>
            <a:ext cx="5041761" cy="901465"/>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flipH="1">
            <a:off x="11019676" y="228602"/>
            <a:ext cx="2116"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971363" y="443046"/>
            <a:ext cx="1241441" cy="749025"/>
          </a:xfrm>
          <a:prstGeom prst="rect">
            <a:avLst/>
          </a:prstGeom>
        </p:spPr>
      </p:pic>
    </p:spTree>
    <p:extLst>
      <p:ext uri="{BB962C8B-B14F-4D97-AF65-F5344CB8AC3E}">
        <p14:creationId xmlns:p14="http://schemas.microsoft.com/office/powerpoint/2010/main" val="325133083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cSld name="6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37BA4A-B024-42C0-AEE3-721B228F8259}"/>
              </a:ext>
            </a:extLst>
          </p:cNvPr>
          <p:cNvSpPr/>
          <p:nvPr/>
        </p:nvSpPr>
        <p:spPr>
          <a:xfrm>
            <a:off x="1" y="320043"/>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lvl="0" algn="ctr">
              <a:lnSpc>
                <a:spcPct val="90000"/>
              </a:lnSpc>
            </a:pPr>
            <a:endParaRPr lang="en-US" sz="1799">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p:nvSpPr>
        <p:spPr>
          <a:xfrm>
            <a:off x="274250" y="320043"/>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pic>
        <p:nvPicPr>
          <p:cNvPr id="5" name="Picture 4">
            <a:extLst>
              <a:ext uri="{FF2B5EF4-FFF2-40B4-BE49-F238E27FC236}">
                <a16:creationId xmlns:a16="http://schemas.microsoft.com/office/drawing/2014/main" id="{F7A5D040-4FD6-4BA1-AC81-B5CFF26CC6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4250" y="1074423"/>
            <a:ext cx="11331630" cy="4233245"/>
          </a:xfrm>
          <a:prstGeom prst="rect">
            <a:avLst/>
          </a:prstGeom>
        </p:spPr>
      </p:pic>
      <p:sp>
        <p:nvSpPr>
          <p:cNvPr id="10" name="TextBox 9"/>
          <p:cNvSpPr txBox="1"/>
          <p:nvPr/>
        </p:nvSpPr>
        <p:spPr>
          <a:xfrm>
            <a:off x="267092" y="5343838"/>
            <a:ext cx="5383405" cy="276999"/>
          </a:xfrm>
          <a:prstGeom prst="rect">
            <a:avLst/>
          </a:prstGeom>
          <a:noFill/>
        </p:spPr>
        <p:txBody>
          <a:bodyPr wrap="square" rtlCol="0">
            <a:spAutoFit/>
          </a:bodyPr>
          <a:lstStyle/>
          <a:p>
            <a:r>
              <a:rPr lang="en-US" sz="1200" b="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p:ph type="ctrTitle" hasCustomPrompt="1"/>
          </p:nvPr>
        </p:nvSpPr>
        <p:spPr>
          <a:xfrm>
            <a:off x="428624" y="1388963"/>
            <a:ext cx="8675934" cy="978729"/>
          </a:xfrm>
        </p:spPr>
        <p:txBody>
          <a:bodyPr/>
          <a:lstStyle>
            <a:lvl1pPr algn="l">
              <a:defRPr sz="3198" b="0" baseline="0">
                <a:solidFill>
                  <a:schemeClr val="bg1"/>
                </a:solidFill>
                <a:latin typeface="Calibri" panose="020F0502020204030204" pitchFamily="34" charset="0"/>
                <a:cs typeface="Calibri" panose="020F0502020204030204" pitchFamily="34" charset="0"/>
              </a:defRPr>
            </a:lvl1pPr>
          </a:lstStyle>
          <a:p>
            <a:r>
              <a:rPr lang="en-US"/>
              <a:t>Click to edit Master </a:t>
            </a:r>
            <a:br>
              <a:rPr lang="en-US"/>
            </a:br>
            <a:r>
              <a:rPr lang="en-US"/>
              <a:t>title style</a:t>
            </a:r>
          </a:p>
        </p:txBody>
      </p:sp>
      <p:sp>
        <p:nvSpPr>
          <p:cNvPr id="3" name="Subtitle 2"/>
          <p:cNvSpPr>
            <a:spLocks noGrp="1"/>
          </p:cNvSpPr>
          <p:nvPr>
            <p:ph type="subTitle" idx="1"/>
          </p:nvPr>
        </p:nvSpPr>
        <p:spPr>
          <a:xfrm>
            <a:off x="447366" y="3013455"/>
            <a:ext cx="5439097" cy="2028101"/>
          </a:xfrm>
        </p:spPr>
        <p:txBody>
          <a:bodyPr/>
          <a:lstStyle>
            <a:lvl1pPr marL="0" indent="0" algn="l">
              <a:buNone/>
              <a:defRPr sz="1998" baseline="0">
                <a:solidFill>
                  <a:schemeClr val="bg1"/>
                </a:solidFill>
                <a:latin typeface="Calibri" panose="020F0502020204030204" pitchFamily="34" charset="0"/>
                <a:cs typeface="Calibri" panose="020F0502020204030204" pitchFamily="34" charset="0"/>
              </a:defRPr>
            </a:lvl1pPr>
            <a:lvl2pPr marL="456926" indent="0" algn="ctr">
              <a:buNone/>
              <a:defRPr>
                <a:solidFill>
                  <a:schemeClr val="tx1">
                    <a:tint val="75000"/>
                  </a:schemeClr>
                </a:solidFill>
              </a:defRPr>
            </a:lvl2pPr>
            <a:lvl3pPr marL="913852" indent="0" algn="ctr">
              <a:buNone/>
              <a:defRPr>
                <a:solidFill>
                  <a:schemeClr val="tx1">
                    <a:tint val="75000"/>
                  </a:schemeClr>
                </a:solidFill>
              </a:defRPr>
            </a:lvl3pPr>
            <a:lvl4pPr marL="1370778" indent="0" algn="ctr">
              <a:buNone/>
              <a:defRPr>
                <a:solidFill>
                  <a:schemeClr val="tx1">
                    <a:tint val="75000"/>
                  </a:schemeClr>
                </a:solidFill>
              </a:defRPr>
            </a:lvl4pPr>
            <a:lvl5pPr marL="1827703" indent="0" algn="ctr">
              <a:buNone/>
              <a:defRPr>
                <a:solidFill>
                  <a:schemeClr val="tx1">
                    <a:tint val="75000"/>
                  </a:schemeClr>
                </a:solidFill>
              </a:defRPr>
            </a:lvl5pPr>
            <a:lvl6pPr marL="2284628" indent="0" algn="ctr">
              <a:buNone/>
              <a:defRPr>
                <a:solidFill>
                  <a:schemeClr val="tx1">
                    <a:tint val="75000"/>
                  </a:schemeClr>
                </a:solidFill>
              </a:defRPr>
            </a:lvl6pPr>
            <a:lvl7pPr marL="2741554" indent="0" algn="ctr">
              <a:buNone/>
              <a:defRPr>
                <a:solidFill>
                  <a:schemeClr val="tx1">
                    <a:tint val="75000"/>
                  </a:schemeClr>
                </a:solidFill>
              </a:defRPr>
            </a:lvl7pPr>
            <a:lvl8pPr marL="3198480" indent="0" algn="ctr">
              <a:buNone/>
              <a:defRPr>
                <a:solidFill>
                  <a:schemeClr val="tx1">
                    <a:tint val="75000"/>
                  </a:schemeClr>
                </a:solidFill>
              </a:defRPr>
            </a:lvl8pPr>
            <a:lvl9pPr marL="3655406" indent="0" algn="ctr">
              <a:buNone/>
              <a:defRPr>
                <a:solidFill>
                  <a:schemeClr val="tx1">
                    <a:tint val="75000"/>
                  </a:schemeClr>
                </a:solidFill>
              </a:defRPr>
            </a:lvl9pPr>
          </a:lstStyle>
          <a:p>
            <a:r>
              <a:rPr lang="en-US"/>
              <a:t>Click to edit Master subtitle style</a:t>
            </a:r>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p:nvPicPr>
        <p:blipFill>
          <a:blip r:embed="rId3"/>
          <a:stretch>
            <a:fillRect/>
          </a:stretch>
        </p:blipFill>
        <p:spPr>
          <a:xfrm>
            <a:off x="413021" y="456244"/>
            <a:ext cx="1087853" cy="261860"/>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p:nvSpPr>
        <p:spPr bwMode="auto">
          <a:xfrm>
            <a:off x="6094413"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lvl="0" algn="ctr">
              <a:lnSpc>
                <a:spcPct val="90000"/>
              </a:lnSpc>
            </a:pPr>
            <a:endParaRPr lang="en-US" sz="1799">
              <a:latin typeface="+mn-lt"/>
              <a:cs typeface="+mn-cs"/>
            </a:endParaRPr>
          </a:p>
        </p:txBody>
      </p:sp>
      <p:pic>
        <p:nvPicPr>
          <p:cNvPr id="14" name="Picture 13">
            <a:extLst>
              <a:ext uri="{FF2B5EF4-FFF2-40B4-BE49-F238E27FC236}">
                <a16:creationId xmlns:a16="http://schemas.microsoft.com/office/drawing/2014/main" id="{027030A5-C7D7-48D4-B261-45DC936EE5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1989" y="5409491"/>
            <a:ext cx="1603338" cy="388553"/>
          </a:xfrm>
          <a:prstGeom prst="rect">
            <a:avLst/>
          </a:prstGeom>
        </p:spPr>
      </p:pic>
    </p:spTree>
    <p:extLst>
      <p:ext uri="{BB962C8B-B14F-4D97-AF65-F5344CB8AC3E}">
        <p14:creationId xmlns:p14="http://schemas.microsoft.com/office/powerpoint/2010/main" val="435789502"/>
      </p:ext>
    </p:extLst>
  </p:cSld>
  <p:clrMapOvr>
    <a:masterClrMapping/>
  </p:clrMapOvr>
  <p:hf hdr="0" ftr="0" dt="0"/>
  <p:extLst>
    <p:ext uri="{DCECCB84-F9BA-43D5-87BE-67443E8EF086}">
      <p15:sldGuideLst xmlns:p15="http://schemas.microsoft.com/office/powerpoint/2012/main">
        <p15:guide id="1"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655" y="274320"/>
            <a:ext cx="11427023" cy="539496"/>
          </a:xfrm>
        </p:spPr>
        <p:txBody>
          <a:bodyPr/>
          <a:lstStyle>
            <a:lvl1pPr>
              <a:lnSpc>
                <a:spcPct val="90000"/>
              </a:lnSpc>
              <a:defRPr sz="3198"/>
            </a:lvl1pPr>
          </a:lstStyle>
          <a:p>
            <a:r>
              <a:rPr lang="en-US"/>
              <a:t>Click to edit Master title style</a:t>
            </a:r>
          </a:p>
        </p:txBody>
      </p:sp>
      <p:sp>
        <p:nvSpPr>
          <p:cNvPr id="3" name="Content Placeholder 2"/>
          <p:cNvSpPr>
            <a:spLocks noGrp="1"/>
          </p:cNvSpPr>
          <p:nvPr>
            <p:ph idx="1"/>
          </p:nvPr>
        </p:nvSpPr>
        <p:spPr>
          <a:xfrm>
            <a:off x="447940" y="1329267"/>
            <a:ext cx="11427023" cy="4876800"/>
          </a:xfrm>
        </p:spPr>
        <p:txBody>
          <a:bodyPr>
            <a:normAutofit/>
          </a:bodyPr>
          <a:lstStyle>
            <a:lvl1pPr marL="288751" indent="-288751">
              <a:spcBef>
                <a:spcPts val="1798"/>
              </a:spcBef>
              <a:buClr>
                <a:schemeClr val="tx1"/>
              </a:buClr>
              <a:buSzPct val="90000"/>
              <a:buFont typeface="Century Gothic" panose="020B0502020202020204" pitchFamily="34" charset="0"/>
              <a:buChar char="•"/>
              <a:defRPr lang="en-US" sz="2798" kern="1200" dirty="0">
                <a:solidFill>
                  <a:schemeClr val="tx1"/>
                </a:solidFill>
                <a:latin typeface="Calibri" panose="020F0502020204030204" pitchFamily="34" charset="0"/>
                <a:ea typeface="+mn-ea"/>
                <a:cs typeface="Calibri" panose="020F0502020204030204" pitchFamily="34" charset="0"/>
              </a:defRPr>
            </a:lvl1pPr>
            <a:lvl2pPr marL="686976" indent="-288751">
              <a:buClr>
                <a:schemeClr val="tx1"/>
              </a:buClr>
              <a:buSzPct val="90000"/>
              <a:buFont typeface="Century Gothic" panose="020B0502020202020204" pitchFamily="34" charset="0"/>
              <a:buChar char="–"/>
              <a:defRPr>
                <a:latin typeface="Calibri" panose="020F0502020204030204" pitchFamily="34" charset="0"/>
                <a:cs typeface="Calibri" panose="020F0502020204030204" pitchFamily="34" charset="0"/>
              </a:defRPr>
            </a:lvl2pPr>
            <a:lvl3pPr marL="1031256" indent="-288751">
              <a:buClr>
                <a:schemeClr val="tx1"/>
              </a:buClr>
              <a:buSzPct val="90000"/>
              <a:buFont typeface="Century Gothic" panose="020B0502020202020204" pitchFamily="34" charset="0"/>
              <a:buChar char="•"/>
              <a:defRPr>
                <a:latin typeface="Calibri" panose="020F0502020204030204" pitchFamily="34" charset="0"/>
                <a:cs typeface="Calibri" panose="020F0502020204030204" pitchFamily="34" charset="0"/>
              </a:defRPr>
            </a:lvl3pPr>
            <a:lvl4pPr>
              <a:buClr>
                <a:schemeClr val="tx1"/>
              </a:buClr>
              <a:defRPr>
                <a:latin typeface="+mn-lt"/>
                <a:cs typeface="Arial" panose="020B0604020202020204" pitchFamily="34" charset="0"/>
              </a:defRPr>
            </a:lvl4pPr>
            <a:lvl5pPr marL="1481835" indent="-222116">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
        <p:nvSpPr>
          <p:cNvPr id="4" name="Rectangle 6">
            <a:extLst>
              <a:ext uri="{FF2B5EF4-FFF2-40B4-BE49-F238E27FC236}">
                <a16:creationId xmlns:a16="http://schemas.microsoft.com/office/drawing/2014/main" id="{AD9F2534-297B-446C-B822-74E3C23864F7}"/>
              </a:ext>
            </a:extLst>
          </p:cNvPr>
          <p:cNvSpPr>
            <a:spLocks noChangeArrowheads="1"/>
          </p:cNvSpPr>
          <p:nvPr/>
        </p:nvSpPr>
        <p:spPr bwMode="auto">
          <a:xfrm flipH="1">
            <a:off x="-4388" y="6626132"/>
            <a:ext cx="280328" cy="152400"/>
          </a:xfrm>
          <a:prstGeom prst="rect">
            <a:avLst/>
          </a:prstGeom>
          <a:noFill/>
          <a:ln w="9525">
            <a:noFill/>
            <a:miter lim="800000"/>
            <a:headEnd/>
            <a:tailEnd/>
          </a:ln>
          <a:effectLst/>
        </p:spPr>
        <p:txBody>
          <a:bodyPr lIns="0" tIns="0" rIns="0" bIns="0"/>
          <a:lstStyle/>
          <a:p>
            <a:pPr algn="ctr" defTabSz="172934">
              <a:lnSpc>
                <a:spcPct val="90000"/>
              </a:lnSpc>
              <a:tabLst>
                <a:tab pos="230050" algn="l"/>
              </a:tabLst>
              <a:defRPr/>
            </a:pPr>
            <a:fld id="{040BB257-551A-4736-B50F-DCF1BA034C06}" type="slidenum">
              <a:rPr lang="en-US" sz="900" smtClean="0">
                <a:solidFill>
                  <a:schemeClr val="tx1"/>
                </a:solidFill>
                <a:latin typeface="+mn-lt"/>
                <a:cs typeface="Times New Roman" panose="02020603050405020304" pitchFamily="18" charset="0"/>
              </a:rPr>
              <a:pPr algn="ctr" defTabSz="172934">
                <a:lnSpc>
                  <a:spcPct val="90000"/>
                </a:lnSpc>
                <a:tabLst>
                  <a:tab pos="230050" algn="l"/>
                </a:tabLst>
                <a:defRPr/>
              </a:pPr>
              <a:t>‹#›</a:t>
            </a:fld>
            <a:endParaRPr lang="en-US" sz="900">
              <a:solidFill>
                <a:schemeClr val="tx1"/>
              </a:solidFill>
              <a:latin typeface="+mn-lt"/>
              <a:cs typeface="Times New Roman" panose="02020603050405020304" pitchFamily="18" charset="0"/>
            </a:endParaRPr>
          </a:p>
        </p:txBody>
      </p:sp>
      <p:sp>
        <p:nvSpPr>
          <p:cNvPr id="8" name="Rectangle 256">
            <a:extLst>
              <a:ext uri="{FF2B5EF4-FFF2-40B4-BE49-F238E27FC236}">
                <a16:creationId xmlns:a16="http://schemas.microsoft.com/office/drawing/2014/main" id="{6349825E-C749-4CDB-BDE4-DDAFE00D2BF9}"/>
              </a:ext>
            </a:extLst>
          </p:cNvPr>
          <p:cNvSpPr txBox="1">
            <a:spLocks noChangeArrowheads="1"/>
          </p:cNvSpPr>
          <p:nvPr/>
        </p:nvSpPr>
        <p:spPr>
          <a:xfrm>
            <a:off x="8008197" y="6583680"/>
            <a:ext cx="3859795" cy="182562"/>
          </a:xfrm>
          <a:prstGeom prst="rect">
            <a:avLst/>
          </a:prstGeom>
          <a:ln/>
        </p:spPr>
        <p:txBody>
          <a:bodyPr anchor="ctr"/>
          <a:lstStyle/>
          <a:p>
            <a:pPr algn="r"/>
            <a:r>
              <a:rPr lang="en-US" sz="1000">
                <a:solidFill>
                  <a:srgbClr val="BFBFBF"/>
                </a:solidFill>
                <a:latin typeface="+mn-lt"/>
                <a:cs typeface="Arial" pitchFamily="34" charset="0"/>
              </a:rPr>
              <a:t> </a:t>
            </a:r>
          </a:p>
        </p:txBody>
      </p:sp>
      <p:pic>
        <p:nvPicPr>
          <p:cNvPr id="9" name="Picture 8">
            <a:extLst>
              <a:ext uri="{FF2B5EF4-FFF2-40B4-BE49-F238E27FC236}">
                <a16:creationId xmlns:a16="http://schemas.microsoft.com/office/drawing/2014/main" id="{3FE907FF-D9F1-4C96-BFBE-E1E6D3878AC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19588" y="6313428"/>
            <a:ext cx="1329900" cy="320040"/>
          </a:xfrm>
          <a:prstGeom prst="rect">
            <a:avLst/>
          </a:prstGeom>
        </p:spPr>
      </p:pic>
    </p:spTree>
    <p:extLst>
      <p:ext uri="{BB962C8B-B14F-4D97-AF65-F5344CB8AC3E}">
        <p14:creationId xmlns:p14="http://schemas.microsoft.com/office/powerpoint/2010/main" val="59516306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37BA4A-B024-42C0-AEE3-721B228F8259}"/>
              </a:ext>
            </a:extLst>
          </p:cNvPr>
          <p:cNvSpPr/>
          <p:nvPr/>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5" name="Picture 4">
            <a:extLst>
              <a:ext uri="{FF2B5EF4-FFF2-40B4-BE49-F238E27FC236}">
                <a16:creationId xmlns:a16="http://schemas.microsoft.com/office/drawing/2014/main" id="{F7A5D040-4FD6-4BA1-AC81-B5CFF26CC671}"/>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274250" y="1074421"/>
            <a:ext cx="11331630" cy="4233245"/>
          </a:xfrm>
          <a:prstGeom prst="rect">
            <a:avLst/>
          </a:prstGeom>
        </p:spPr>
      </p:pic>
      <p:sp>
        <p:nvSpPr>
          <p:cNvPr id="10" name="TextBox 9"/>
          <p:cNvSpPr txBox="1"/>
          <p:nvPr/>
        </p:nvSpPr>
        <p:spPr>
          <a:xfrm>
            <a:off x="267091" y="5343836"/>
            <a:ext cx="5383405" cy="276999"/>
          </a:xfrm>
          <a:prstGeom prst="rect">
            <a:avLst/>
          </a:prstGeom>
          <a:noFill/>
        </p:spPr>
        <p:txBody>
          <a:bodyPr wrap="square" rtlCol="0">
            <a:spAutoFit/>
          </a:bodyPr>
          <a:lstStyle/>
          <a:p>
            <a:r>
              <a:rPr lang="en-US" sz="1200" b="0" dirty="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p:ph type="ctrTitle" hasCustomPrompt="1"/>
          </p:nvPr>
        </p:nvSpPr>
        <p:spPr>
          <a:xfrm>
            <a:off x="428624" y="1388963"/>
            <a:ext cx="8675934" cy="978729"/>
          </a:xfrm>
        </p:spPr>
        <p:txBody>
          <a:bodyPr/>
          <a:lstStyle>
            <a:lvl1pPr algn="l">
              <a:defRPr sz="3199" b="0" baseline="0">
                <a:solidFill>
                  <a:schemeClr val="bg1"/>
                </a:solidFill>
                <a:latin typeface="Calibri" panose="020F0502020204030204" pitchFamily="34" charset="0"/>
                <a:cs typeface="Calibri" panose="020F0502020204030204" pitchFamily="34" charset="0"/>
              </a:defRPr>
            </a:lvl1pPr>
          </a:lstStyle>
          <a:p>
            <a:r>
              <a:rPr lang="en-US" dirty="0"/>
              <a:t>Click to edit Master </a:t>
            </a:r>
            <a:br>
              <a:rPr lang="en-US" dirty="0"/>
            </a:br>
            <a:r>
              <a:rPr lang="en-US" dirty="0"/>
              <a:t>title style</a:t>
            </a:r>
          </a:p>
        </p:txBody>
      </p:sp>
      <p:sp>
        <p:nvSpPr>
          <p:cNvPr id="3" name="Subtitle 2"/>
          <p:cNvSpPr>
            <a:spLocks noGrp="1"/>
          </p:cNvSpPr>
          <p:nvPr>
            <p:ph type="subTitle" idx="1"/>
          </p:nvPr>
        </p:nvSpPr>
        <p:spPr>
          <a:xfrm>
            <a:off x="447365" y="3013455"/>
            <a:ext cx="5439097" cy="2028101"/>
          </a:xfrm>
        </p:spPr>
        <p:txBody>
          <a:bodyPr/>
          <a:lstStyle>
            <a:lvl1pPr marL="0" indent="0" algn="l">
              <a:buNone/>
              <a:defRPr sz="1999" baseline="0">
                <a:solidFill>
                  <a:schemeClr val="bg1"/>
                </a:solidFill>
                <a:latin typeface="Calibri" panose="020F0502020204030204" pitchFamily="34" charset="0"/>
                <a:cs typeface="Calibri" panose="020F0502020204030204" pitchFamily="34" charset="0"/>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latin typeface="+mn-lt"/>
              <a:cs typeface="+mn-cs"/>
            </a:endParaRPr>
          </a:p>
        </p:txBody>
      </p:sp>
      <p:pic>
        <p:nvPicPr>
          <p:cNvPr id="14" name="Picture 13">
            <a:extLst>
              <a:ext uri="{FF2B5EF4-FFF2-40B4-BE49-F238E27FC236}">
                <a16:creationId xmlns:a16="http://schemas.microsoft.com/office/drawing/2014/main" id="{027030A5-C7D7-48D4-B261-45DC936EE5D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31989" y="5409489"/>
            <a:ext cx="1603338" cy="388553"/>
          </a:xfrm>
          <a:prstGeom prst="rect">
            <a:avLst/>
          </a:prstGeom>
        </p:spPr>
      </p:pic>
    </p:spTree>
    <p:extLst>
      <p:ext uri="{BB962C8B-B14F-4D97-AF65-F5344CB8AC3E}">
        <p14:creationId xmlns:p14="http://schemas.microsoft.com/office/powerpoint/2010/main" val="3463730950"/>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01" b="-1"/>
          <a:stretch/>
        </p:blipFill>
        <p:spPr>
          <a:xfrm>
            <a:off x="6094412" y="1078995"/>
            <a:ext cx="5533584"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p:nvSpPr>
        <p:spPr>
          <a:xfrm>
            <a:off x="274249" y="1078995"/>
            <a:ext cx="5820164"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658" y="1352482"/>
            <a:ext cx="5412059" cy="535403"/>
          </a:xfrm>
        </p:spPr>
        <p:txBody>
          <a:bodyPr/>
          <a:lstStyle/>
          <a:p>
            <a:r>
              <a:rPr lang="en-US"/>
              <a:t>Click to edit Master title style</a:t>
            </a:r>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111" y="2891883"/>
            <a:ext cx="5429607" cy="2252546"/>
          </a:xfrm>
        </p:spPr>
        <p:txBody>
          <a:bodyPr/>
          <a:lstStyle>
            <a:lvl1pPr marL="287166" indent="-287166">
              <a:buClr>
                <a:schemeClr val="tx1"/>
              </a:buClr>
              <a:buFont typeface="Century Gothic" panose="020B0502020202020204" pitchFamily="34" charset="0"/>
              <a:buChar char="•"/>
              <a:defRPr sz="1998">
                <a:latin typeface="Century Gothic" panose="020B0502020202020204" pitchFamily="34" charset="0"/>
              </a:defRPr>
            </a:lvl1pPr>
            <a:lvl2pPr marL="688561" indent="-285578">
              <a:buClr>
                <a:schemeClr val="tx1"/>
              </a:buClr>
              <a:buFont typeface="Century Gothic" panose="020B0502020202020204" pitchFamily="34" charset="0"/>
              <a:buChar char="–"/>
              <a:defRPr sz="1798">
                <a:latin typeface="Century Gothic" panose="020B0502020202020204" pitchFamily="34" charset="0"/>
              </a:defRPr>
            </a:lvl2pPr>
            <a:lvl3pPr>
              <a:defRPr sz="1600"/>
            </a:lvl3pPr>
            <a:lvl4pPr>
              <a:defRPr sz="1400"/>
            </a:lvl4pPr>
            <a:lvl5pPr marL="1481835" indent="-222116">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p:nvSpPr>
        <p:spPr>
          <a:xfrm>
            <a:off x="1" y="320043"/>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lvl="0" algn="ctr">
              <a:lnSpc>
                <a:spcPct val="90000"/>
              </a:lnSpc>
            </a:pPr>
            <a:endParaRPr lang="en-US" sz="1799">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p:nvSpPr>
        <p:spPr>
          <a:xfrm>
            <a:off x="274250" y="320043"/>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p:nvPicPr>
        <p:blipFill>
          <a:blip r:embed="rId3"/>
          <a:stretch>
            <a:fillRect/>
          </a:stretch>
        </p:blipFill>
        <p:spPr>
          <a:xfrm>
            <a:off x="413021" y="456244"/>
            <a:ext cx="1087853"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p:nvSpPr>
        <p:spPr bwMode="auto">
          <a:xfrm>
            <a:off x="6094413"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392" tIns="45696" rIns="91392" bIns="45696" numCol="1" anchor="t" anchorCtr="0" compatLnSpc="1">
            <a:prstTxWarp prst="textNoShape">
              <a:avLst/>
            </a:prstTxWarp>
          </a:bodyPr>
          <a:lstStyle/>
          <a:p>
            <a:endParaRPr lang="en-US" sz="1799">
              <a:latin typeface="Century Gothic" panose="020B0502020202020204" pitchFamily="34" charset="0"/>
            </a:endParaRPr>
          </a:p>
        </p:txBody>
      </p:sp>
    </p:spTree>
    <p:extLst>
      <p:ext uri="{BB962C8B-B14F-4D97-AF65-F5344CB8AC3E}">
        <p14:creationId xmlns:p14="http://schemas.microsoft.com/office/powerpoint/2010/main" val="449470249"/>
      </p:ext>
    </p:extLst>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4288" y="62756"/>
            <a:ext cx="11422261" cy="1111618"/>
          </a:xfr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a:defRPr lang="en-US" b="0" dirty="0"/>
            </a:lvl1pPr>
          </a:lstStyle>
          <a:p>
            <a:pPr lvl="0"/>
            <a:r>
              <a:rPr lang="en-US"/>
              <a:t>Click to edit Master title style</a:t>
            </a:r>
          </a:p>
        </p:txBody>
      </p:sp>
      <p:sp>
        <p:nvSpPr>
          <p:cNvPr id="3" name="Content Placeholder 2"/>
          <p:cNvSpPr>
            <a:spLocks noGrp="1"/>
          </p:cNvSpPr>
          <p:nvPr>
            <p:ph idx="1" hasCustomPrompt="1"/>
          </p:nvPr>
        </p:nvSpPr>
        <p:spPr>
          <a:xfrm>
            <a:off x="347473" y="1317816"/>
            <a:ext cx="11369809" cy="4912649"/>
          </a:xfrm>
        </p:spPr>
        <p:txBody>
          <a:bodyPr anchor="t" anchorCtr="0"/>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marL="1482280" indent="-222183">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811145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3504" y="103129"/>
            <a:ext cx="11501908" cy="1141281"/>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9888556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4" y="125523"/>
            <a:ext cx="11501908" cy="1048842"/>
          </a:xfrm>
        </p:spPr>
        <p:txBody>
          <a:bodyPr/>
          <a:lstStyle>
            <a:lvl1pPr algn="ctr">
              <a:defRPr/>
            </a:lvl1pPr>
          </a:lstStyle>
          <a:p>
            <a:r>
              <a:rPr lang="en-US"/>
              <a:t>Click to edit Master title style</a:t>
            </a:r>
          </a:p>
        </p:txBody>
      </p:sp>
      <p:sp>
        <p:nvSpPr>
          <p:cNvPr id="4" name="Content Placeholder 3"/>
          <p:cNvSpPr>
            <a:spLocks noGrp="1"/>
          </p:cNvSpPr>
          <p:nvPr>
            <p:ph sz="half" idx="2"/>
          </p:nvPr>
        </p:nvSpPr>
        <p:spPr>
          <a:xfrm>
            <a:off x="347472" y="1317814"/>
            <a:ext cx="5588582" cy="4850231"/>
          </a:xfrm>
        </p:spPr>
        <p:txBody>
          <a:bodyPr/>
          <a:lstStyle>
            <a:lvl1pPr>
              <a:defRPr sz="2399"/>
            </a:lvl1pPr>
            <a:lvl2pPr>
              <a:defRPr sz="1999"/>
            </a:lvl2pPr>
            <a:lvl3pPr>
              <a:defRPr sz="1799"/>
            </a:lvl3pPr>
            <a:lvl4pPr>
              <a:defRPr sz="1600"/>
            </a:lvl4pPr>
            <a:lvl5pPr marL="1482280" indent="-222183">
              <a:buFont typeface="Arial" panose="020B0604020202020204" pitchFamily="34" charset="0"/>
              <a:buChar char="•"/>
              <a:defRPr sz="1799"/>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1756" y="1317814"/>
            <a:ext cx="5531934" cy="4850231"/>
          </a:xfrm>
        </p:spPr>
        <p:txBody>
          <a:bodyPr/>
          <a:lstStyle>
            <a:lvl1pPr>
              <a:defRPr sz="2399"/>
            </a:lvl1pPr>
            <a:lvl2pPr>
              <a:defRPr sz="1999"/>
            </a:lvl2pPr>
            <a:lvl3pPr>
              <a:defRPr sz="1799"/>
            </a:lvl3pPr>
            <a:lvl4pPr>
              <a:defRPr sz="1600"/>
            </a:lvl4pPr>
            <a:lvl5pPr marL="1482280" indent="-222183">
              <a:defRPr lang="en-US" sz="1799"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24783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3"/>
            <a:ext cx="11501908" cy="535531"/>
          </a:xfrm>
        </p:spPr>
        <p:txBody>
          <a:bodyPr/>
          <a:lstStyle>
            <a:lvl1pPr>
              <a:lnSpc>
                <a:spcPct val="90000"/>
              </a:lnSpc>
              <a:defRPr sz="3198">
                <a:solidFill>
                  <a:schemeClr val="tx1"/>
                </a:solidFill>
              </a:defRPr>
            </a:lvl1pPr>
          </a:lstStyle>
          <a:p>
            <a:r>
              <a:rPr lang="en-US"/>
              <a:t>Click to edit Master title style</a:t>
            </a:r>
          </a:p>
        </p:txBody>
      </p:sp>
      <p:sp>
        <p:nvSpPr>
          <p:cNvPr id="3" name="Text Placeholder 2"/>
          <p:cNvSpPr>
            <a:spLocks noGrp="1"/>
          </p:cNvSpPr>
          <p:nvPr>
            <p:ph type="body" idx="1"/>
          </p:nvPr>
        </p:nvSpPr>
        <p:spPr>
          <a:xfrm>
            <a:off x="429656" y="1004486"/>
            <a:ext cx="5506398" cy="821190"/>
          </a:xfrm>
        </p:spPr>
        <p:txBody>
          <a:bodyPr anchor="b"/>
          <a:lstStyle>
            <a:lvl1pPr marL="0" indent="0">
              <a:buNone/>
              <a:defRPr sz="2798" b="0" baseline="0">
                <a:solidFill>
                  <a:schemeClr val="tx1"/>
                </a:solidFill>
                <a:latin typeface="Calibri" panose="020F0502020204030204" pitchFamily="34" charset="0"/>
                <a:cs typeface="Calibri" panose="020F0502020204030204" pitchFamily="34" charset="0"/>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4" name="Content Placeholder 3"/>
          <p:cNvSpPr>
            <a:spLocks noGrp="1"/>
          </p:cNvSpPr>
          <p:nvPr>
            <p:ph sz="half" idx="2"/>
          </p:nvPr>
        </p:nvSpPr>
        <p:spPr>
          <a:xfrm>
            <a:off x="429656" y="1835201"/>
            <a:ext cx="5506398" cy="4430132"/>
          </a:xfrm>
        </p:spPr>
        <p:txBody>
          <a:bodyPr>
            <a:normAutofit/>
          </a:bodyPr>
          <a:lstStyle>
            <a:lvl1pPr marL="230050" indent="-230050">
              <a:buClr>
                <a:schemeClr val="tx1"/>
              </a:buClr>
              <a:buFont typeface="Century Gothic" panose="020B0502020202020204" pitchFamily="34" charset="0"/>
              <a:buChar char="•"/>
              <a:defRPr sz="2398" baseline="0">
                <a:latin typeface="Calibri" panose="020F0502020204030204" pitchFamily="34" charset="0"/>
                <a:cs typeface="Calibri" panose="020F0502020204030204" pitchFamily="34" charset="0"/>
              </a:defRPr>
            </a:lvl1pPr>
            <a:lvl2pPr marL="625099" indent="-279232">
              <a:buClr>
                <a:schemeClr val="tx1"/>
              </a:buClr>
              <a:buSzPct val="90000"/>
              <a:buFont typeface="Century Gothic" panose="020B0502020202020204" pitchFamily="34" charset="0"/>
              <a:buChar char="–"/>
              <a:defRPr sz="1998">
                <a:latin typeface="Calibri" panose="020F0502020204030204" pitchFamily="34" charset="0"/>
                <a:cs typeface="Calibri" panose="020F0502020204030204" pitchFamily="34" charset="0"/>
              </a:defRPr>
            </a:lvl2pPr>
            <a:lvl3pPr marL="913852" indent="-230050">
              <a:buClr>
                <a:schemeClr val="tx1"/>
              </a:buClr>
              <a:buFont typeface="Century Gothic" panose="020B0502020202020204" pitchFamily="34" charset="0"/>
              <a:buChar char="•"/>
              <a:defRPr sz="1798" baseline="0">
                <a:latin typeface="Calibri" panose="020F0502020204030204" pitchFamily="34" charset="0"/>
                <a:cs typeface="Calibri" panose="020F0502020204030204" pitchFamily="34" charset="0"/>
              </a:defRPr>
            </a:lvl3pPr>
            <a:lvl4pPr marL="970968" indent="0">
              <a:buClr>
                <a:schemeClr val="tx1"/>
              </a:buClr>
              <a:buFont typeface="Century Gothic" panose="020B0502020202020204" pitchFamily="34" charset="0"/>
              <a:buNone/>
              <a:defRPr sz="1400">
                <a:latin typeface="+mn-lt"/>
              </a:defRPr>
            </a:lvl4pPr>
            <a:lvl5pPr marL="1481835" indent="-222116">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4510" y="1004486"/>
            <a:ext cx="5503254" cy="821190"/>
          </a:xfrm>
        </p:spPr>
        <p:txBody>
          <a:bodyPr anchor="b"/>
          <a:lstStyle>
            <a:lvl1pPr marL="0" indent="0">
              <a:buNone/>
              <a:defRPr sz="2798" b="0" baseline="0">
                <a:solidFill>
                  <a:schemeClr val="tx1"/>
                </a:solidFill>
                <a:latin typeface="Calibri" panose="020F0502020204030204" pitchFamily="34" charset="0"/>
                <a:cs typeface="Calibri" panose="020F0502020204030204" pitchFamily="34" charset="0"/>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6" name="Content Placeholder 5"/>
          <p:cNvSpPr>
            <a:spLocks noGrp="1"/>
          </p:cNvSpPr>
          <p:nvPr>
            <p:ph sz="quarter" idx="4"/>
          </p:nvPr>
        </p:nvSpPr>
        <p:spPr>
          <a:xfrm>
            <a:off x="6204510" y="1835201"/>
            <a:ext cx="5503254" cy="4430132"/>
          </a:xfrm>
        </p:spPr>
        <p:txBody>
          <a:bodyPr>
            <a:normAutofit/>
          </a:bodyPr>
          <a:lstStyle>
            <a:lvl1pPr marL="287166" indent="-287166">
              <a:buClr>
                <a:schemeClr val="tx1"/>
              </a:buClr>
              <a:buFont typeface="Century Gothic" panose="020B0502020202020204" pitchFamily="34" charset="0"/>
              <a:buChar char="•"/>
              <a:defRPr sz="2398" baseline="0">
                <a:latin typeface="Calibri" panose="020F0502020204030204" pitchFamily="34" charset="0"/>
                <a:cs typeface="Calibri" panose="020F0502020204030204" pitchFamily="34" charset="0"/>
              </a:defRPr>
            </a:lvl1pPr>
            <a:lvl2pPr marL="625099" indent="-279232">
              <a:buClr>
                <a:schemeClr val="tx1"/>
              </a:buClr>
              <a:buSzPct val="90000"/>
              <a:buFont typeface="Century Gothic" panose="020B0502020202020204" pitchFamily="34" charset="0"/>
              <a:buChar char="–"/>
              <a:defRPr sz="1998" baseline="0">
                <a:latin typeface="Calibri" panose="020F0502020204030204" pitchFamily="34" charset="0"/>
                <a:cs typeface="Calibri" panose="020F0502020204030204" pitchFamily="34" charset="0"/>
              </a:defRPr>
            </a:lvl2pPr>
            <a:lvl3pPr marL="913852" indent="-230050">
              <a:buClr>
                <a:schemeClr val="tx1"/>
              </a:buClr>
              <a:buFont typeface="Century Gothic" panose="020B0502020202020204" pitchFamily="34" charset="0"/>
              <a:buChar char="•"/>
              <a:defRPr sz="1798">
                <a:latin typeface="Calibri" panose="020F0502020204030204" pitchFamily="34" charset="0"/>
                <a:cs typeface="Calibri" panose="020F0502020204030204" pitchFamily="34" charset="0"/>
              </a:defRPr>
            </a:lvl3pPr>
            <a:lvl4pPr marL="1143902" indent="-172934">
              <a:buClr>
                <a:schemeClr val="tx1"/>
              </a:buClr>
              <a:buFont typeface="Century Gothic" panose="020B0502020202020204" pitchFamily="34" charset="0"/>
              <a:buChar char="•"/>
              <a:defRPr sz="1400">
                <a:latin typeface="+mn-lt"/>
              </a:defRPr>
            </a:lvl4pPr>
            <a:lvl5pPr marL="1481835" indent="-222116">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300C0632-ACDA-4D24-A2CC-14539B91BC55}"/>
              </a:ext>
            </a:extLst>
          </p:cNvPr>
          <p:cNvSpPr>
            <a:spLocks noChangeArrowheads="1"/>
          </p:cNvSpPr>
          <p:nvPr/>
        </p:nvSpPr>
        <p:spPr bwMode="auto">
          <a:xfrm flipH="1">
            <a:off x="-4388" y="6626132"/>
            <a:ext cx="280328" cy="152400"/>
          </a:xfrm>
          <a:prstGeom prst="rect">
            <a:avLst/>
          </a:prstGeom>
          <a:noFill/>
          <a:ln w="9525">
            <a:noFill/>
            <a:miter lim="800000"/>
            <a:headEnd/>
            <a:tailEnd/>
          </a:ln>
          <a:effectLst/>
        </p:spPr>
        <p:txBody>
          <a:bodyPr lIns="0" tIns="0" rIns="0" bIns="0"/>
          <a:lstStyle/>
          <a:p>
            <a:pPr algn="ctr" defTabSz="172934">
              <a:lnSpc>
                <a:spcPct val="90000"/>
              </a:lnSpc>
              <a:tabLst>
                <a:tab pos="230050" algn="l"/>
              </a:tabLst>
              <a:defRPr/>
            </a:pPr>
            <a:fld id="{040BB257-551A-4736-B50F-DCF1BA034C06}" type="slidenum">
              <a:rPr lang="en-US" sz="900" smtClean="0">
                <a:solidFill>
                  <a:schemeClr val="tx1"/>
                </a:solidFill>
                <a:latin typeface="+mn-lt"/>
                <a:cs typeface="Times New Roman" panose="02020603050405020304" pitchFamily="18" charset="0"/>
              </a:rPr>
              <a:pPr algn="ctr" defTabSz="172934">
                <a:lnSpc>
                  <a:spcPct val="90000"/>
                </a:lnSpc>
                <a:tabLst>
                  <a:tab pos="230050" algn="l"/>
                </a:tabLst>
                <a:defRPr/>
              </a:pPr>
              <a:t>‹#›</a:t>
            </a:fld>
            <a:endParaRPr lang="en-US" sz="900">
              <a:solidFill>
                <a:schemeClr val="tx1"/>
              </a:solidFill>
              <a:latin typeface="+mn-lt"/>
              <a:cs typeface="Times New Roman" panose="02020603050405020304" pitchFamily="18" charset="0"/>
            </a:endParaRP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p:nvSpPr>
        <p:spPr>
          <a:xfrm>
            <a:off x="8008197" y="6583680"/>
            <a:ext cx="3859795" cy="182562"/>
          </a:xfrm>
          <a:prstGeom prst="rect">
            <a:avLst/>
          </a:prstGeom>
          <a:ln/>
        </p:spPr>
        <p:txBody>
          <a:bodyPr anchor="ctr"/>
          <a:lstStyle/>
          <a:p>
            <a:pPr algn="r"/>
            <a:r>
              <a:rPr lang="en-US" sz="1000">
                <a:solidFill>
                  <a:srgbClr val="BFBFBF"/>
                </a:solidFill>
                <a:latin typeface="+mn-lt"/>
                <a:cs typeface="Arial" pitchFamily="34" charset="0"/>
              </a:rPr>
              <a:t> </a:t>
            </a:r>
          </a:p>
        </p:txBody>
      </p:sp>
      <p:pic>
        <p:nvPicPr>
          <p:cNvPr id="11" name="Picture 10">
            <a:extLst>
              <a:ext uri="{FF2B5EF4-FFF2-40B4-BE49-F238E27FC236}">
                <a16:creationId xmlns:a16="http://schemas.microsoft.com/office/drawing/2014/main" id="{5B1EB23F-F48E-453B-A8FF-2F59F4A9B4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19588" y="6313428"/>
            <a:ext cx="1329900" cy="320040"/>
          </a:xfrm>
          <a:prstGeom prst="rect">
            <a:avLst/>
          </a:prstGeom>
        </p:spPr>
      </p:pic>
    </p:spTree>
    <p:extLst>
      <p:ext uri="{BB962C8B-B14F-4D97-AF65-F5344CB8AC3E}">
        <p14:creationId xmlns:p14="http://schemas.microsoft.com/office/powerpoint/2010/main" val="133583424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4" y="62755"/>
            <a:ext cx="11501908" cy="1120556"/>
          </a:xfrm>
        </p:spPr>
        <p:txBody>
          <a:bodyPr/>
          <a:lstStyle>
            <a:lvl1pPr algn="ctr">
              <a:defRPr/>
            </a:lvl1pPr>
          </a:lstStyle>
          <a:p>
            <a:r>
              <a:rPr lang="en-US"/>
              <a:t>Click to edit Master title style</a:t>
            </a:r>
          </a:p>
        </p:txBody>
      </p:sp>
      <p:sp>
        <p:nvSpPr>
          <p:cNvPr id="4" name="Content Placeholder 3"/>
          <p:cNvSpPr>
            <a:spLocks noGrp="1"/>
          </p:cNvSpPr>
          <p:nvPr>
            <p:ph sz="half" idx="2"/>
          </p:nvPr>
        </p:nvSpPr>
        <p:spPr>
          <a:xfrm>
            <a:off x="343254" y="1308848"/>
            <a:ext cx="5588582" cy="4859197"/>
          </a:xfrm>
        </p:spPr>
        <p:txBody>
          <a:bodyPr/>
          <a:lstStyle>
            <a:lvl1pPr>
              <a:defRPr sz="2399"/>
            </a:lvl1pPr>
            <a:lvl2pPr>
              <a:defRPr sz="1999"/>
            </a:lvl2pPr>
            <a:lvl3pPr>
              <a:defRPr sz="1799"/>
            </a:lvl3pPr>
            <a:lvl4pPr>
              <a:defRPr sz="1600"/>
            </a:lvl4pPr>
            <a:lvl5pPr marL="1482280" indent="-222183">
              <a:buFont typeface="Arial" panose="020B0604020202020204" pitchFamily="34" charset="0"/>
              <a:buChar char="•"/>
              <a:defRPr sz="1799"/>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1756" y="1308848"/>
            <a:ext cx="5531934" cy="4859197"/>
          </a:xfrm>
        </p:spPr>
        <p:txBody>
          <a:bodyPr/>
          <a:lstStyle>
            <a:lvl1pPr>
              <a:defRPr sz="2399"/>
            </a:lvl1pPr>
            <a:lvl2pPr>
              <a:defRPr sz="1999"/>
            </a:lvl2pPr>
            <a:lvl3pPr>
              <a:defRPr sz="1799"/>
            </a:lvl3pPr>
            <a:lvl4pPr>
              <a:defRPr sz="1600"/>
            </a:lvl4pPr>
            <a:lvl5pPr marL="1482280" indent="-222183">
              <a:defRPr lang="en-US" sz="1799"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p:txBody>
      </p:sp>
    </p:spTree>
    <p:extLst>
      <p:ext uri="{BB962C8B-B14F-4D97-AF65-F5344CB8AC3E}">
        <p14:creationId xmlns:p14="http://schemas.microsoft.com/office/powerpoint/2010/main" val="26106315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6"/>
            <a:ext cx="5383398" cy="4525963"/>
          </a:xfrm>
        </p:spPr>
        <p:txBody>
          <a:bodyPr/>
          <a:lstStyle>
            <a:lvl1pPr>
              <a:defRPr sz="2099"/>
            </a:lvl1pPr>
            <a:lvl2pPr>
              <a:defRPr sz="1798"/>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6"/>
            <a:ext cx="5383398" cy="4525963"/>
          </a:xfrm>
        </p:spPr>
        <p:txBody>
          <a:bodyPr/>
          <a:lstStyle>
            <a:lvl1pPr>
              <a:defRPr sz="2099"/>
            </a:lvl1pPr>
            <a:lvl2pPr>
              <a:defRPr sz="1798"/>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0" y="6492881"/>
            <a:ext cx="2844059" cy="365125"/>
          </a:xfrm>
          <a:prstGeom prst="rect">
            <a:avLst/>
          </a:prstGeom>
        </p:spPr>
        <p:txBody>
          <a:bodyPr/>
          <a:lstStyle/>
          <a:p>
            <a:pPr defTabSz="913852">
              <a:defRPr/>
            </a:pPr>
            <a:endParaRPr lang="en-US" sz="1798" kern="0">
              <a:solidFill>
                <a:sysClr val="windowText" lastClr="000000"/>
              </a:solidFill>
            </a:endParaRPr>
          </a:p>
        </p:txBody>
      </p:sp>
      <p:sp>
        <p:nvSpPr>
          <p:cNvPr id="6" name="Footer Placeholder 5"/>
          <p:cNvSpPr>
            <a:spLocks noGrp="1"/>
          </p:cNvSpPr>
          <p:nvPr>
            <p:ph type="ftr" sz="quarter" idx="11"/>
          </p:nvPr>
        </p:nvSpPr>
        <p:spPr>
          <a:xfrm>
            <a:off x="4164516" y="6493048"/>
            <a:ext cx="3859795" cy="365125"/>
          </a:xfrm>
          <a:prstGeom prst="rect">
            <a:avLst/>
          </a:prstGeom>
        </p:spPr>
        <p:txBody>
          <a:bodyPr/>
          <a:lstStyle/>
          <a:p>
            <a:pPr defTabSz="913852">
              <a:defRPr/>
            </a:pPr>
            <a:r>
              <a:rPr lang="en-US" sz="1798" kern="0">
                <a:solidFill>
                  <a:sysClr val="windowText" lastClr="000000"/>
                </a:solidFill>
              </a:rPr>
              <a:t>http://ft.ornl.gov/research/openarc</a:t>
            </a:r>
          </a:p>
        </p:txBody>
      </p:sp>
      <p:sp>
        <p:nvSpPr>
          <p:cNvPr id="7" name="Slide Number Placeholder 6"/>
          <p:cNvSpPr>
            <a:spLocks noGrp="1"/>
          </p:cNvSpPr>
          <p:nvPr>
            <p:ph type="sldNum" sz="quarter" idx="12"/>
          </p:nvPr>
        </p:nvSpPr>
        <p:spPr>
          <a:xfrm>
            <a:off x="9318038" y="6492881"/>
            <a:ext cx="2844059" cy="365125"/>
          </a:xfrm>
          <a:prstGeom prst="rect">
            <a:avLst/>
          </a:prstGeom>
        </p:spPr>
        <p:txBody>
          <a:bodyPr/>
          <a:lstStyle/>
          <a:p>
            <a:pPr defTabSz="913852">
              <a:defRPr/>
            </a:pPr>
            <a:fld id="{805B518B-609D-476E-BD26-323690F44A20}" type="slidenum">
              <a:rPr lang="en-US" sz="1798" kern="0" smtClean="0">
                <a:solidFill>
                  <a:sysClr val="windowText" lastClr="000000"/>
                </a:solidFill>
              </a:rPr>
              <a:pPr defTabSz="913852">
                <a:defRPr/>
              </a:pPr>
              <a:t>‹#›</a:t>
            </a:fld>
            <a:endParaRPr lang="en-US" sz="1798" kern="0">
              <a:solidFill>
                <a:sysClr val="windowText" lastClr="000000"/>
              </a:solidFill>
            </a:endParaRPr>
          </a:p>
        </p:txBody>
      </p:sp>
    </p:spTree>
    <p:extLst>
      <p:ext uri="{BB962C8B-B14F-4D97-AF65-F5344CB8AC3E}">
        <p14:creationId xmlns:p14="http://schemas.microsoft.com/office/powerpoint/2010/main" val="91703023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37BA4A-B024-42C0-AEE3-721B228F8259}"/>
              </a:ext>
            </a:extLst>
          </p:cNvPr>
          <p:cNvSpPr/>
          <p:nvPr userDrawn="1"/>
        </p:nvSpPr>
        <p:spPr>
          <a:xfrm>
            <a:off x="0" y="320042"/>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userDrawn="1"/>
        </p:nvSpPr>
        <p:spPr>
          <a:xfrm>
            <a:off x="274249" y="320042"/>
            <a:ext cx="1757222"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5" name="Picture 4">
            <a:extLst>
              <a:ext uri="{FF2B5EF4-FFF2-40B4-BE49-F238E27FC236}">
                <a16:creationId xmlns:a16="http://schemas.microsoft.com/office/drawing/2014/main" id="{F7A5D040-4FD6-4BA1-AC81-B5CFF26CC6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67092" y="1074421"/>
            <a:ext cx="11338788" cy="4233245"/>
          </a:xfrm>
          <a:prstGeom prst="rect">
            <a:avLst/>
          </a:prstGeom>
        </p:spPr>
      </p:pic>
      <p:sp>
        <p:nvSpPr>
          <p:cNvPr id="10" name="TextBox 9"/>
          <p:cNvSpPr txBox="1"/>
          <p:nvPr userDrawn="1"/>
        </p:nvSpPr>
        <p:spPr>
          <a:xfrm>
            <a:off x="267093" y="5343837"/>
            <a:ext cx="5383404" cy="461665"/>
          </a:xfrm>
          <a:prstGeom prst="rect">
            <a:avLst/>
          </a:prstGeom>
          <a:noFill/>
        </p:spPr>
        <p:txBody>
          <a:bodyPr wrap="square" rtlCol="0">
            <a:spAutoFit/>
          </a:bodyPr>
          <a:lstStyle/>
          <a:p>
            <a:r>
              <a:rPr lang="en-US" sz="1200" b="0" dirty="0">
                <a:solidFill>
                  <a:schemeClr val="tx1"/>
                </a:solidFill>
                <a:latin typeface="Century Gothic" panose="020B0502020202020204" pitchFamily="34" charset="0"/>
              </a:rPr>
              <a:t>ORNL is managed by UT-Battelle, LLC </a:t>
            </a:r>
            <a:br>
              <a:rPr lang="en-US" sz="1200" b="0" dirty="0">
                <a:solidFill>
                  <a:schemeClr val="tx1"/>
                </a:solidFill>
                <a:latin typeface="Century Gothic" panose="020B0502020202020204" pitchFamily="34" charset="0"/>
              </a:rPr>
            </a:br>
            <a:r>
              <a:rPr lang="en-US" sz="1200" b="0" dirty="0">
                <a:solidFill>
                  <a:schemeClr val="tx1"/>
                </a:solidFill>
                <a:latin typeface="Century Gothic" panose="020B0502020202020204" pitchFamily="34" charset="0"/>
              </a:rPr>
              <a:t>for the US Department of Energy</a:t>
            </a:r>
          </a:p>
        </p:txBody>
      </p:sp>
      <p:sp>
        <p:nvSpPr>
          <p:cNvPr id="70" name="Rectangle 69">
            <a:extLst>
              <a:ext uri="{FF2B5EF4-FFF2-40B4-BE49-F238E27FC236}">
                <a16:creationId xmlns:a16="http://schemas.microsoft.com/office/drawing/2014/main" id="{E1E8798D-8DC1-4F66-BD16-7083682BED34}"/>
              </a:ext>
            </a:extLst>
          </p:cNvPr>
          <p:cNvSpPr/>
          <p:nvPr userDrawn="1"/>
        </p:nvSpPr>
        <p:spPr>
          <a:xfrm>
            <a:off x="11605882" y="2"/>
            <a:ext cx="582945" cy="5307665"/>
          </a:xfrm>
          <a:prstGeom prst="rect">
            <a:avLst/>
          </a:prstGeom>
          <a:solidFill>
            <a:schemeClr val="bg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428626" y="1388963"/>
            <a:ext cx="10862076" cy="560153"/>
          </a:xfrm>
        </p:spPr>
        <p:txBody>
          <a:bodyPr/>
          <a:lstStyle>
            <a:lvl1pPr algn="l">
              <a:defRPr sz="3200" b="0">
                <a:solidFill>
                  <a:schemeClr val="bg1"/>
                </a:solidFill>
                <a:latin typeface="Century Gothic" panose="020B0502020202020204" pitchFamily="34" charset="0"/>
              </a:defRPr>
            </a:lvl1pPr>
          </a:lstStyle>
          <a:p>
            <a:r>
              <a:rPr lang="en-US"/>
              <a:t>Click to edit Master title style</a:t>
            </a:r>
            <a:endParaRPr lang="en-US" dirty="0"/>
          </a:p>
        </p:txBody>
      </p:sp>
      <p:sp>
        <p:nvSpPr>
          <p:cNvPr id="3" name="Subtitle 2"/>
          <p:cNvSpPr>
            <a:spLocks noGrp="1"/>
          </p:cNvSpPr>
          <p:nvPr userDrawn="1">
            <p:ph type="subTitle" idx="1"/>
          </p:nvPr>
        </p:nvSpPr>
        <p:spPr>
          <a:xfrm>
            <a:off x="447366" y="2928830"/>
            <a:ext cx="6251906" cy="1808175"/>
          </a:xfrm>
        </p:spPr>
        <p:txBody>
          <a:bodyPr/>
          <a:lstStyle>
            <a:lvl1pPr marL="0" indent="0" algn="l">
              <a:buNone/>
              <a:defRPr sz="2000">
                <a:solidFill>
                  <a:schemeClr val="bg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2" name="Rectangle 71">
            <a:extLst>
              <a:ext uri="{FF2B5EF4-FFF2-40B4-BE49-F238E27FC236}">
                <a16:creationId xmlns:a16="http://schemas.microsoft.com/office/drawing/2014/main" id="{1739961D-E2BA-492C-BC48-01E29F648BCC}"/>
              </a:ext>
            </a:extLst>
          </p:cNvPr>
          <p:cNvSpPr/>
          <p:nvPr userDrawn="1"/>
        </p:nvSpPr>
        <p:spPr>
          <a:xfrm>
            <a:off x="6094412" y="5307667"/>
            <a:ext cx="6094413" cy="1550335"/>
          </a:xfrm>
          <a:prstGeom prst="rect">
            <a:avLst/>
          </a:pr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6" name="Picture 5">
            <a:extLst>
              <a:ext uri="{FF2B5EF4-FFF2-40B4-BE49-F238E27FC236}">
                <a16:creationId xmlns:a16="http://schemas.microsoft.com/office/drawing/2014/main" id="{C9F9A2B3-A685-470B-9190-7D6FE9C16A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67275" y="5386774"/>
            <a:ext cx="2160721" cy="396806"/>
          </a:xfrm>
          <a:prstGeom prst="rect">
            <a:avLst/>
          </a:prstGeom>
        </p:spPr>
      </p:pic>
      <p:pic>
        <p:nvPicPr>
          <p:cNvPr id="8" name="Picture 7">
            <a:extLst>
              <a:ext uri="{FF2B5EF4-FFF2-40B4-BE49-F238E27FC236}">
                <a16:creationId xmlns:a16="http://schemas.microsoft.com/office/drawing/2014/main" id="{88F44590-B596-4A93-8D86-6F9A318AF1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1693" y="444484"/>
            <a:ext cx="1468347" cy="265176"/>
          </a:xfrm>
          <a:prstGeom prst="rect">
            <a:avLst/>
          </a:prstGeom>
        </p:spPr>
      </p:pic>
    </p:spTree>
    <p:extLst>
      <p:ext uri="{BB962C8B-B14F-4D97-AF65-F5344CB8AC3E}">
        <p14:creationId xmlns:p14="http://schemas.microsoft.com/office/powerpoint/2010/main" val="359252042"/>
      </p:ext>
    </p:extLst>
  </p:cSld>
  <p:clrMapOvr>
    <a:masterClrMapping/>
  </p:clrMapOvr>
  <p:extLst>
    <p:ext uri="{DCECCB84-F9BA-43D5-87BE-67443E8EF086}">
      <p15:sldGuideLst xmlns:p15="http://schemas.microsoft.com/office/powerpoint/2012/main">
        <p15:guide id="1" pos="162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657" y="274321"/>
            <a:ext cx="11422261" cy="501676"/>
          </a:xfrm>
        </p:spPr>
        <p:txBody>
          <a:bodyPr/>
          <a:lstStyle>
            <a:lvl1pPr>
              <a:lnSpc>
                <a:spcPct val="95000"/>
              </a:lnSpc>
              <a:defRPr sz="2800"/>
            </a:lvl1pPr>
          </a:lstStyle>
          <a:p>
            <a:r>
              <a:rPr lang="en-US"/>
              <a:t>Click to edit Master title style</a:t>
            </a:r>
            <a:endParaRPr lang="en-US" dirty="0"/>
          </a:p>
        </p:txBody>
      </p:sp>
      <p:sp>
        <p:nvSpPr>
          <p:cNvPr id="3" name="Content Placeholder 2"/>
          <p:cNvSpPr>
            <a:spLocks noGrp="1"/>
          </p:cNvSpPr>
          <p:nvPr>
            <p:ph idx="1"/>
          </p:nvPr>
        </p:nvSpPr>
        <p:spPr>
          <a:xfrm>
            <a:off x="447941" y="1371601"/>
            <a:ext cx="11369809" cy="4247957"/>
          </a:xfrm>
        </p:spPr>
        <p:txBody>
          <a:bodyPr/>
          <a:lstStyle>
            <a:lvl1pPr>
              <a:lnSpc>
                <a:spcPct val="95000"/>
              </a:lnSpc>
              <a:buClr>
                <a:schemeClr val="tx1"/>
              </a:buClr>
              <a:defRPr>
                <a:latin typeface="Arial" panose="020B0604020202020204" pitchFamily="34" charset="0"/>
                <a:cs typeface="Arial" panose="020B0604020202020204" pitchFamily="34" charset="0"/>
              </a:defRPr>
            </a:lvl1pPr>
            <a:lvl2pPr>
              <a:lnSpc>
                <a:spcPct val="95000"/>
              </a:lnSpc>
              <a:buClr>
                <a:schemeClr val="tx1"/>
              </a:buClr>
              <a:defRPr>
                <a:latin typeface="Arial" panose="020B0604020202020204" pitchFamily="34" charset="0"/>
                <a:cs typeface="Arial" panose="020B0604020202020204" pitchFamily="34" charset="0"/>
              </a:defRPr>
            </a:lvl2pPr>
            <a:lvl3pPr>
              <a:lnSpc>
                <a:spcPct val="95000"/>
              </a:lnSpc>
              <a:buClr>
                <a:schemeClr val="tx1"/>
              </a:buClr>
              <a:defRPr>
                <a:latin typeface="Arial" panose="020B0604020202020204" pitchFamily="34" charset="0"/>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1736107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DB55031-6CBC-4BE4-8563-DD69C0E4F9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85246" y="1078994"/>
            <a:ext cx="5567468" cy="4301977"/>
          </a:xfrm>
          <a:prstGeom prst="rect">
            <a:avLst/>
          </a:prstGeom>
        </p:spPr>
      </p:pic>
      <p:sp>
        <p:nvSpPr>
          <p:cNvPr id="14" name="Freeform: Shape 13">
            <a:extLst>
              <a:ext uri="{FF2B5EF4-FFF2-40B4-BE49-F238E27FC236}">
                <a16:creationId xmlns:a16="http://schemas.microsoft.com/office/drawing/2014/main" id="{36C8C473-D781-4047-9817-78BBBB4E8673}"/>
              </a:ext>
            </a:extLst>
          </p:cNvPr>
          <p:cNvSpPr/>
          <p:nvPr userDrawn="1"/>
        </p:nvSpPr>
        <p:spPr>
          <a:xfrm>
            <a:off x="6094411" y="-1"/>
            <a:ext cx="6094413" cy="6858000"/>
          </a:xfrm>
          <a:custGeom>
            <a:avLst/>
            <a:gdLst>
              <a:gd name="connsiteX0" fmla="*/ 5512903 w 6096000"/>
              <a:gd name="connsiteY0" fmla="*/ 0 h 6858000"/>
              <a:gd name="connsiteX1" fmla="*/ 6096000 w 6096000"/>
              <a:gd name="connsiteY1" fmla="*/ 0 h 6858000"/>
              <a:gd name="connsiteX2" fmla="*/ 6096000 w 6096000"/>
              <a:gd name="connsiteY2" fmla="*/ 5307665 h 6858000"/>
              <a:gd name="connsiteX3" fmla="*/ 6096000 w 6096000"/>
              <a:gd name="connsiteY3" fmla="*/ 6858000 h 6858000"/>
              <a:gd name="connsiteX4" fmla="*/ 0 w 6096000"/>
              <a:gd name="connsiteY4" fmla="*/ 6858000 h 6858000"/>
              <a:gd name="connsiteX5" fmla="*/ 0 w 6096000"/>
              <a:gd name="connsiteY5" fmla="*/ 5307665 h 6858000"/>
              <a:gd name="connsiteX6" fmla="*/ 5512903 w 6096000"/>
              <a:gd name="connsiteY6" fmla="*/ 53076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5512903" y="0"/>
                </a:moveTo>
                <a:lnTo>
                  <a:pt x="6096000" y="0"/>
                </a:lnTo>
                <a:lnTo>
                  <a:pt x="6096000" y="5307665"/>
                </a:lnTo>
                <a:lnTo>
                  <a:pt x="6096000" y="6858000"/>
                </a:lnTo>
                <a:lnTo>
                  <a:pt x="0" y="6858000"/>
                </a:lnTo>
                <a:lnTo>
                  <a:pt x="0" y="5307665"/>
                </a:lnTo>
                <a:lnTo>
                  <a:pt x="5512903" y="5307665"/>
                </a:lnTo>
                <a:close/>
              </a:path>
            </a:pathLst>
          </a:custGeom>
          <a:solidFill>
            <a:schemeClr val="bg2">
              <a:lumMod val="6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Rectangle 5">
            <a:extLst>
              <a:ext uri="{FF2B5EF4-FFF2-40B4-BE49-F238E27FC236}">
                <a16:creationId xmlns:a16="http://schemas.microsoft.com/office/drawing/2014/main" id="{F679D6E9-7CB6-4816-BA71-A98C108727C8}"/>
              </a:ext>
            </a:extLst>
          </p:cNvPr>
          <p:cNvSpPr/>
          <p:nvPr userDrawn="1"/>
        </p:nvSpPr>
        <p:spPr>
          <a:xfrm>
            <a:off x="274249" y="1078994"/>
            <a:ext cx="5810997"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656" y="1352481"/>
            <a:ext cx="5412060" cy="480131"/>
          </a:xfrm>
        </p:spPr>
        <p:txBody>
          <a:bodyPr/>
          <a:lstStyle>
            <a:lvl1pPr>
              <a:lnSpc>
                <a:spcPct val="90000"/>
              </a:lnSpc>
              <a:defRPr/>
            </a:lvl1pPr>
          </a:lstStyle>
          <a:p>
            <a:r>
              <a:rPr lang="en-US"/>
              <a:t>Click to edit Master title style</a:t>
            </a:r>
            <a:endParaRPr lang="en-US" dirty="0"/>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110" y="2688199"/>
            <a:ext cx="5429607" cy="2456231"/>
          </a:xfrm>
        </p:spPr>
        <p:txBody>
          <a:bodyPr/>
          <a:lstStyle>
            <a:lvl1pPr>
              <a:buClr>
                <a:schemeClr val="tx1"/>
              </a:buClr>
              <a:defRPr sz="2000">
                <a:latin typeface="Century Gothic" panose="020B0502020202020204" pitchFamily="34" charset="0"/>
              </a:defRPr>
            </a:lvl1pPr>
            <a:lvl2pPr>
              <a:buClr>
                <a:schemeClr val="tx1"/>
              </a:buClr>
              <a:defRPr sz="1800">
                <a:latin typeface="Century Gothic" panose="020B0502020202020204" pitchFamily="34" charset="0"/>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userDrawn="1"/>
        </p:nvSpPr>
        <p:spPr>
          <a:xfrm>
            <a:off x="0" y="320042"/>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1" name="Rectangle 10">
            <a:extLst>
              <a:ext uri="{FF2B5EF4-FFF2-40B4-BE49-F238E27FC236}">
                <a16:creationId xmlns:a16="http://schemas.microsoft.com/office/drawing/2014/main" id="{203CC9B5-CED7-4937-B550-93909B189247}"/>
              </a:ext>
            </a:extLst>
          </p:cNvPr>
          <p:cNvSpPr/>
          <p:nvPr userDrawn="1"/>
        </p:nvSpPr>
        <p:spPr>
          <a:xfrm>
            <a:off x="274249" y="320042"/>
            <a:ext cx="1757222"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2" name="Picture 11">
            <a:extLst>
              <a:ext uri="{FF2B5EF4-FFF2-40B4-BE49-F238E27FC236}">
                <a16:creationId xmlns:a16="http://schemas.microsoft.com/office/drawing/2014/main" id="{B7C09ADF-6A42-46CF-A9A5-D7059B139E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1693" y="444484"/>
            <a:ext cx="1468347" cy="265176"/>
          </a:xfrm>
          <a:prstGeom prst="rect">
            <a:avLst/>
          </a:prstGeom>
        </p:spPr>
      </p:pic>
    </p:spTree>
    <p:extLst>
      <p:ext uri="{BB962C8B-B14F-4D97-AF65-F5344CB8AC3E}">
        <p14:creationId xmlns:p14="http://schemas.microsoft.com/office/powerpoint/2010/main" val="1063355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655" y="274320"/>
            <a:ext cx="11427023" cy="539496"/>
          </a:xfrm>
        </p:spPr>
        <p:txBody>
          <a:bodyPr/>
          <a:lstStyle>
            <a:lvl1pPr>
              <a:lnSpc>
                <a:spcPct val="90000"/>
              </a:lnSpc>
              <a:defRPr sz="3199"/>
            </a:lvl1pPr>
          </a:lstStyle>
          <a:p>
            <a:r>
              <a:rPr lang="en-US"/>
              <a:t>Click to edit Master title style</a:t>
            </a:r>
            <a:endParaRPr lang="en-US" dirty="0"/>
          </a:p>
        </p:txBody>
      </p:sp>
      <p:sp>
        <p:nvSpPr>
          <p:cNvPr id="3" name="Content Placeholder 2"/>
          <p:cNvSpPr>
            <a:spLocks noGrp="1"/>
          </p:cNvSpPr>
          <p:nvPr>
            <p:ph idx="1"/>
          </p:nvPr>
        </p:nvSpPr>
        <p:spPr>
          <a:xfrm>
            <a:off x="447939" y="1329267"/>
            <a:ext cx="11427023" cy="4876800"/>
          </a:xfrm>
        </p:spPr>
        <p:txBody>
          <a:bodyPr>
            <a:normAutofit/>
          </a:bodyPr>
          <a:lstStyle>
            <a:lvl1pPr marL="288838" indent="-288838">
              <a:spcBef>
                <a:spcPts val="1799"/>
              </a:spcBef>
              <a:buClr>
                <a:schemeClr val="tx1"/>
              </a:buClr>
              <a:buSzPct val="90000"/>
              <a:buFont typeface="Century Gothic" panose="020B0502020202020204" pitchFamily="34" charset="0"/>
              <a:buChar char="•"/>
              <a:defRPr lang="en-US" sz="2799" kern="1200" dirty="0">
                <a:solidFill>
                  <a:schemeClr val="tx1"/>
                </a:solidFill>
                <a:latin typeface="Calibri" panose="020F0502020204030204" pitchFamily="34" charset="0"/>
                <a:ea typeface="+mn-ea"/>
                <a:cs typeface="Calibri" panose="020F0502020204030204" pitchFamily="34" charset="0"/>
              </a:defRPr>
            </a:lvl1pPr>
            <a:lvl2pPr marL="687182" indent="-288838">
              <a:buClr>
                <a:schemeClr val="tx1"/>
              </a:buClr>
              <a:buSzPct val="90000"/>
              <a:buFont typeface="Century Gothic" panose="020B0502020202020204" pitchFamily="34" charset="0"/>
              <a:buChar char="–"/>
              <a:defRPr>
                <a:latin typeface="Calibri" panose="020F0502020204030204" pitchFamily="34" charset="0"/>
                <a:cs typeface="Calibri" panose="020F0502020204030204" pitchFamily="34" charset="0"/>
              </a:defRPr>
            </a:lvl2pPr>
            <a:lvl3pPr marL="1031565" indent="-288838">
              <a:buClr>
                <a:schemeClr val="tx1"/>
              </a:buClr>
              <a:buSzPct val="90000"/>
              <a:buFont typeface="Century Gothic" panose="020B0502020202020204" pitchFamily="34" charset="0"/>
              <a:buChar char="•"/>
              <a:defRPr>
                <a:latin typeface="Calibri" panose="020F0502020204030204" pitchFamily="34" charset="0"/>
                <a:cs typeface="Calibri" panose="020F050202020403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
        <p:nvSpPr>
          <p:cNvPr id="4" name="Rectangle 6">
            <a:extLst>
              <a:ext uri="{FF2B5EF4-FFF2-40B4-BE49-F238E27FC236}">
                <a16:creationId xmlns:a16="http://schemas.microsoft.com/office/drawing/2014/main" id="{AD9F2534-297B-446C-B822-74E3C23864F7}"/>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sp>
        <p:nvSpPr>
          <p:cNvPr id="8" name="Rectangle 256">
            <a:extLst>
              <a:ext uri="{FF2B5EF4-FFF2-40B4-BE49-F238E27FC236}">
                <a16:creationId xmlns:a16="http://schemas.microsoft.com/office/drawing/2014/main" id="{6349825E-C749-4CDB-BDE4-DDAFE00D2BF9}"/>
              </a:ext>
            </a:extLst>
          </p:cNvPr>
          <p:cNvSpPr txBox="1">
            <a:spLocks noChangeArrowheads="1"/>
          </p:cNvSpPr>
          <p:nvPr/>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pic>
        <p:nvPicPr>
          <p:cNvPr id="9" name="Picture 8">
            <a:extLst>
              <a:ext uri="{FF2B5EF4-FFF2-40B4-BE49-F238E27FC236}">
                <a16:creationId xmlns:a16="http://schemas.microsoft.com/office/drawing/2014/main" id="{3FE907FF-D9F1-4C96-BFBE-E1E6D3878A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9588" y="6313428"/>
            <a:ext cx="1329900" cy="320040"/>
          </a:xfrm>
          <a:prstGeom prst="rect">
            <a:avLst/>
          </a:prstGeom>
        </p:spPr>
      </p:pic>
    </p:spTree>
    <p:extLst>
      <p:ext uri="{BB962C8B-B14F-4D97-AF65-F5344CB8AC3E}">
        <p14:creationId xmlns:p14="http://schemas.microsoft.com/office/powerpoint/2010/main" val="371018069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01676"/>
          </a:xfrm>
        </p:spPr>
        <p:txBody>
          <a:bodyPr/>
          <a:lstStyle>
            <a:lvl1pPr>
              <a:lnSpc>
                <a:spcPct val="95000"/>
              </a:lnSpc>
              <a:defRPr sz="28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29656" y="1444753"/>
            <a:ext cx="5506398" cy="4194420"/>
          </a:xfrm>
        </p:spPr>
        <p:txBody>
          <a:bodyPr/>
          <a:lstStyle>
            <a:lvl1pPr>
              <a:lnSpc>
                <a:spcPct val="95000"/>
              </a:lnSpc>
              <a:buClr>
                <a:schemeClr val="tx1"/>
              </a:buClr>
              <a:defRPr sz="2000">
                <a:latin typeface="+mn-lt"/>
              </a:defRPr>
            </a:lvl1pPr>
            <a:lvl2pPr>
              <a:lnSpc>
                <a:spcPct val="95000"/>
              </a:lnSpc>
              <a:buClr>
                <a:schemeClr val="tx1"/>
              </a:buClr>
              <a:defRPr sz="1800">
                <a:latin typeface="+mn-lt"/>
              </a:defRPr>
            </a:lvl2pPr>
            <a:lvl3pPr>
              <a:lnSpc>
                <a:spcPct val="95000"/>
              </a:lnSpc>
              <a:buClr>
                <a:schemeClr val="tx1"/>
              </a:buClr>
              <a:defRPr sz="1600">
                <a:latin typeface="+mn-lt"/>
              </a:defRPr>
            </a:lvl3pPr>
            <a:lvl4pPr>
              <a:lnSpc>
                <a:spcPct val="95000"/>
              </a:lnSpc>
              <a:buClr>
                <a:schemeClr val="tx1"/>
              </a:buClr>
              <a:defRPr sz="1400">
                <a:latin typeface="+mn-lt"/>
              </a:defRPr>
            </a:lvl4pPr>
            <a:lvl5pPr marL="1482725" indent="-222250">
              <a:lnSpc>
                <a:spcPct val="95000"/>
              </a:lnSpc>
              <a:buClr>
                <a:schemeClr val="tx1"/>
              </a:buClr>
              <a:buFont typeface="Arial" panose="020B0604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91755" y="1444753"/>
            <a:ext cx="5503254" cy="4194420"/>
          </a:xfrm>
        </p:spPr>
        <p:txBody>
          <a:bodyPr/>
          <a:lstStyle>
            <a:lvl1pPr>
              <a:lnSpc>
                <a:spcPct val="95000"/>
              </a:lnSpc>
              <a:buClr>
                <a:schemeClr val="tx1"/>
              </a:buClr>
              <a:defRPr sz="2000">
                <a:latin typeface="+mn-lt"/>
              </a:defRPr>
            </a:lvl1pPr>
            <a:lvl2pPr>
              <a:lnSpc>
                <a:spcPct val="95000"/>
              </a:lnSpc>
              <a:buClr>
                <a:schemeClr val="tx1"/>
              </a:buClr>
              <a:defRPr sz="1800">
                <a:latin typeface="+mn-lt"/>
              </a:defRPr>
            </a:lvl2pPr>
            <a:lvl3pPr>
              <a:lnSpc>
                <a:spcPct val="95000"/>
              </a:lnSpc>
              <a:buClr>
                <a:schemeClr val="tx1"/>
              </a:buClr>
              <a:defRPr sz="1600">
                <a:latin typeface="+mn-lt"/>
              </a:defRPr>
            </a:lvl3pPr>
            <a:lvl4pPr>
              <a:lnSpc>
                <a:spcPct val="95000"/>
              </a:lnSpc>
              <a:buClr>
                <a:schemeClr val="tx1"/>
              </a:buClr>
              <a:defRPr sz="1400">
                <a:latin typeface="+mn-lt"/>
              </a:defRPr>
            </a:lvl4pPr>
            <a:lvl5pPr marL="1482725" indent="-222250">
              <a:lnSpc>
                <a:spcPct val="95000"/>
              </a:lnSpc>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998709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01676"/>
          </a:xfrm>
        </p:spPr>
        <p:txBody>
          <a:bodyPr/>
          <a:lstStyle>
            <a:lvl1pPr>
              <a:lnSpc>
                <a:spcPct val="95000"/>
              </a:lnSpc>
              <a:defRPr sz="28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29656" y="1444752"/>
            <a:ext cx="5506398" cy="821190"/>
          </a:xfrm>
        </p:spPr>
        <p:txBody>
          <a:bodyPr anchor="b"/>
          <a:lstStyle>
            <a:lvl1pPr marL="0" indent="0">
              <a:lnSpc>
                <a:spcPct val="95000"/>
              </a:lnSpc>
              <a:buNone/>
              <a:defRPr sz="24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29656" y="2265944"/>
            <a:ext cx="5506398" cy="3373229"/>
          </a:xfrm>
        </p:spPr>
        <p:txBody>
          <a:bodyPr/>
          <a:lstStyle>
            <a:lvl1pPr>
              <a:lnSpc>
                <a:spcPct val="95000"/>
              </a:lnSpc>
              <a:buClr>
                <a:schemeClr val="tx1"/>
              </a:buClr>
              <a:defRPr sz="2000">
                <a:latin typeface="+mn-lt"/>
              </a:defRPr>
            </a:lvl1pPr>
            <a:lvl2pPr>
              <a:lnSpc>
                <a:spcPct val="95000"/>
              </a:lnSpc>
              <a:buClr>
                <a:schemeClr val="tx1"/>
              </a:buClr>
              <a:defRPr sz="1800">
                <a:latin typeface="+mn-lt"/>
              </a:defRPr>
            </a:lvl2pPr>
            <a:lvl3pPr>
              <a:lnSpc>
                <a:spcPct val="95000"/>
              </a:lnSpc>
              <a:buClr>
                <a:schemeClr val="tx1"/>
              </a:buClr>
              <a:defRPr sz="1600">
                <a:latin typeface="+mn-lt"/>
              </a:defRPr>
            </a:lvl3pPr>
            <a:lvl4pPr>
              <a:lnSpc>
                <a:spcPct val="95000"/>
              </a:lnSpc>
              <a:buClr>
                <a:schemeClr val="tx1"/>
              </a:buClr>
              <a:defRPr sz="1400">
                <a:latin typeface="+mn-lt"/>
              </a:defRPr>
            </a:lvl4pPr>
            <a:lvl5pPr marL="1482725" indent="-222250">
              <a:lnSpc>
                <a:spcPct val="95000"/>
              </a:lnSpc>
              <a:buClr>
                <a:schemeClr val="tx1"/>
              </a:buClr>
              <a:buFont typeface="Arial" panose="020B0604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1755" y="1444752"/>
            <a:ext cx="5503254" cy="821190"/>
          </a:xfrm>
        </p:spPr>
        <p:txBody>
          <a:bodyPr anchor="b"/>
          <a:lstStyle>
            <a:lvl1pPr marL="0" indent="0">
              <a:lnSpc>
                <a:spcPct val="95000"/>
              </a:lnSpc>
              <a:buNone/>
              <a:defRPr sz="24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1755" y="2265944"/>
            <a:ext cx="5503254" cy="3373229"/>
          </a:xfrm>
        </p:spPr>
        <p:txBody>
          <a:bodyPr/>
          <a:lstStyle>
            <a:lvl1pPr>
              <a:lnSpc>
                <a:spcPct val="95000"/>
              </a:lnSpc>
              <a:buClr>
                <a:schemeClr val="tx1"/>
              </a:buClr>
              <a:defRPr sz="2000">
                <a:latin typeface="+mn-lt"/>
              </a:defRPr>
            </a:lvl1pPr>
            <a:lvl2pPr>
              <a:lnSpc>
                <a:spcPct val="95000"/>
              </a:lnSpc>
              <a:buClr>
                <a:schemeClr val="tx1"/>
              </a:buClr>
              <a:defRPr sz="1800">
                <a:latin typeface="+mn-lt"/>
              </a:defRPr>
            </a:lvl2pPr>
            <a:lvl3pPr>
              <a:lnSpc>
                <a:spcPct val="95000"/>
              </a:lnSpc>
              <a:buClr>
                <a:schemeClr val="tx1"/>
              </a:buClr>
              <a:defRPr sz="1600">
                <a:latin typeface="+mn-lt"/>
              </a:defRPr>
            </a:lvl3pPr>
            <a:lvl4pPr>
              <a:lnSpc>
                <a:spcPct val="95000"/>
              </a:lnSpc>
              <a:buClr>
                <a:schemeClr val="tx1"/>
              </a:buClr>
              <a:defRPr sz="1400">
                <a:latin typeface="+mn-lt"/>
              </a:defRPr>
            </a:lvl4pPr>
            <a:lvl5pPr marL="1482725" indent="-222250">
              <a:lnSpc>
                <a:spcPct val="95000"/>
              </a:lnSpc>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20952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57" y="274321"/>
            <a:ext cx="11422261" cy="501676"/>
          </a:xfrm>
        </p:spPr>
        <p:txBody>
          <a:bodyPr/>
          <a:lstStyle>
            <a:lvl1pPr>
              <a:lnSpc>
                <a:spcPct val="95000"/>
              </a:lnSpc>
              <a:defRPr sz="2800"/>
            </a:lvl1pPr>
          </a:lstStyle>
          <a:p>
            <a:r>
              <a:rPr lang="en-US"/>
              <a:t>Click to edit Master title style</a:t>
            </a:r>
            <a:endParaRPr lang="en-US" dirty="0"/>
          </a:p>
        </p:txBody>
      </p:sp>
    </p:spTree>
    <p:extLst>
      <p:ext uri="{BB962C8B-B14F-4D97-AF65-F5344CB8AC3E}">
        <p14:creationId xmlns:p14="http://schemas.microsoft.com/office/powerpoint/2010/main" val="326939440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8_Side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65088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01676"/>
          </a:xfrm>
        </p:spPr>
        <p:txBody>
          <a:bodyPr/>
          <a:lstStyle>
            <a:lvl1pPr>
              <a:lnSpc>
                <a:spcPct val="95000"/>
              </a:lnSpc>
              <a:defRPr sz="2800"/>
            </a:lvl1pPr>
          </a:lstStyle>
          <a:p>
            <a:r>
              <a:rPr lang="en-US"/>
              <a:t>Click to edit Master title style</a:t>
            </a:r>
            <a:endParaRPr lang="en-US" dirty="0"/>
          </a:p>
        </p:txBody>
      </p:sp>
      <p:sp>
        <p:nvSpPr>
          <p:cNvPr id="3" name="Text Placeholder 2"/>
          <p:cNvSpPr>
            <a:spLocks noGrp="1"/>
          </p:cNvSpPr>
          <p:nvPr>
            <p:ph type="body" idx="1"/>
          </p:nvPr>
        </p:nvSpPr>
        <p:spPr>
          <a:xfrm>
            <a:off x="610266" y="1444752"/>
            <a:ext cx="5392501" cy="821190"/>
          </a:xfrm>
          <a:solidFill>
            <a:schemeClr val="tx2"/>
          </a:solidFill>
          <a:ln w="12700">
            <a:solidFill>
              <a:schemeClr val="tx2"/>
            </a:solidFill>
          </a:ln>
        </p:spPr>
        <p:txBody>
          <a:bodyPr tIns="91440" bIns="91440" anchor="b"/>
          <a:lstStyle>
            <a:lvl1pPr marL="0" indent="0">
              <a:lnSpc>
                <a:spcPct val="95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10266" y="2265944"/>
            <a:ext cx="5392501" cy="3813071"/>
          </a:xfrm>
          <a:ln w="12700">
            <a:gradFill flip="none" rotWithShape="1">
              <a:gsLst>
                <a:gs pos="0">
                  <a:schemeClr val="bg1">
                    <a:alpha val="0"/>
                  </a:schemeClr>
                </a:gs>
                <a:gs pos="100000">
                  <a:schemeClr val="tx2"/>
                </a:gs>
              </a:gsLst>
              <a:lin ang="16200000" scaled="1"/>
              <a:tileRect/>
            </a:gradFill>
          </a:ln>
        </p:spPr>
        <p:txBody>
          <a:bodyPr tIns="91440" bIns="91440"/>
          <a:lstStyle>
            <a:lvl1pPr>
              <a:lnSpc>
                <a:spcPct val="95000"/>
              </a:lnSpc>
              <a:buClr>
                <a:schemeClr val="tx1"/>
              </a:buClr>
              <a:defRPr sz="1800"/>
            </a:lvl1pPr>
            <a:lvl2pPr>
              <a:lnSpc>
                <a:spcPct val="95000"/>
              </a:lnSpc>
              <a:buClr>
                <a:schemeClr val="tx1"/>
              </a:buClr>
              <a:defRPr sz="1600"/>
            </a:lvl2pPr>
            <a:lvl3pPr>
              <a:lnSpc>
                <a:spcPct val="95000"/>
              </a:lnSpc>
              <a:buClr>
                <a:schemeClr val="tx1"/>
              </a:buClr>
              <a:defRPr sz="1400"/>
            </a:lvl3pPr>
            <a:lvl4pPr>
              <a:buClr>
                <a:schemeClr val="tx1"/>
              </a:buClr>
              <a:defRPr sz="1200"/>
            </a:lvl4pPr>
            <a:lvl5pPr marL="1482725" indent="-222250">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387679" y="1444752"/>
            <a:ext cx="5387461" cy="821190"/>
          </a:xfrm>
          <a:solidFill>
            <a:schemeClr val="tx2"/>
          </a:solidFill>
          <a:ln w="12700">
            <a:solidFill>
              <a:schemeClr val="tx2"/>
            </a:solidFill>
          </a:ln>
        </p:spPr>
        <p:txBody>
          <a:bodyPr tIns="91440" bIns="91440" anchor="b"/>
          <a:lstStyle>
            <a:lvl1pPr marL="0" indent="0">
              <a:lnSpc>
                <a:spcPct val="95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87679" y="2270334"/>
            <a:ext cx="5387461" cy="3813071"/>
          </a:xfrm>
          <a:ln w="12700">
            <a:gradFill flip="none" rotWithShape="1">
              <a:gsLst>
                <a:gs pos="0">
                  <a:schemeClr val="bg1">
                    <a:alpha val="0"/>
                  </a:schemeClr>
                </a:gs>
                <a:gs pos="100000">
                  <a:schemeClr val="tx2"/>
                </a:gs>
              </a:gsLst>
              <a:lin ang="16200000" scaled="1"/>
              <a:tileRect/>
            </a:gradFill>
          </a:ln>
        </p:spPr>
        <p:txBody>
          <a:bodyPr tIns="91440" bIns="91440"/>
          <a:lstStyle>
            <a:lvl1pPr>
              <a:lnSpc>
                <a:spcPct val="95000"/>
              </a:lnSpc>
              <a:buClr>
                <a:schemeClr val="tx1"/>
              </a:buClr>
              <a:defRPr sz="1800"/>
            </a:lvl1pPr>
            <a:lvl2pPr>
              <a:lnSpc>
                <a:spcPct val="95000"/>
              </a:lnSpc>
              <a:buClr>
                <a:schemeClr val="tx1"/>
              </a:buClr>
              <a:defRPr sz="1600"/>
            </a:lvl2pPr>
            <a:lvl3pPr>
              <a:lnSpc>
                <a:spcPct val="95000"/>
              </a:lnSpc>
              <a:buClr>
                <a:schemeClr val="tx1"/>
              </a:buClr>
              <a:defRPr sz="1400"/>
            </a:lvl3pPr>
            <a:lvl4pPr>
              <a:buClr>
                <a:schemeClr val="tx1"/>
              </a:buClr>
              <a:defRPr sz="1200"/>
            </a:lvl4pPr>
            <a:lvl5pPr marL="1482725" indent="-222250">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376501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01676"/>
          </a:xfrm>
        </p:spPr>
        <p:txBody>
          <a:bodyPr/>
          <a:lstStyle>
            <a:lvl1pPr>
              <a:lnSpc>
                <a:spcPct val="95000"/>
              </a:lnSpc>
              <a:defRPr sz="2800"/>
            </a:lvl1pPr>
          </a:lstStyle>
          <a:p>
            <a:r>
              <a:rPr lang="en-US"/>
              <a:t>Click to edit Master title style</a:t>
            </a:r>
            <a:endParaRPr lang="en-US" dirty="0"/>
          </a:p>
        </p:txBody>
      </p:sp>
      <p:sp>
        <p:nvSpPr>
          <p:cNvPr id="3" name="Text Placeholder 2"/>
          <p:cNvSpPr>
            <a:spLocks noGrp="1"/>
          </p:cNvSpPr>
          <p:nvPr>
            <p:ph type="body" idx="1"/>
          </p:nvPr>
        </p:nvSpPr>
        <p:spPr>
          <a:xfrm>
            <a:off x="572116" y="1444753"/>
            <a:ext cx="3538417" cy="699145"/>
          </a:xfrm>
          <a:solidFill>
            <a:schemeClr val="tx2"/>
          </a:solidFill>
          <a:ln w="12700">
            <a:solidFill>
              <a:schemeClr val="tx2"/>
            </a:solidFill>
          </a:ln>
        </p:spPr>
        <p:txBody>
          <a:bodyPr tIns="91440" bIns="91440" anchor="b"/>
          <a:lstStyle>
            <a:lvl1pPr marL="0" indent="0">
              <a:lnSpc>
                <a:spcPct val="95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72116" y="2139507"/>
            <a:ext cx="3538417" cy="3939508"/>
          </a:xfrm>
          <a:ln w="12700">
            <a:gradFill flip="none" rotWithShape="1">
              <a:gsLst>
                <a:gs pos="0">
                  <a:schemeClr val="bg1">
                    <a:alpha val="0"/>
                  </a:schemeClr>
                </a:gs>
                <a:gs pos="100000">
                  <a:schemeClr val="tx2"/>
                </a:gs>
              </a:gsLst>
              <a:lin ang="16200000" scaled="1"/>
              <a:tileRect/>
            </a:gradFill>
          </a:ln>
        </p:spPr>
        <p:txBody>
          <a:bodyPr tIns="91440" bIns="91440"/>
          <a:lstStyle>
            <a:lvl1pPr>
              <a:buClr>
                <a:schemeClr val="tx1"/>
              </a:buClr>
              <a:defRPr sz="1800"/>
            </a:lvl1pPr>
            <a:lvl2pPr>
              <a:buClr>
                <a:schemeClr val="tx1"/>
              </a:buClr>
              <a:defRPr sz="1600"/>
            </a:lvl2pPr>
            <a:lvl3pPr>
              <a:buClr>
                <a:schemeClr val="tx1"/>
              </a:buClr>
              <a:defRPr sz="1400"/>
            </a:lvl3pPr>
            <a:lvl4pPr>
              <a:buClr>
                <a:schemeClr val="tx1"/>
              </a:buClr>
              <a:defRPr sz="1200"/>
            </a:lvl4pPr>
            <a:lvl5pPr marL="1482725" indent="-222250">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295873" y="1444753"/>
            <a:ext cx="3536397" cy="699145"/>
          </a:xfrm>
          <a:solidFill>
            <a:schemeClr val="tx2"/>
          </a:solidFill>
          <a:ln w="12700">
            <a:solidFill>
              <a:schemeClr val="tx2"/>
            </a:solidFill>
          </a:ln>
        </p:spPr>
        <p:txBody>
          <a:bodyPr tIns="91440" bIns="91440" anchor="b"/>
          <a:lstStyle>
            <a:lvl1pPr marL="0" indent="0">
              <a:lnSpc>
                <a:spcPct val="95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95873" y="2143898"/>
            <a:ext cx="3536397" cy="3939508"/>
          </a:xfrm>
          <a:ln w="12700">
            <a:gradFill flip="none" rotWithShape="1">
              <a:gsLst>
                <a:gs pos="0">
                  <a:schemeClr val="bg1">
                    <a:alpha val="0"/>
                  </a:schemeClr>
                </a:gs>
                <a:gs pos="100000">
                  <a:schemeClr val="tx2"/>
                </a:gs>
              </a:gsLst>
              <a:lin ang="16200000" scaled="1"/>
              <a:tileRect/>
            </a:gradFill>
          </a:ln>
        </p:spPr>
        <p:txBody>
          <a:bodyPr tIns="91440" bIns="91440"/>
          <a:lstStyle>
            <a:lvl1pPr>
              <a:buClr>
                <a:schemeClr val="tx1"/>
              </a:buClr>
              <a:defRPr sz="1800"/>
            </a:lvl1pPr>
            <a:lvl2pPr>
              <a:buClr>
                <a:schemeClr val="tx1"/>
              </a:buClr>
              <a:defRPr sz="1600"/>
            </a:lvl2pPr>
            <a:lvl3pPr>
              <a:buClr>
                <a:schemeClr val="tx1"/>
              </a:buClr>
              <a:defRPr sz="1400"/>
            </a:lvl3pPr>
            <a:lvl4pPr>
              <a:buClr>
                <a:schemeClr val="tx1"/>
              </a:buClr>
              <a:defRPr sz="1200"/>
            </a:lvl4pPr>
            <a:lvl5pPr marL="1482725" indent="-222250">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025237" y="1444753"/>
            <a:ext cx="3536397" cy="699145"/>
          </a:xfrm>
          <a:solidFill>
            <a:schemeClr val="tx2"/>
          </a:solidFill>
          <a:ln w="12700">
            <a:solidFill>
              <a:schemeClr val="tx2"/>
            </a:solidFill>
          </a:ln>
        </p:spPr>
        <p:txBody>
          <a:bodyPr tIns="91440" bIns="91440" anchor="b"/>
          <a:lstStyle>
            <a:lvl1pPr marL="0" indent="0">
              <a:lnSpc>
                <a:spcPct val="95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025237" y="2143898"/>
            <a:ext cx="3536397" cy="3939508"/>
          </a:xfrm>
          <a:ln w="12700">
            <a:gradFill flip="none" rotWithShape="1">
              <a:gsLst>
                <a:gs pos="0">
                  <a:schemeClr val="bg1">
                    <a:alpha val="0"/>
                  </a:schemeClr>
                </a:gs>
                <a:gs pos="100000">
                  <a:schemeClr val="tx2"/>
                </a:gs>
              </a:gsLst>
              <a:lin ang="16200000" scaled="1"/>
              <a:tileRect/>
            </a:gradFill>
          </a:ln>
        </p:spPr>
        <p:txBody>
          <a:bodyPr tIns="91440" bIns="91440"/>
          <a:lstStyle>
            <a:lvl1pPr>
              <a:buClr>
                <a:schemeClr val="tx1"/>
              </a:buClr>
              <a:defRPr sz="1800"/>
            </a:lvl1pPr>
            <a:lvl2pPr>
              <a:buClr>
                <a:schemeClr val="tx1"/>
              </a:buClr>
              <a:defRPr sz="1600"/>
            </a:lvl2pPr>
            <a:lvl3pPr>
              <a:buClr>
                <a:schemeClr val="tx1"/>
              </a:buClr>
              <a:defRPr sz="1400"/>
            </a:lvl3pPr>
            <a:lvl4pPr>
              <a:buClr>
                <a:schemeClr val="tx1"/>
              </a:buClr>
              <a:defRPr sz="1200"/>
            </a:lvl4pPr>
            <a:lvl5pPr marL="1482725" indent="-222250">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6465802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272F0CA-07C0-447D-AD25-74BF79400D69}"/>
              </a:ext>
            </a:extLst>
          </p:cNvPr>
          <p:cNvSpPr/>
          <p:nvPr userDrawn="1"/>
        </p:nvSpPr>
        <p:spPr>
          <a:xfrm>
            <a:off x="274249" y="1078994"/>
            <a:ext cx="5820164"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5000"/>
              </a:lnSpc>
            </a:pPr>
            <a:endParaRPr lang="en-US" dirty="0">
              <a:solidFill>
                <a:schemeClr val="tx1"/>
              </a:solidFill>
            </a:endParaRPr>
          </a:p>
        </p:txBody>
      </p:sp>
      <p:sp>
        <p:nvSpPr>
          <p:cNvPr id="23" name="Freeform: Shape 22">
            <a:extLst>
              <a:ext uri="{FF2B5EF4-FFF2-40B4-BE49-F238E27FC236}">
                <a16:creationId xmlns:a16="http://schemas.microsoft.com/office/drawing/2014/main" id="{5EFBA5C8-999C-4371-9C2C-0AE38B43EC45}"/>
              </a:ext>
            </a:extLst>
          </p:cNvPr>
          <p:cNvSpPr/>
          <p:nvPr userDrawn="1"/>
        </p:nvSpPr>
        <p:spPr>
          <a:xfrm>
            <a:off x="6094412" y="-1"/>
            <a:ext cx="6094413" cy="6858000"/>
          </a:xfrm>
          <a:custGeom>
            <a:avLst/>
            <a:gdLst>
              <a:gd name="connsiteX0" fmla="*/ 5512903 w 6096000"/>
              <a:gd name="connsiteY0" fmla="*/ 0 h 6858000"/>
              <a:gd name="connsiteX1" fmla="*/ 6096000 w 6096000"/>
              <a:gd name="connsiteY1" fmla="*/ 0 h 6858000"/>
              <a:gd name="connsiteX2" fmla="*/ 6096000 w 6096000"/>
              <a:gd name="connsiteY2" fmla="*/ 5307665 h 6858000"/>
              <a:gd name="connsiteX3" fmla="*/ 6096000 w 6096000"/>
              <a:gd name="connsiteY3" fmla="*/ 6858000 h 6858000"/>
              <a:gd name="connsiteX4" fmla="*/ 0 w 6096000"/>
              <a:gd name="connsiteY4" fmla="*/ 6858000 h 6858000"/>
              <a:gd name="connsiteX5" fmla="*/ 0 w 6096000"/>
              <a:gd name="connsiteY5" fmla="*/ 5307665 h 6858000"/>
              <a:gd name="connsiteX6" fmla="*/ 5512903 w 6096000"/>
              <a:gd name="connsiteY6" fmla="*/ 53076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5512903" y="0"/>
                </a:moveTo>
                <a:lnTo>
                  <a:pt x="6096000" y="0"/>
                </a:lnTo>
                <a:lnTo>
                  <a:pt x="6096000" y="5307665"/>
                </a:lnTo>
                <a:lnTo>
                  <a:pt x="6096000" y="6858000"/>
                </a:lnTo>
                <a:lnTo>
                  <a:pt x="0" y="6858000"/>
                </a:lnTo>
                <a:lnTo>
                  <a:pt x="0" y="5307665"/>
                </a:lnTo>
                <a:lnTo>
                  <a:pt x="5512903" y="5307665"/>
                </a:lnTo>
                <a:close/>
              </a:path>
            </a:pathLst>
          </a:cu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7979" y="1275790"/>
            <a:ext cx="5535963" cy="911019"/>
          </a:xfrm>
        </p:spPr>
        <p:txBody>
          <a:bodyPr/>
          <a:lstStyle>
            <a:lvl1pPr>
              <a:lnSpc>
                <a:spcPct val="95000"/>
              </a:lnSpc>
              <a:defRPr sz="28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412110" y="2434852"/>
            <a:ext cx="5511468" cy="2709579"/>
          </a:xfrm>
        </p:spPr>
        <p:txBody>
          <a:bodyPr/>
          <a:lstStyle>
            <a:lvl1pPr>
              <a:lnSpc>
                <a:spcPct val="95000"/>
              </a:lnSpc>
              <a:buClr>
                <a:schemeClr val="tx1"/>
              </a:buClr>
              <a:defRPr sz="2000">
                <a:latin typeface="Century Gothic" panose="020B0502020202020204" pitchFamily="34" charset="0"/>
              </a:defRPr>
            </a:lvl1pPr>
            <a:lvl2pPr>
              <a:lnSpc>
                <a:spcPct val="95000"/>
              </a:lnSpc>
              <a:buClr>
                <a:schemeClr val="tx1"/>
              </a:buClr>
              <a:defRPr sz="1800">
                <a:latin typeface="Century Gothic" panose="020B0502020202020204" pitchFamily="34" charset="0"/>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4411" y="1078994"/>
            <a:ext cx="5511468" cy="4228673"/>
          </a:xfrm>
        </p:spPr>
        <p:txBody>
          <a:bodyPr/>
          <a:lstStyle/>
          <a:p>
            <a:r>
              <a:rPr lang="en-US" dirty="0"/>
              <a:t>Click icon to add picture</a:t>
            </a:r>
          </a:p>
        </p:txBody>
      </p:sp>
      <p:sp>
        <p:nvSpPr>
          <p:cNvPr id="11" name="Rectangle 10">
            <a:extLst>
              <a:ext uri="{FF2B5EF4-FFF2-40B4-BE49-F238E27FC236}">
                <a16:creationId xmlns:a16="http://schemas.microsoft.com/office/drawing/2014/main" id="{683439C5-4231-ED43-91B8-86779195C116}"/>
              </a:ext>
            </a:extLst>
          </p:cNvPr>
          <p:cNvSpPr/>
          <p:nvPr userDrawn="1"/>
        </p:nvSpPr>
        <p:spPr>
          <a:xfrm>
            <a:off x="0" y="320042"/>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13" name="Rectangle 12">
            <a:extLst>
              <a:ext uri="{FF2B5EF4-FFF2-40B4-BE49-F238E27FC236}">
                <a16:creationId xmlns:a16="http://schemas.microsoft.com/office/drawing/2014/main" id="{A2587E3B-57BC-4B9E-9BA0-707BE07CB94C}"/>
              </a:ext>
            </a:extLst>
          </p:cNvPr>
          <p:cNvSpPr/>
          <p:nvPr userDrawn="1"/>
        </p:nvSpPr>
        <p:spPr>
          <a:xfrm>
            <a:off x="274249" y="320042"/>
            <a:ext cx="1757222"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2" name="Picture 11">
            <a:extLst>
              <a:ext uri="{FF2B5EF4-FFF2-40B4-BE49-F238E27FC236}">
                <a16:creationId xmlns:a16="http://schemas.microsoft.com/office/drawing/2014/main" id="{C0A21945-2BB3-4CE6-AA63-28E4BBC649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693" y="444484"/>
            <a:ext cx="1468347" cy="265176"/>
          </a:xfrm>
          <a:prstGeom prst="rect">
            <a:avLst/>
          </a:prstGeom>
        </p:spPr>
      </p:pic>
    </p:spTree>
    <p:extLst>
      <p:ext uri="{BB962C8B-B14F-4D97-AF65-F5344CB8AC3E}">
        <p14:creationId xmlns:p14="http://schemas.microsoft.com/office/powerpoint/2010/main" val="683981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2">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272F0CA-07C0-447D-AD25-74BF79400D69}"/>
              </a:ext>
            </a:extLst>
          </p:cNvPr>
          <p:cNvSpPr/>
          <p:nvPr userDrawn="1"/>
        </p:nvSpPr>
        <p:spPr>
          <a:xfrm>
            <a:off x="274249" y="1078992"/>
            <a:ext cx="5820164"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3" name="Freeform: Shape 22">
            <a:extLst>
              <a:ext uri="{FF2B5EF4-FFF2-40B4-BE49-F238E27FC236}">
                <a16:creationId xmlns:a16="http://schemas.microsoft.com/office/drawing/2014/main" id="{5EFBA5C8-999C-4371-9C2C-0AE38B43EC45}"/>
              </a:ext>
            </a:extLst>
          </p:cNvPr>
          <p:cNvSpPr/>
          <p:nvPr userDrawn="1"/>
        </p:nvSpPr>
        <p:spPr>
          <a:xfrm>
            <a:off x="6094412" y="-1"/>
            <a:ext cx="6094413" cy="6858000"/>
          </a:xfrm>
          <a:custGeom>
            <a:avLst/>
            <a:gdLst>
              <a:gd name="connsiteX0" fmla="*/ 5512903 w 6096000"/>
              <a:gd name="connsiteY0" fmla="*/ 0 h 6858000"/>
              <a:gd name="connsiteX1" fmla="*/ 6096000 w 6096000"/>
              <a:gd name="connsiteY1" fmla="*/ 0 h 6858000"/>
              <a:gd name="connsiteX2" fmla="*/ 6096000 w 6096000"/>
              <a:gd name="connsiteY2" fmla="*/ 5307665 h 6858000"/>
              <a:gd name="connsiteX3" fmla="*/ 6096000 w 6096000"/>
              <a:gd name="connsiteY3" fmla="*/ 6858000 h 6858000"/>
              <a:gd name="connsiteX4" fmla="*/ 0 w 6096000"/>
              <a:gd name="connsiteY4" fmla="*/ 6858000 h 6858000"/>
              <a:gd name="connsiteX5" fmla="*/ 0 w 6096000"/>
              <a:gd name="connsiteY5" fmla="*/ 5307665 h 6858000"/>
              <a:gd name="connsiteX6" fmla="*/ 5512903 w 6096000"/>
              <a:gd name="connsiteY6" fmla="*/ 53076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5512903" y="0"/>
                </a:moveTo>
                <a:lnTo>
                  <a:pt x="6096000" y="0"/>
                </a:lnTo>
                <a:lnTo>
                  <a:pt x="6096000" y="5307665"/>
                </a:lnTo>
                <a:lnTo>
                  <a:pt x="6096000" y="6858000"/>
                </a:lnTo>
                <a:lnTo>
                  <a:pt x="0" y="6858000"/>
                </a:lnTo>
                <a:lnTo>
                  <a:pt x="0" y="5307665"/>
                </a:lnTo>
                <a:lnTo>
                  <a:pt x="5512903" y="5307665"/>
                </a:lnTo>
                <a:close/>
              </a:path>
            </a:pathLst>
          </a:cu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7979" y="1275789"/>
            <a:ext cx="5535963" cy="867930"/>
          </a:xfrm>
        </p:spPr>
        <p:txBody>
          <a:bodyPr/>
          <a:lstStyle>
            <a:lvl1pPr>
              <a:lnSpc>
                <a:spcPct val="90000"/>
              </a:lnSpc>
              <a:defRPr sz="28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412110" y="2477531"/>
            <a:ext cx="5511468" cy="4139078"/>
          </a:xfrm>
        </p:spPr>
        <p:txBody>
          <a:bodyPr/>
          <a:lstStyle>
            <a:lvl1pPr>
              <a:lnSpc>
                <a:spcPct val="90000"/>
              </a:lnSpc>
              <a:buClr>
                <a:schemeClr val="tx1"/>
              </a:buClr>
              <a:defRPr sz="2000">
                <a:latin typeface="Century Gothic" panose="020B0502020202020204" pitchFamily="34" charset="0"/>
              </a:defRPr>
            </a:lvl1pPr>
            <a:lvl2pPr>
              <a:lnSpc>
                <a:spcPct val="90000"/>
              </a:lnSpc>
              <a:buClr>
                <a:schemeClr val="tx1"/>
              </a:buClr>
              <a:defRPr sz="1800">
                <a:latin typeface="Century Gothic" panose="020B0502020202020204" pitchFamily="34" charset="0"/>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4411" y="1078994"/>
            <a:ext cx="5511468" cy="4228673"/>
          </a:xfrm>
        </p:spPr>
        <p:txBody>
          <a:bodyPr/>
          <a:lstStyle/>
          <a:p>
            <a:r>
              <a:rPr lang="en-US" dirty="0"/>
              <a:t>Click icon to add picture</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2"/>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13" name="Rectangle 12">
            <a:extLst>
              <a:ext uri="{FF2B5EF4-FFF2-40B4-BE49-F238E27FC236}">
                <a16:creationId xmlns:a16="http://schemas.microsoft.com/office/drawing/2014/main" id="{C75B9F43-3CEE-446F-8E35-BC213A599756}"/>
              </a:ext>
            </a:extLst>
          </p:cNvPr>
          <p:cNvSpPr/>
          <p:nvPr userDrawn="1"/>
        </p:nvSpPr>
        <p:spPr>
          <a:xfrm>
            <a:off x="274249" y="320042"/>
            <a:ext cx="1757222"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2" name="Picture 11">
            <a:extLst>
              <a:ext uri="{FF2B5EF4-FFF2-40B4-BE49-F238E27FC236}">
                <a16:creationId xmlns:a16="http://schemas.microsoft.com/office/drawing/2014/main" id="{7C8DF9A1-5042-4686-969C-CF4B11C610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693" y="444484"/>
            <a:ext cx="1468347" cy="265176"/>
          </a:xfrm>
          <a:prstGeom prst="rect">
            <a:avLst/>
          </a:prstGeom>
        </p:spPr>
      </p:pic>
    </p:spTree>
    <p:extLst>
      <p:ext uri="{BB962C8B-B14F-4D97-AF65-F5344CB8AC3E}">
        <p14:creationId xmlns:p14="http://schemas.microsoft.com/office/powerpoint/2010/main" val="131930229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251" y="0"/>
            <a:ext cx="11331631" cy="6344402"/>
          </a:xfrm>
          <a:ln>
            <a:noFill/>
          </a:ln>
        </p:spPr>
        <p:txBody>
          <a:bodyPr/>
          <a:lstStyle/>
          <a:p>
            <a:r>
              <a:rPr lang="en-US" dirty="0"/>
              <a:t>Click icon to add picture</a:t>
            </a:r>
          </a:p>
        </p:txBody>
      </p:sp>
      <p:sp>
        <p:nvSpPr>
          <p:cNvPr id="12" name="Freeform: Shape 11">
            <a:extLst>
              <a:ext uri="{FF2B5EF4-FFF2-40B4-BE49-F238E27FC236}">
                <a16:creationId xmlns:a16="http://schemas.microsoft.com/office/drawing/2014/main" id="{51C2A179-EA72-4D9C-8B5A-60C726FDCDB1}"/>
              </a:ext>
            </a:extLst>
          </p:cNvPr>
          <p:cNvSpPr/>
          <p:nvPr userDrawn="1"/>
        </p:nvSpPr>
        <p:spPr>
          <a:xfrm>
            <a:off x="6094411" y="-1"/>
            <a:ext cx="6094413" cy="6858000"/>
          </a:xfrm>
          <a:custGeom>
            <a:avLst/>
            <a:gdLst>
              <a:gd name="connsiteX0" fmla="*/ 5512903 w 6096000"/>
              <a:gd name="connsiteY0" fmla="*/ 0 h 6858000"/>
              <a:gd name="connsiteX1" fmla="*/ 6096000 w 6096000"/>
              <a:gd name="connsiteY1" fmla="*/ 0 h 6858000"/>
              <a:gd name="connsiteX2" fmla="*/ 6096000 w 6096000"/>
              <a:gd name="connsiteY2" fmla="*/ 6344401 h 6858000"/>
              <a:gd name="connsiteX3" fmla="*/ 6096000 w 6096000"/>
              <a:gd name="connsiteY3" fmla="*/ 6858000 h 6858000"/>
              <a:gd name="connsiteX4" fmla="*/ 0 w 6096000"/>
              <a:gd name="connsiteY4" fmla="*/ 6858000 h 6858000"/>
              <a:gd name="connsiteX5" fmla="*/ 0 w 6096000"/>
              <a:gd name="connsiteY5" fmla="*/ 6344401 h 6858000"/>
              <a:gd name="connsiteX6" fmla="*/ 5512903 w 6096000"/>
              <a:gd name="connsiteY6" fmla="*/ 63444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5512903" y="0"/>
                </a:moveTo>
                <a:lnTo>
                  <a:pt x="6096000" y="0"/>
                </a:lnTo>
                <a:lnTo>
                  <a:pt x="6096000" y="6344401"/>
                </a:lnTo>
                <a:lnTo>
                  <a:pt x="6096000" y="6858000"/>
                </a:lnTo>
                <a:lnTo>
                  <a:pt x="0" y="6858000"/>
                </a:lnTo>
                <a:lnTo>
                  <a:pt x="0" y="6344401"/>
                </a:lnTo>
                <a:lnTo>
                  <a:pt x="5512903" y="6344401"/>
                </a:lnTo>
                <a:close/>
              </a:path>
            </a:pathLst>
          </a:cu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7" name="Rectangle 6">
            <a:extLst>
              <a:ext uri="{FF2B5EF4-FFF2-40B4-BE49-F238E27FC236}">
                <a16:creationId xmlns:a16="http://schemas.microsoft.com/office/drawing/2014/main" id="{941CE25A-AEE2-4B84-B230-E61FBB5916C0}"/>
              </a:ext>
            </a:extLst>
          </p:cNvPr>
          <p:cNvSpPr/>
          <p:nvPr userDrawn="1"/>
        </p:nvSpPr>
        <p:spPr>
          <a:xfrm>
            <a:off x="0" y="6344404"/>
            <a:ext cx="274249"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p:nvPr>
        </p:nvSpPr>
        <p:spPr>
          <a:xfrm>
            <a:off x="429658" y="274321"/>
            <a:ext cx="10997367" cy="501676"/>
          </a:xfrm>
        </p:spPr>
        <p:txBody>
          <a:bodyPr/>
          <a:lstStyle>
            <a:lvl1pPr>
              <a:lnSpc>
                <a:spcPct val="95000"/>
              </a:lnSpc>
              <a:defRPr sz="2800" b="0">
                <a:solidFill>
                  <a:schemeClr val="tx1"/>
                </a:solidFill>
                <a:latin typeface="Century Gothic" panose="020B0502020202020204" pitchFamily="34" charset="0"/>
              </a:defRPr>
            </a:lvl1pPr>
          </a:lstStyle>
          <a:p>
            <a:r>
              <a:rPr lang="en-US"/>
              <a:t>Click to edit Master title style</a:t>
            </a:r>
            <a:endParaRPr lang="en-US" dirty="0"/>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userDrawn="1"/>
        </p:nvSpPr>
        <p:spPr>
          <a:xfrm>
            <a:off x="8008196" y="6477000"/>
            <a:ext cx="3859795" cy="182562"/>
          </a:xfrm>
          <a:prstGeom prst="rect">
            <a:avLst/>
          </a:prstGeom>
          <a:ln/>
        </p:spPr>
        <p:txBody>
          <a:bodyPr anchor="ctr"/>
          <a:lstStyle/>
          <a:p>
            <a:pPr algn="r"/>
            <a:r>
              <a:rPr lang="en-US" sz="1000" dirty="0">
                <a:solidFill>
                  <a:schemeClr val="bg1"/>
                </a:solidFill>
                <a:latin typeface="Arial" pitchFamily="34" charset="0"/>
                <a:cs typeface="Arial" pitchFamily="34" charset="0"/>
              </a:rPr>
              <a:t> </a:t>
            </a:r>
          </a:p>
        </p:txBody>
      </p:sp>
      <p:sp>
        <p:nvSpPr>
          <p:cNvPr id="10" name="Rectangle 6">
            <a:extLst>
              <a:ext uri="{FF2B5EF4-FFF2-40B4-BE49-F238E27FC236}">
                <a16:creationId xmlns:a16="http://schemas.microsoft.com/office/drawing/2014/main" id="{F53D30EF-56FE-412C-8B5E-E1FEDC6BE588}"/>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C71D7D10-50EE-4EC8-8429-7F10D50FD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693" y="6474106"/>
            <a:ext cx="1468347" cy="265176"/>
          </a:xfrm>
          <a:prstGeom prst="rect">
            <a:avLst/>
          </a:prstGeom>
        </p:spPr>
      </p:pic>
    </p:spTree>
    <p:extLst>
      <p:ext uri="{BB962C8B-B14F-4D97-AF65-F5344CB8AC3E}">
        <p14:creationId xmlns:p14="http://schemas.microsoft.com/office/powerpoint/2010/main" val="219369572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1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249" y="1435553"/>
            <a:ext cx="5839235"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6349932" y="1435553"/>
            <a:ext cx="5838894"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248" y="948037"/>
            <a:ext cx="583715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6349932" y="948037"/>
            <a:ext cx="5838894"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0731" y="966165"/>
            <a:ext cx="5813680" cy="457200"/>
          </a:xfrm>
          <a:noFill/>
          <a:ln w="12700">
            <a:noFill/>
          </a:ln>
        </p:spPr>
        <p:txBody>
          <a:bodyPr tIns="91440" bIns="91440" anchor="ctr"/>
          <a:lstStyle>
            <a:lvl1pPr marL="0" indent="0">
              <a:lnSpc>
                <a:spcPct val="90000"/>
              </a:lnSpc>
              <a:buNone/>
              <a:defRPr sz="150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0731" y="1517523"/>
            <a:ext cx="5813680" cy="4110352"/>
          </a:xfrm>
          <a:ln w="12700">
            <a:noFill/>
          </a:ln>
        </p:spPr>
        <p:txBody>
          <a:bodyPr tIns="45720" bIns="91440"/>
          <a:lstStyle>
            <a:lvl1pPr marL="170260" indent="-170260">
              <a:lnSpc>
                <a:spcPct val="90000"/>
              </a:lnSpc>
              <a:buFont typeface="Century Gothic" panose="020B0502020202020204" pitchFamily="34" charset="0"/>
              <a:buChar char="•"/>
              <a:defRPr sz="1350"/>
            </a:lvl1pPr>
            <a:lvl2pPr marL="427435" indent="-169069">
              <a:lnSpc>
                <a:spcPct val="90000"/>
              </a:lnSpc>
              <a:buSzPct val="90000"/>
              <a:buFont typeface="Century Gothic" panose="020B0502020202020204" pitchFamily="34" charset="0"/>
              <a:buChar char="–"/>
              <a:defRPr sz="1200"/>
            </a:lvl2pPr>
            <a:lvl3pPr marL="645319" indent="-129779">
              <a:lnSpc>
                <a:spcPct val="90000"/>
              </a:lnSpc>
              <a:buFont typeface="Century Gothic" panose="020B0502020202020204" pitchFamily="34" charset="0"/>
              <a:buChar char="•"/>
              <a:defRPr sz="1050"/>
            </a:lvl3pPr>
            <a:lvl4pPr marL="858441" indent="-129779">
              <a:lnSpc>
                <a:spcPct val="90000"/>
              </a:lnSpc>
              <a:buSzPct val="90000"/>
              <a:buFont typeface="Century Gothic" panose="020B0502020202020204" pitchFamily="34" charset="0"/>
              <a:buChar char="–"/>
              <a:defRPr sz="900"/>
            </a:lvl4pPr>
            <a:lvl5pPr marL="1112044" indent="-166688">
              <a:lnSpc>
                <a:spcPct val="90000"/>
              </a:lnSpc>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6355689" y="966165"/>
            <a:ext cx="5810362" cy="457200"/>
          </a:xfrm>
          <a:noFill/>
          <a:ln w="12700">
            <a:noFill/>
          </a:ln>
        </p:spPr>
        <p:txBody>
          <a:bodyPr tIns="91440" bIns="91440" anchor="ctr"/>
          <a:lstStyle>
            <a:lvl1pPr marL="0" indent="0">
              <a:lnSpc>
                <a:spcPct val="90000"/>
              </a:lnSpc>
              <a:buNone/>
              <a:defRPr sz="15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6355689" y="1517523"/>
            <a:ext cx="5810362" cy="4110352"/>
          </a:xfrm>
          <a:ln w="12700">
            <a:noFill/>
          </a:ln>
        </p:spPr>
        <p:txBody>
          <a:bodyPr tIns="45720" bIns="91440"/>
          <a:lstStyle>
            <a:lvl1pPr marL="170260" indent="-170260">
              <a:lnSpc>
                <a:spcPct val="90000"/>
              </a:lnSpc>
              <a:buFont typeface="Century Gothic" panose="020B0502020202020204" pitchFamily="34" charset="0"/>
              <a:buChar char="•"/>
              <a:defRPr sz="1350"/>
            </a:lvl1pPr>
            <a:lvl2pPr marL="427435" indent="-169069">
              <a:lnSpc>
                <a:spcPct val="90000"/>
              </a:lnSpc>
              <a:buSzPct val="90000"/>
              <a:buFont typeface="Century Gothic" panose="020B0502020202020204" pitchFamily="34" charset="0"/>
              <a:buChar char="–"/>
              <a:defRPr sz="1200"/>
            </a:lvl2pPr>
            <a:lvl3pPr marL="645319" indent="-129779">
              <a:lnSpc>
                <a:spcPct val="90000"/>
              </a:lnSpc>
              <a:buFont typeface="Century Gothic" panose="020B0502020202020204" pitchFamily="34" charset="0"/>
              <a:buChar char="•"/>
              <a:defRPr sz="1050"/>
            </a:lvl3pPr>
            <a:lvl4pPr marL="858441" indent="-129779">
              <a:lnSpc>
                <a:spcPct val="90000"/>
              </a:lnSpc>
              <a:buSzPct val="90000"/>
              <a:buFont typeface="Century Gothic" panose="020B0502020202020204" pitchFamily="34" charset="0"/>
              <a:buChar char="–"/>
              <a:defRPr sz="900"/>
            </a:lvl4pPr>
            <a:lvl5pPr marL="1112044" indent="-166688">
              <a:lnSpc>
                <a:spcPct val="90000"/>
              </a:lnSpc>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2169331" y="320042"/>
            <a:ext cx="1001949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2169330" y="400521"/>
            <a:ext cx="9996720" cy="341632"/>
          </a:xfrm>
        </p:spPr>
        <p:txBody>
          <a:bodyPr anchor="ctr"/>
          <a:lstStyle>
            <a:lvl1pPr>
              <a:lnSpc>
                <a:spcPct val="90000"/>
              </a:lnSpc>
              <a:defRPr sz="1800" b="0">
                <a:solidFill>
                  <a:schemeClr val="tx1"/>
                </a:solidFill>
                <a:latin typeface="Century Gothic" panose="020B0502020202020204" pitchFamily="34" charset="0"/>
              </a:defRPr>
            </a:lvl1pPr>
          </a:lstStyle>
          <a:p>
            <a:r>
              <a:rPr lang="en-US"/>
              <a:t>Click to edit Master title style</a:t>
            </a:r>
            <a:endParaRPr lang="en-US" dirty="0"/>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tx1"/>
              </a:solidFill>
              <a:latin typeface="+mn-lt"/>
              <a:cs typeface="Times New Roman" panose="02020603050405020304" pitchFamily="18" charset="0"/>
            </a:endParaRPr>
          </a:p>
        </p:txBody>
      </p:sp>
      <p:sp>
        <p:nvSpPr>
          <p:cNvPr id="26" name="Rectangle 256">
            <a:extLst>
              <a:ext uri="{FF2B5EF4-FFF2-40B4-BE49-F238E27FC236}">
                <a16:creationId xmlns:a16="http://schemas.microsoft.com/office/drawing/2014/main" id="{7312AC61-61BF-4F96-99DC-555BD73A05FA}"/>
              </a:ext>
            </a:extLst>
          </p:cNvPr>
          <p:cNvSpPr txBox="1">
            <a:spLocks noChangeArrowheads="1"/>
          </p:cNvSpPr>
          <p:nvPr userDrawn="1"/>
        </p:nvSpPr>
        <p:spPr>
          <a:xfrm>
            <a:off x="8008983" y="6546080"/>
            <a:ext cx="3859795" cy="182562"/>
          </a:xfrm>
          <a:prstGeom prst="rect">
            <a:avLst/>
          </a:prstGeom>
          <a:ln/>
        </p:spPr>
        <p:txBody>
          <a:bodyPr anchor="ctr"/>
          <a:lstStyle/>
          <a:p>
            <a:pPr algn="r">
              <a:lnSpc>
                <a:spcPct val="90000"/>
              </a:lnSpc>
            </a:pPr>
            <a:r>
              <a:rPr lang="en-US" sz="750" dirty="0">
                <a:solidFill>
                  <a:srgbClr val="BFBFBF"/>
                </a:solidFill>
                <a:latin typeface="+mn-lt"/>
                <a:cs typeface="Arial" pitchFamily="34" charset="0"/>
              </a:rPr>
              <a:t> </a:t>
            </a:r>
          </a:p>
        </p:txBody>
      </p:sp>
      <p:sp>
        <p:nvSpPr>
          <p:cNvPr id="30" name="Rectangle 29">
            <a:extLst>
              <a:ext uri="{FF2B5EF4-FFF2-40B4-BE49-F238E27FC236}">
                <a16:creationId xmlns:a16="http://schemas.microsoft.com/office/drawing/2014/main" id="{C1D583F3-A626-4386-A514-ABEE74ACAA93}"/>
              </a:ext>
            </a:extLst>
          </p:cNvPr>
          <p:cNvSpPr/>
          <p:nvPr userDrawn="1"/>
        </p:nvSpPr>
        <p:spPr>
          <a:xfrm>
            <a:off x="0" y="320042"/>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31" name="Rectangle 30">
            <a:extLst>
              <a:ext uri="{FF2B5EF4-FFF2-40B4-BE49-F238E27FC236}">
                <a16:creationId xmlns:a16="http://schemas.microsoft.com/office/drawing/2014/main" id="{1363F72F-D8C5-4724-B209-B51C0502E70D}"/>
              </a:ext>
            </a:extLst>
          </p:cNvPr>
          <p:cNvSpPr/>
          <p:nvPr userDrawn="1"/>
        </p:nvSpPr>
        <p:spPr>
          <a:xfrm>
            <a:off x="274249" y="320042"/>
            <a:ext cx="1757222"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9" name="Picture 18">
            <a:extLst>
              <a:ext uri="{FF2B5EF4-FFF2-40B4-BE49-F238E27FC236}">
                <a16:creationId xmlns:a16="http://schemas.microsoft.com/office/drawing/2014/main" id="{4D2AAD89-B12B-45CD-B15D-8478AE5BEF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693" y="444484"/>
            <a:ext cx="1468347" cy="265176"/>
          </a:xfrm>
          <a:prstGeom prst="rect">
            <a:avLst/>
          </a:prstGeom>
        </p:spPr>
      </p:pic>
    </p:spTree>
    <p:extLst>
      <p:ext uri="{BB962C8B-B14F-4D97-AF65-F5344CB8AC3E}">
        <p14:creationId xmlns:p14="http://schemas.microsoft.com/office/powerpoint/2010/main" val="1493047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r="-401" b="-1"/>
          <a:stretch/>
        </p:blipFill>
        <p:spPr>
          <a:xfrm>
            <a:off x="6094411" y="1078993"/>
            <a:ext cx="5533584"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p:nvSpPr>
        <p:spPr>
          <a:xfrm>
            <a:off x="274249" y="1078993"/>
            <a:ext cx="5820164"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657" y="1352480"/>
            <a:ext cx="5412059" cy="535403"/>
          </a:xfrm>
        </p:spPr>
        <p:txBody>
          <a:bodyPr/>
          <a:lstStyle/>
          <a:p>
            <a:r>
              <a:rPr lang="en-US"/>
              <a:t>Click to edit Master title style</a:t>
            </a:r>
            <a:endParaRPr lang="en-US" dirty="0"/>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110" y="2891883"/>
            <a:ext cx="5429607" cy="2252546"/>
          </a:xfrm>
        </p:spPr>
        <p:txBody>
          <a:bodyPr/>
          <a:lstStyle>
            <a:lvl1pPr marL="287252" indent="-287252">
              <a:buClr>
                <a:schemeClr val="tx1"/>
              </a:buClr>
              <a:buFont typeface="Century Gothic" panose="020B0502020202020204" pitchFamily="34" charset="0"/>
              <a:buChar char="•"/>
              <a:defRPr sz="1999">
                <a:latin typeface="Century Gothic" panose="020B0502020202020204" pitchFamily="34" charset="0"/>
              </a:defRPr>
            </a:lvl1pPr>
            <a:lvl2pPr marL="688768" indent="-285664">
              <a:buClr>
                <a:schemeClr val="tx1"/>
              </a:buClr>
              <a:buFont typeface="Century Gothic" panose="020B0502020202020204" pitchFamily="34" charset="0"/>
              <a:buChar char="–"/>
              <a:defRPr sz="1799">
                <a:latin typeface="Century Gothic" panose="020B0502020202020204" pitchFamily="34" charset="0"/>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3351996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2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249" y="1435553"/>
            <a:ext cx="3867131"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297971" y="1435553"/>
            <a:ext cx="3866905"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21692" y="1435553"/>
            <a:ext cx="3867131"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249" y="948037"/>
            <a:ext cx="386575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297970" y="948037"/>
            <a:ext cx="3866905"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21694" y="948037"/>
            <a:ext cx="388491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7927" y="966165"/>
            <a:ext cx="3832882" cy="457200"/>
          </a:xfrm>
          <a:noFill/>
          <a:ln w="12700">
            <a:noFill/>
          </a:ln>
        </p:spPr>
        <p:txBody>
          <a:bodyPr tIns="91440" bIns="91440" anchor="ctr"/>
          <a:lstStyle>
            <a:lvl1pPr marL="0" indent="0">
              <a:lnSpc>
                <a:spcPct val="90000"/>
              </a:lnSpc>
              <a:buNone/>
              <a:defRPr sz="150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3390" y="1517904"/>
            <a:ext cx="3832882" cy="4110352"/>
          </a:xfrm>
          <a:ln w="12700">
            <a:noFill/>
          </a:ln>
        </p:spPr>
        <p:txBody>
          <a:bodyPr tIns="45720" bIns="91440"/>
          <a:lstStyle>
            <a:lvl1pPr marL="170260" indent="-170260">
              <a:lnSpc>
                <a:spcPct val="90000"/>
              </a:lnSpc>
              <a:buFont typeface="Century Gothic" panose="020B0502020202020204" pitchFamily="34" charset="0"/>
              <a:buChar char="•"/>
              <a:defRPr sz="1350"/>
            </a:lvl1pPr>
            <a:lvl2pPr marL="427435" indent="-169069">
              <a:lnSpc>
                <a:spcPct val="90000"/>
              </a:lnSpc>
              <a:buSzPct val="90000"/>
              <a:buFont typeface="Century Gothic" panose="020B0502020202020204" pitchFamily="34" charset="0"/>
              <a:buChar char="–"/>
              <a:defRPr sz="1200"/>
            </a:lvl2pPr>
            <a:lvl3pPr marL="645319" indent="-129779">
              <a:lnSpc>
                <a:spcPct val="90000"/>
              </a:lnSpc>
              <a:buFont typeface="Century Gothic" panose="020B0502020202020204" pitchFamily="34" charset="0"/>
              <a:buChar char="•"/>
              <a:defRPr sz="1050"/>
            </a:lvl3pPr>
            <a:lvl4pPr marL="858441" indent="-129779">
              <a:lnSpc>
                <a:spcPct val="90000"/>
              </a:lnSpc>
              <a:buSzPct val="90000"/>
              <a:buFont typeface="Century Gothic" panose="020B0502020202020204" pitchFamily="34" charset="0"/>
              <a:buChar char="–"/>
              <a:defRPr sz="900"/>
            </a:lvl4pPr>
            <a:lvl5pPr marL="1112044" indent="-166688">
              <a:lnSpc>
                <a:spcPct val="90000"/>
              </a:lnSpc>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10894" y="966165"/>
            <a:ext cx="3830694" cy="457200"/>
          </a:xfrm>
          <a:noFill/>
          <a:ln w="12700">
            <a:noFill/>
          </a:ln>
        </p:spPr>
        <p:txBody>
          <a:bodyPr tIns="91440" bIns="91440" anchor="ctr"/>
          <a:lstStyle>
            <a:lvl1pPr marL="0" indent="0">
              <a:lnSpc>
                <a:spcPct val="90000"/>
              </a:lnSpc>
              <a:buNone/>
              <a:defRPr sz="15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18706" y="1517904"/>
            <a:ext cx="3830694" cy="4110352"/>
          </a:xfrm>
          <a:ln w="12700">
            <a:noFill/>
          </a:ln>
        </p:spPr>
        <p:txBody>
          <a:bodyPr tIns="45720" bIns="91440"/>
          <a:lstStyle>
            <a:lvl1pPr marL="170260" indent="-170260">
              <a:lnSpc>
                <a:spcPct val="90000"/>
              </a:lnSpc>
              <a:buFont typeface="Century Gothic" panose="020B0502020202020204" pitchFamily="34" charset="0"/>
              <a:buChar char="•"/>
              <a:defRPr sz="1350"/>
            </a:lvl1pPr>
            <a:lvl2pPr marL="427435" indent="-169069">
              <a:lnSpc>
                <a:spcPct val="90000"/>
              </a:lnSpc>
              <a:buSzPct val="90000"/>
              <a:buFont typeface="Century Gothic" panose="020B0502020202020204" pitchFamily="34" charset="0"/>
              <a:buChar char="–"/>
              <a:defRPr sz="1200"/>
            </a:lvl2pPr>
            <a:lvl3pPr marL="645319" indent="-129779">
              <a:lnSpc>
                <a:spcPct val="90000"/>
              </a:lnSpc>
              <a:buFont typeface="Century Gothic" panose="020B0502020202020204" pitchFamily="34" charset="0"/>
              <a:buChar char="•"/>
              <a:defRPr sz="1050"/>
            </a:lvl3pPr>
            <a:lvl4pPr marL="858441" indent="-129779">
              <a:lnSpc>
                <a:spcPct val="90000"/>
              </a:lnSpc>
              <a:buSzPct val="90000"/>
              <a:buFont typeface="Century Gothic" panose="020B0502020202020204" pitchFamily="34" charset="0"/>
              <a:buChar char="–"/>
              <a:defRPr sz="900"/>
            </a:lvl4pPr>
            <a:lvl5pPr marL="1112044" indent="-166688">
              <a:lnSpc>
                <a:spcPct val="90000"/>
              </a:lnSpc>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35769" y="966165"/>
            <a:ext cx="3796334" cy="457200"/>
          </a:xfrm>
          <a:noFill/>
          <a:ln w="12700">
            <a:noFill/>
          </a:ln>
        </p:spPr>
        <p:txBody>
          <a:bodyPr tIns="91440" bIns="91440" anchor="ctr"/>
          <a:lstStyle>
            <a:lvl1pPr marL="0" indent="0">
              <a:lnSpc>
                <a:spcPct val="90000"/>
              </a:lnSpc>
              <a:buNone/>
              <a:defRPr sz="15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43581" y="1517904"/>
            <a:ext cx="3796334" cy="4110352"/>
          </a:xfrm>
          <a:ln w="12700">
            <a:noFill/>
          </a:ln>
        </p:spPr>
        <p:txBody>
          <a:bodyPr tIns="45720" bIns="91440"/>
          <a:lstStyle>
            <a:lvl1pPr marL="170260" indent="-170260">
              <a:lnSpc>
                <a:spcPct val="90000"/>
              </a:lnSpc>
              <a:defRPr sz="1350"/>
            </a:lvl1pPr>
            <a:lvl2pPr marL="427435" indent="-169069">
              <a:lnSpc>
                <a:spcPct val="90000"/>
              </a:lnSpc>
              <a:buSzPct val="90000"/>
              <a:buFont typeface="Century Gothic" panose="020B0502020202020204" pitchFamily="34" charset="0"/>
              <a:buChar char="–"/>
              <a:defRPr sz="1200"/>
            </a:lvl2pPr>
            <a:lvl3pPr marL="645319" indent="-129779">
              <a:lnSpc>
                <a:spcPct val="90000"/>
              </a:lnSpc>
              <a:buFont typeface="Century Gothic" panose="020B0502020202020204" pitchFamily="34" charset="0"/>
              <a:buChar char="•"/>
              <a:defRPr sz="1050"/>
            </a:lvl3pPr>
            <a:lvl4pPr marL="858441" indent="-129779">
              <a:lnSpc>
                <a:spcPct val="90000"/>
              </a:lnSpc>
              <a:buSzPct val="90000"/>
              <a:buFont typeface="Century Gothic" panose="020B0502020202020204" pitchFamily="34" charset="0"/>
              <a:buChar char="–"/>
              <a:defRPr sz="900"/>
            </a:lvl4pPr>
            <a:lvl5pPr marL="1112044" indent="-166688">
              <a:lnSpc>
                <a:spcPct val="90000"/>
              </a:lnSpc>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2169331" y="320042"/>
            <a:ext cx="1001949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2169331" y="405256"/>
            <a:ext cx="9934172" cy="341632"/>
          </a:xfrm>
        </p:spPr>
        <p:txBody>
          <a:bodyPr anchor="ctr"/>
          <a:lstStyle>
            <a:lvl1pPr>
              <a:lnSpc>
                <a:spcPct val="90000"/>
              </a:lnSpc>
              <a:defRPr sz="1800" b="0">
                <a:solidFill>
                  <a:schemeClr val="tx1"/>
                </a:solidFill>
                <a:latin typeface="Century Gothic" panose="020B0502020202020204" pitchFamily="34" charset="0"/>
              </a:defRPr>
            </a:lvl1pPr>
          </a:lstStyle>
          <a:p>
            <a:r>
              <a:rPr lang="en-US"/>
              <a:t>Click to edit Master title style</a:t>
            </a:r>
            <a:endParaRPr lang="en-US" dirty="0"/>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tx1"/>
              </a:solidFill>
              <a:latin typeface="+mn-lt"/>
              <a:cs typeface="Times New Roman" panose="02020603050405020304" pitchFamily="18" charset="0"/>
            </a:endParaRPr>
          </a:p>
        </p:txBody>
      </p:sp>
      <p:sp>
        <p:nvSpPr>
          <p:cNvPr id="26" name="Rectangle 256">
            <a:extLst>
              <a:ext uri="{FF2B5EF4-FFF2-40B4-BE49-F238E27FC236}">
                <a16:creationId xmlns:a16="http://schemas.microsoft.com/office/drawing/2014/main" id="{7312AC61-61BF-4F96-99DC-555BD73A05FA}"/>
              </a:ext>
            </a:extLst>
          </p:cNvPr>
          <p:cNvSpPr txBox="1">
            <a:spLocks noChangeArrowheads="1"/>
          </p:cNvSpPr>
          <p:nvPr userDrawn="1"/>
        </p:nvSpPr>
        <p:spPr>
          <a:xfrm>
            <a:off x="8008983" y="6546080"/>
            <a:ext cx="3859795" cy="182562"/>
          </a:xfrm>
          <a:prstGeom prst="rect">
            <a:avLst/>
          </a:prstGeom>
          <a:ln/>
        </p:spPr>
        <p:txBody>
          <a:bodyPr anchor="ctr"/>
          <a:lstStyle/>
          <a:p>
            <a:pPr algn="r">
              <a:lnSpc>
                <a:spcPct val="90000"/>
              </a:lnSpc>
            </a:pPr>
            <a:r>
              <a:rPr lang="en-US" sz="750" dirty="0">
                <a:solidFill>
                  <a:srgbClr val="BFBFBF"/>
                </a:solidFill>
                <a:latin typeface="+mn-lt"/>
                <a:cs typeface="Arial" pitchFamily="34" charset="0"/>
              </a:rPr>
              <a:t> </a:t>
            </a:r>
          </a:p>
        </p:txBody>
      </p:sp>
      <p:sp>
        <p:nvSpPr>
          <p:cNvPr id="27" name="Rectangle 26">
            <a:extLst>
              <a:ext uri="{FF2B5EF4-FFF2-40B4-BE49-F238E27FC236}">
                <a16:creationId xmlns:a16="http://schemas.microsoft.com/office/drawing/2014/main" id="{58A5E570-6CEB-41E7-8D0B-3A8F71C0DC0C}"/>
              </a:ext>
            </a:extLst>
          </p:cNvPr>
          <p:cNvSpPr/>
          <p:nvPr userDrawn="1"/>
        </p:nvSpPr>
        <p:spPr>
          <a:xfrm>
            <a:off x="0" y="320042"/>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8" name="Rectangle 27">
            <a:extLst>
              <a:ext uri="{FF2B5EF4-FFF2-40B4-BE49-F238E27FC236}">
                <a16:creationId xmlns:a16="http://schemas.microsoft.com/office/drawing/2014/main" id="{5801B422-8DF5-45CF-9477-2F7F2A9A0FF4}"/>
              </a:ext>
            </a:extLst>
          </p:cNvPr>
          <p:cNvSpPr/>
          <p:nvPr userDrawn="1"/>
        </p:nvSpPr>
        <p:spPr>
          <a:xfrm>
            <a:off x="274249" y="320042"/>
            <a:ext cx="1757222"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23" name="Picture 22">
            <a:extLst>
              <a:ext uri="{FF2B5EF4-FFF2-40B4-BE49-F238E27FC236}">
                <a16:creationId xmlns:a16="http://schemas.microsoft.com/office/drawing/2014/main" id="{3BBF1765-1FC6-4B2E-978F-E2CE306D8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693" y="444484"/>
            <a:ext cx="1468347" cy="265176"/>
          </a:xfrm>
          <a:prstGeom prst="rect">
            <a:avLst/>
          </a:prstGeom>
        </p:spPr>
      </p:pic>
    </p:spTree>
    <p:extLst>
      <p:ext uri="{BB962C8B-B14F-4D97-AF65-F5344CB8AC3E}">
        <p14:creationId xmlns:p14="http://schemas.microsoft.com/office/powerpoint/2010/main" val="285062498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4_3 section science high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431D86-B4F2-4178-9479-C223044E67E1}"/>
              </a:ext>
            </a:extLst>
          </p:cNvPr>
          <p:cNvSpPr/>
          <p:nvPr userDrawn="1"/>
        </p:nvSpPr>
        <p:spPr>
          <a:xfrm>
            <a:off x="274251" y="948037"/>
            <a:ext cx="28740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8744" y="966459"/>
            <a:ext cx="2880774" cy="457200"/>
          </a:xfrm>
          <a:noFill/>
          <a:ln w="12700">
            <a:noFill/>
          </a:ln>
        </p:spPr>
        <p:txBody>
          <a:bodyPr lIns="91440" tIns="45720" rIns="91440" bIns="45720" anchor="ctr"/>
          <a:lstStyle>
            <a:lvl1pPr marL="0" indent="0">
              <a:lnSpc>
                <a:spcPct val="90000"/>
              </a:lnSpc>
              <a:buNone/>
              <a:defRPr sz="15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8" name="Rectangle 37">
            <a:extLst>
              <a:ext uri="{FF2B5EF4-FFF2-40B4-BE49-F238E27FC236}">
                <a16:creationId xmlns:a16="http://schemas.microsoft.com/office/drawing/2014/main" id="{1DC80716-D7F2-40BD-B894-87B7C5521D93}"/>
              </a:ext>
            </a:extLst>
          </p:cNvPr>
          <p:cNvSpPr/>
          <p:nvPr userDrawn="1"/>
        </p:nvSpPr>
        <p:spPr>
          <a:xfrm>
            <a:off x="274249"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7755"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7754" y="948037"/>
            <a:ext cx="287405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1261"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1261" y="948037"/>
            <a:ext cx="28740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4768"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4768" y="948037"/>
            <a:ext cx="28740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3390" y="1517904"/>
            <a:ext cx="2843043" cy="5010912"/>
          </a:xfrm>
          <a:ln w="12700">
            <a:noFill/>
          </a:ln>
        </p:spPr>
        <p:txBody>
          <a:bodyPr tIns="45720" bIns="91440"/>
          <a:lstStyle>
            <a:lvl1pPr marL="170260" indent="-170260">
              <a:lnSpc>
                <a:spcPct val="90000"/>
              </a:lnSpc>
              <a:buFont typeface="Century Gothic" panose="020B0502020202020204" pitchFamily="34" charset="0"/>
              <a:buChar char="•"/>
              <a:defRPr sz="1350"/>
            </a:lvl1pPr>
            <a:lvl2pPr marL="427435" indent="-169069">
              <a:lnSpc>
                <a:spcPct val="90000"/>
              </a:lnSpc>
              <a:buSzPct val="90000"/>
              <a:buFont typeface="Century Gothic" panose="020B0502020202020204" pitchFamily="34" charset="0"/>
              <a:buChar char="–"/>
              <a:defRPr sz="1200"/>
            </a:lvl2pPr>
            <a:lvl3pPr marL="685800" indent="-170260">
              <a:lnSpc>
                <a:spcPct val="90000"/>
              </a:lnSpc>
              <a:buFont typeface="Century Gothic" panose="020B0502020202020204" pitchFamily="34" charset="0"/>
              <a:buChar char="•"/>
              <a:tabLst/>
              <a:defRPr sz="1050"/>
            </a:lvl3pPr>
            <a:lvl4pPr marL="858441" indent="-129779">
              <a:lnSpc>
                <a:spcPct val="90000"/>
              </a:lnSpc>
              <a:buSzPct val="90000"/>
              <a:buFont typeface="Century Gothic" panose="020B0502020202020204" pitchFamily="34" charset="0"/>
              <a:buChar char="–"/>
              <a:defRPr sz="900"/>
            </a:lvl4pPr>
            <a:lvl5pPr marL="1112044" indent="-166688">
              <a:lnSpc>
                <a:spcPct val="90000"/>
              </a:lnSpc>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83061" y="969264"/>
            <a:ext cx="2880774" cy="457200"/>
          </a:xfrm>
          <a:noFill/>
          <a:ln w="12700">
            <a:noFill/>
          </a:ln>
        </p:spPr>
        <p:txBody>
          <a:bodyPr lIns="91440" tIns="45720" rIns="91440" bIns="45720" anchor="ctr"/>
          <a:lstStyle>
            <a:lvl1pPr marL="0" indent="0">
              <a:lnSpc>
                <a:spcPct val="90000"/>
              </a:lnSpc>
              <a:buNone/>
              <a:defRPr sz="15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304518" y="1517904"/>
            <a:ext cx="2843043" cy="5010912"/>
          </a:xfrm>
          <a:ln w="12700">
            <a:noFill/>
          </a:ln>
        </p:spPr>
        <p:txBody>
          <a:bodyPr tIns="45720" bIns="91440"/>
          <a:lstStyle>
            <a:lvl1pPr marL="170260" indent="-170260">
              <a:lnSpc>
                <a:spcPct val="90000"/>
              </a:lnSpc>
              <a:buFont typeface="Century Gothic" panose="020B0502020202020204" pitchFamily="34" charset="0"/>
              <a:buChar char="•"/>
              <a:defRPr sz="1350"/>
            </a:lvl1pPr>
            <a:lvl2pPr marL="472679" indent="-214313">
              <a:lnSpc>
                <a:spcPct val="90000"/>
              </a:lnSpc>
              <a:buSzPct val="90000"/>
              <a:buFont typeface="Century Gothic" panose="020B0502020202020204" pitchFamily="34" charset="0"/>
              <a:buChar char="–"/>
              <a:defRPr lang="en-US" sz="1200" kern="1200" dirty="0">
                <a:solidFill>
                  <a:schemeClr val="tx1"/>
                </a:solidFill>
                <a:latin typeface="Century Gothic" panose="020B0502020202020204" pitchFamily="34" charset="0"/>
                <a:ea typeface="+mn-ea"/>
                <a:cs typeface="+mn-cs"/>
              </a:defRPr>
            </a:lvl2pPr>
            <a:lvl3pPr marL="729853" indent="-214313">
              <a:lnSpc>
                <a:spcPct val="90000"/>
              </a:lnSpc>
              <a:buFont typeface="Century Gothic" panose="020B0502020202020204" pitchFamily="34" charset="0"/>
              <a:buChar char="•"/>
              <a:defRPr lang="en-US" sz="1050" kern="1200" dirty="0">
                <a:solidFill>
                  <a:schemeClr val="tx1"/>
                </a:solidFill>
                <a:latin typeface="Century Gothic" panose="020B0502020202020204" pitchFamily="34" charset="0"/>
                <a:ea typeface="+mn-ea"/>
                <a:cs typeface="+mn-cs"/>
              </a:defRPr>
            </a:lvl3pPr>
            <a:lvl4pPr>
              <a:lnSpc>
                <a:spcPct val="90000"/>
              </a:lnSpc>
              <a:defRPr sz="900"/>
            </a:lvl4pPr>
            <a:lvl5pPr marL="1112044" indent="-166688">
              <a:lnSpc>
                <a:spcPct val="90000"/>
              </a:lnSpc>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03281" y="969264"/>
            <a:ext cx="2867344" cy="457200"/>
          </a:xfrm>
          <a:noFill/>
          <a:ln w="12700">
            <a:noFill/>
          </a:ln>
        </p:spPr>
        <p:txBody>
          <a:bodyPr lIns="91440" tIns="45720" rIns="91440" bIns="45720" anchor="ctr"/>
          <a:lstStyle>
            <a:lvl1pPr marL="0" indent="0">
              <a:lnSpc>
                <a:spcPct val="90000"/>
              </a:lnSpc>
              <a:buNone/>
              <a:defRPr sz="15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11308" y="1517904"/>
            <a:ext cx="2843043" cy="5010912"/>
          </a:xfrm>
          <a:ln w="12700">
            <a:noFill/>
          </a:ln>
        </p:spPr>
        <p:txBody>
          <a:bodyPr tIns="45720" bIns="91440"/>
          <a:lstStyle>
            <a:lvl1pPr marL="170260" indent="-170260">
              <a:lnSpc>
                <a:spcPct val="90000"/>
              </a:lnSpc>
              <a:buFont typeface="Century Gothic" panose="020B0502020202020204" pitchFamily="34" charset="0"/>
              <a:buChar char="•"/>
              <a:defRPr sz="1350"/>
            </a:lvl1pPr>
            <a:lvl2pPr marL="472679" indent="-214313">
              <a:lnSpc>
                <a:spcPct val="90000"/>
              </a:lnSpc>
              <a:buSzPct val="90000"/>
              <a:buFont typeface="Century Gothic" panose="020B0502020202020204" pitchFamily="34" charset="0"/>
              <a:buChar char="–"/>
              <a:defRPr lang="en-US" sz="1200" kern="1200" dirty="0">
                <a:solidFill>
                  <a:schemeClr val="tx1"/>
                </a:solidFill>
                <a:latin typeface="Century Gothic" panose="020B0502020202020204" pitchFamily="34" charset="0"/>
                <a:ea typeface="+mn-ea"/>
                <a:cs typeface="+mn-cs"/>
              </a:defRPr>
            </a:lvl2pPr>
            <a:lvl3pPr marL="729853" indent="-214313">
              <a:lnSpc>
                <a:spcPct val="90000"/>
              </a:lnSpc>
              <a:buFont typeface="Century Gothic" panose="020B0502020202020204" pitchFamily="34" charset="0"/>
              <a:buChar char="•"/>
              <a:defRPr lang="en-US" sz="1050" kern="1200" dirty="0">
                <a:solidFill>
                  <a:schemeClr val="tx1"/>
                </a:solidFill>
                <a:latin typeface="Century Gothic" panose="020B0502020202020204" pitchFamily="34" charset="0"/>
                <a:ea typeface="+mn-ea"/>
                <a:cs typeface="+mn-cs"/>
              </a:defRPr>
            </a:lvl3pPr>
            <a:lvl4pPr marL="858441" indent="-129779">
              <a:lnSpc>
                <a:spcPct val="90000"/>
              </a:lnSpc>
              <a:buSzPct val="90000"/>
              <a:buFont typeface="Century Gothic" panose="020B0502020202020204" pitchFamily="34" charset="0"/>
              <a:buChar char="–"/>
              <a:defRPr sz="900"/>
            </a:lvl4pPr>
            <a:lvl5pPr marL="1112044" indent="-166688">
              <a:lnSpc>
                <a:spcPct val="90000"/>
              </a:lnSpc>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2169331" y="320042"/>
            <a:ext cx="1001949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2169331" y="405256"/>
            <a:ext cx="9933906" cy="341632"/>
          </a:xfrm>
        </p:spPr>
        <p:txBody>
          <a:bodyPr anchor="ctr"/>
          <a:lstStyle>
            <a:lvl1pPr>
              <a:lnSpc>
                <a:spcPct val="90000"/>
              </a:lnSpc>
              <a:defRPr sz="1800" b="0">
                <a:solidFill>
                  <a:schemeClr val="tx1"/>
                </a:solidFill>
                <a:latin typeface="Century Gothic" panose="020B0502020202020204" pitchFamily="34" charset="0"/>
              </a:defRPr>
            </a:lvl1pPr>
          </a:lstStyle>
          <a:p>
            <a:r>
              <a:rPr lang="en-US"/>
              <a:t>Click to edit Master title style</a:t>
            </a:r>
            <a:endParaRPr lang="en-US" dirty="0"/>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tx1"/>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10073" y="969264"/>
            <a:ext cx="2878753" cy="457200"/>
          </a:xfrm>
          <a:noFill/>
          <a:ln w="12700">
            <a:noFill/>
          </a:ln>
        </p:spPr>
        <p:txBody>
          <a:bodyPr lIns="91440" tIns="45720" rIns="91440" bIns="45720" anchor="ctr"/>
          <a:lstStyle>
            <a:lvl1pPr marL="0" indent="0">
              <a:lnSpc>
                <a:spcPct val="90000"/>
              </a:lnSpc>
              <a:buNone/>
              <a:defRPr sz="15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9509" y="1517904"/>
            <a:ext cx="2843043" cy="5010912"/>
          </a:xfrm>
          <a:ln w="12700">
            <a:noFill/>
          </a:ln>
        </p:spPr>
        <p:txBody>
          <a:bodyPr tIns="45720" bIns="91440"/>
          <a:lstStyle>
            <a:lvl1pPr marL="170260" indent="-170260">
              <a:lnSpc>
                <a:spcPct val="90000"/>
              </a:lnSpc>
              <a:buFont typeface="Century Gothic" panose="020B0502020202020204" pitchFamily="34" charset="0"/>
              <a:buChar char="•"/>
              <a:defRPr sz="1350"/>
            </a:lvl1pPr>
            <a:lvl2pPr marL="472679" indent="-214313">
              <a:lnSpc>
                <a:spcPct val="90000"/>
              </a:lnSpc>
              <a:buSzPct val="90000"/>
              <a:buFont typeface="Century Gothic" panose="020B0502020202020204" pitchFamily="34" charset="0"/>
              <a:buChar char="–"/>
              <a:defRPr lang="en-US" sz="1200" kern="1200" dirty="0">
                <a:solidFill>
                  <a:schemeClr val="tx1"/>
                </a:solidFill>
                <a:latin typeface="Century Gothic" panose="020B0502020202020204" pitchFamily="34" charset="0"/>
                <a:ea typeface="+mn-ea"/>
                <a:cs typeface="+mn-cs"/>
              </a:defRPr>
            </a:lvl2pPr>
            <a:lvl3pPr marL="729853" indent="-214313">
              <a:lnSpc>
                <a:spcPct val="90000"/>
              </a:lnSpc>
              <a:buFont typeface="Century Gothic" panose="020B0502020202020204" pitchFamily="34" charset="0"/>
              <a:buChar char="•"/>
              <a:defRPr lang="en-US" sz="1050" kern="1200" dirty="0">
                <a:solidFill>
                  <a:schemeClr val="tx1"/>
                </a:solidFill>
                <a:latin typeface="Century Gothic" panose="020B0502020202020204" pitchFamily="34" charset="0"/>
                <a:ea typeface="+mn-ea"/>
                <a:cs typeface="+mn-cs"/>
              </a:defRPr>
            </a:lvl3pPr>
            <a:lvl4pPr marL="858441" indent="-129779">
              <a:lnSpc>
                <a:spcPct val="90000"/>
              </a:lnSpc>
              <a:buSzPct val="90000"/>
              <a:buFont typeface="Century Gothic" panose="020B0502020202020204" pitchFamily="34" charset="0"/>
              <a:buChar char="–"/>
              <a:defRPr sz="900"/>
            </a:lvl4pPr>
            <a:lvl5pPr marL="1112044" indent="-166688">
              <a:lnSpc>
                <a:spcPct val="90000"/>
              </a:lnSpc>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28" name="Rectangle 27">
            <a:extLst>
              <a:ext uri="{FF2B5EF4-FFF2-40B4-BE49-F238E27FC236}">
                <a16:creationId xmlns:a16="http://schemas.microsoft.com/office/drawing/2014/main" id="{B787BB4B-352F-40F3-92C4-449A98607320}"/>
              </a:ext>
            </a:extLst>
          </p:cNvPr>
          <p:cNvSpPr/>
          <p:nvPr userDrawn="1"/>
        </p:nvSpPr>
        <p:spPr>
          <a:xfrm>
            <a:off x="0" y="320042"/>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31" name="Rectangle 30">
            <a:extLst>
              <a:ext uri="{FF2B5EF4-FFF2-40B4-BE49-F238E27FC236}">
                <a16:creationId xmlns:a16="http://schemas.microsoft.com/office/drawing/2014/main" id="{3FF4C16E-1143-4307-BA5B-3A22A63363EC}"/>
              </a:ext>
            </a:extLst>
          </p:cNvPr>
          <p:cNvSpPr/>
          <p:nvPr userDrawn="1"/>
        </p:nvSpPr>
        <p:spPr>
          <a:xfrm>
            <a:off x="274249" y="320042"/>
            <a:ext cx="1757222"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24" name="Picture 23">
            <a:extLst>
              <a:ext uri="{FF2B5EF4-FFF2-40B4-BE49-F238E27FC236}">
                <a16:creationId xmlns:a16="http://schemas.microsoft.com/office/drawing/2014/main" id="{5A45BF44-A7D3-46D8-9427-D88674E3E7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693" y="444484"/>
            <a:ext cx="1468347" cy="265176"/>
          </a:xfrm>
          <a:prstGeom prst="rect">
            <a:avLst/>
          </a:prstGeom>
        </p:spPr>
      </p:pic>
    </p:spTree>
    <p:extLst>
      <p:ext uri="{BB962C8B-B14F-4D97-AF65-F5344CB8AC3E}">
        <p14:creationId xmlns:p14="http://schemas.microsoft.com/office/powerpoint/2010/main" val="85043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4288" y="105428"/>
            <a:ext cx="11422261" cy="664641"/>
          </a:xfr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a:defRPr lang="en-US" b="1" dirty="0"/>
            </a:lvl1pPr>
          </a:lstStyle>
          <a:p>
            <a:pPr lvl="0"/>
            <a:r>
              <a:rPr lang="en-US"/>
              <a:t>Click to edit Master title style</a:t>
            </a:r>
            <a:endParaRPr lang="en-US" dirty="0"/>
          </a:p>
        </p:txBody>
      </p:sp>
      <p:sp>
        <p:nvSpPr>
          <p:cNvPr id="3" name="Content Placeholder 2"/>
          <p:cNvSpPr>
            <a:spLocks noGrp="1"/>
          </p:cNvSpPr>
          <p:nvPr>
            <p:ph idx="1" hasCustomPrompt="1"/>
          </p:nvPr>
        </p:nvSpPr>
        <p:spPr>
          <a:xfrm>
            <a:off x="347472" y="1033271"/>
            <a:ext cx="11369809" cy="5197193"/>
          </a:xfrm>
        </p:spPr>
        <p:txBody>
          <a:bodyPr anchor="t" anchorCtr="0"/>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marL="1482725" indent="-222250">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2206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422261" cy="535531"/>
          </a:xfrm>
        </p:spPr>
        <p:txBody>
          <a:bodyPr/>
          <a:lstStyle>
            <a:lvl1pPr>
              <a:lnSpc>
                <a:spcPct val="90000"/>
              </a:lnSpc>
              <a:defRPr sz="3199" baseline="0"/>
            </a:lvl1pPr>
          </a:lstStyle>
          <a:p>
            <a:r>
              <a:rPr lang="en-US"/>
              <a:t>Click to edit Master title style</a:t>
            </a:r>
            <a:endParaRPr lang="en-US" dirty="0"/>
          </a:p>
        </p:txBody>
      </p:sp>
      <p:sp>
        <p:nvSpPr>
          <p:cNvPr id="4" name="Rectangle 6">
            <a:extLst>
              <a:ext uri="{FF2B5EF4-FFF2-40B4-BE49-F238E27FC236}">
                <a16:creationId xmlns:a16="http://schemas.microsoft.com/office/drawing/2014/main" id="{AD9F2534-297B-446C-B822-74E3C23864F7}"/>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sp>
        <p:nvSpPr>
          <p:cNvPr id="7" name="Rectangle 256">
            <a:extLst>
              <a:ext uri="{FF2B5EF4-FFF2-40B4-BE49-F238E27FC236}">
                <a16:creationId xmlns:a16="http://schemas.microsoft.com/office/drawing/2014/main" id="{BF6A1C92-1EE6-4390-85D8-ACD208CF9DB8}"/>
              </a:ext>
            </a:extLst>
          </p:cNvPr>
          <p:cNvSpPr txBox="1">
            <a:spLocks noChangeArrowheads="1"/>
          </p:cNvSpPr>
          <p:nvPr/>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pic>
        <p:nvPicPr>
          <p:cNvPr id="8" name="Picture 7">
            <a:extLst>
              <a:ext uri="{FF2B5EF4-FFF2-40B4-BE49-F238E27FC236}">
                <a16:creationId xmlns:a16="http://schemas.microsoft.com/office/drawing/2014/main" id="{2FEAB693-0FE1-4094-981C-B54E565126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9588" y="6313428"/>
            <a:ext cx="1329900" cy="320040"/>
          </a:xfrm>
          <a:prstGeom prst="rect">
            <a:avLst/>
          </a:prstGeom>
        </p:spPr>
      </p:pic>
    </p:spTree>
    <p:extLst>
      <p:ext uri="{BB962C8B-B14F-4D97-AF65-F5344CB8AC3E}">
        <p14:creationId xmlns:p14="http://schemas.microsoft.com/office/powerpoint/2010/main" val="1884067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29656" y="1004486"/>
            <a:ext cx="5506398" cy="821190"/>
          </a:xfrm>
        </p:spPr>
        <p:txBody>
          <a:bodyPr anchor="b"/>
          <a:lstStyle>
            <a:lvl1pPr marL="0" indent="0">
              <a:buNone/>
              <a:defRPr sz="2799" b="0" baseline="0">
                <a:solidFill>
                  <a:schemeClr val="tx1"/>
                </a:solidFill>
                <a:latin typeface="Calibri" panose="020F0502020204030204" pitchFamily="34" charset="0"/>
                <a:cs typeface="Calibri" panose="020F0502020204030204" pitchFamily="34" charset="0"/>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429656" y="1835201"/>
            <a:ext cx="5506398" cy="4430132"/>
          </a:xfrm>
        </p:spPr>
        <p:txBody>
          <a:bodyPr>
            <a:normAutofit/>
          </a:bodyPr>
          <a:lstStyle>
            <a:lvl1pPr marL="230119" indent="-230119">
              <a:buClr>
                <a:schemeClr val="tx1"/>
              </a:buClr>
              <a:buFont typeface="Century Gothic" panose="020B0502020202020204" pitchFamily="34" charset="0"/>
              <a:buChar char="•"/>
              <a:defRPr sz="2399" baseline="0">
                <a:latin typeface="Calibri" panose="020F0502020204030204" pitchFamily="34" charset="0"/>
                <a:cs typeface="Calibri" panose="020F0502020204030204" pitchFamily="34" charset="0"/>
              </a:defRPr>
            </a:lvl1pPr>
            <a:lvl2pPr marL="625287" indent="-279316">
              <a:buClr>
                <a:schemeClr val="tx1"/>
              </a:buClr>
              <a:buSzPct val="90000"/>
              <a:buFont typeface="Century Gothic" panose="020B0502020202020204" pitchFamily="34" charset="0"/>
              <a:buChar char="–"/>
              <a:defRPr sz="1999">
                <a:latin typeface="Calibri" panose="020F0502020204030204" pitchFamily="34" charset="0"/>
                <a:cs typeface="Calibri" panose="020F0502020204030204" pitchFamily="34" charset="0"/>
              </a:defRPr>
            </a:lvl2pPr>
            <a:lvl3pPr marL="914126" indent="-230119">
              <a:buClr>
                <a:schemeClr val="tx1"/>
              </a:buClr>
              <a:buFont typeface="Century Gothic" panose="020B0502020202020204" pitchFamily="34" charset="0"/>
              <a:buChar char="•"/>
              <a:defRPr sz="1799" baseline="0">
                <a:latin typeface="Calibri" panose="020F0502020204030204" pitchFamily="34" charset="0"/>
                <a:cs typeface="Calibri" panose="020F0502020204030204" pitchFamily="34" charset="0"/>
              </a:defRPr>
            </a:lvl3pPr>
            <a:lvl4pPr marL="971259" indent="0">
              <a:buClr>
                <a:schemeClr val="tx1"/>
              </a:buClr>
              <a:buFont typeface="Century Gothic" panose="020B0502020202020204" pitchFamily="34" charset="0"/>
              <a:buNone/>
              <a:defRPr sz="1400">
                <a:latin typeface="+mn-lt"/>
              </a:defRPr>
            </a:lvl4pPr>
            <a:lvl5pPr marL="1482280" indent="-222183">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4510" y="1004486"/>
            <a:ext cx="5503254" cy="821190"/>
          </a:xfrm>
        </p:spPr>
        <p:txBody>
          <a:bodyPr anchor="b"/>
          <a:lstStyle>
            <a:lvl1pPr marL="0" indent="0">
              <a:buNone/>
              <a:defRPr sz="2799" b="0" baseline="0">
                <a:solidFill>
                  <a:schemeClr val="tx1"/>
                </a:solidFill>
                <a:latin typeface="Calibri" panose="020F0502020204030204" pitchFamily="34" charset="0"/>
                <a:cs typeface="Calibri" panose="020F0502020204030204" pitchFamily="34" charset="0"/>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204510" y="1835201"/>
            <a:ext cx="5503254" cy="4430132"/>
          </a:xfrm>
        </p:spPr>
        <p:txBody>
          <a:bodyPr>
            <a:normAutofit/>
          </a:bodyPr>
          <a:lstStyle>
            <a:lvl1pPr marL="287252" indent="-287252">
              <a:buClr>
                <a:schemeClr val="tx1"/>
              </a:buClr>
              <a:buFont typeface="Century Gothic" panose="020B0502020202020204" pitchFamily="34" charset="0"/>
              <a:buChar char="•"/>
              <a:defRPr sz="2399" baseline="0">
                <a:latin typeface="Calibri" panose="020F0502020204030204" pitchFamily="34" charset="0"/>
                <a:cs typeface="Calibri" panose="020F0502020204030204" pitchFamily="34" charset="0"/>
              </a:defRPr>
            </a:lvl1pPr>
            <a:lvl2pPr marL="625287" indent="-279316">
              <a:buClr>
                <a:schemeClr val="tx1"/>
              </a:buClr>
              <a:buSzPct val="90000"/>
              <a:buFont typeface="Century Gothic" panose="020B0502020202020204" pitchFamily="34" charset="0"/>
              <a:buChar char="–"/>
              <a:defRPr sz="1999" baseline="0">
                <a:latin typeface="Calibri" panose="020F0502020204030204" pitchFamily="34" charset="0"/>
                <a:cs typeface="Calibri" panose="020F0502020204030204" pitchFamily="34" charset="0"/>
              </a:defRPr>
            </a:lvl2pPr>
            <a:lvl3pPr marL="914126" indent="-230119">
              <a:buClr>
                <a:schemeClr val="tx1"/>
              </a:buClr>
              <a:buFont typeface="Century Gothic" panose="020B0502020202020204" pitchFamily="34" charset="0"/>
              <a:buChar char="•"/>
              <a:defRPr sz="1799">
                <a:latin typeface="Calibri" panose="020F0502020204030204" pitchFamily="34" charset="0"/>
                <a:cs typeface="Calibri" panose="020F0502020204030204" pitchFamily="34" charset="0"/>
              </a:defRPr>
            </a:lvl3pPr>
            <a:lvl4pPr marL="1144245" indent="-172986">
              <a:buClr>
                <a:schemeClr val="tx1"/>
              </a:buClr>
              <a:buFont typeface="Century Gothic" panose="020B0502020202020204" pitchFamily="34" charset="0"/>
              <a:buChar char="•"/>
              <a:defRPr sz="1400">
                <a:latin typeface="+mn-lt"/>
              </a:defRPr>
            </a:lvl4pPr>
            <a:lvl5pPr marL="1482280" indent="-222183">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300C0632-ACDA-4D24-A2CC-14539B91BC55}"/>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pic>
        <p:nvPicPr>
          <p:cNvPr id="11" name="Picture 10">
            <a:extLst>
              <a:ext uri="{FF2B5EF4-FFF2-40B4-BE49-F238E27FC236}">
                <a16:creationId xmlns:a16="http://schemas.microsoft.com/office/drawing/2014/main" id="{5B1EB23F-F48E-453B-A8FF-2F59F4A9B4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9588" y="6313428"/>
            <a:ext cx="1329900" cy="320040"/>
          </a:xfrm>
          <a:prstGeom prst="rect">
            <a:avLst/>
          </a:prstGeom>
        </p:spPr>
      </p:pic>
    </p:spTree>
    <p:extLst>
      <p:ext uri="{BB962C8B-B14F-4D97-AF65-F5344CB8AC3E}">
        <p14:creationId xmlns:p14="http://schemas.microsoft.com/office/powerpoint/2010/main" val="18639118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lvl1pPr>
          </a:lstStyle>
          <a:p>
            <a:r>
              <a:rPr lang="en-US"/>
              <a:t>Click to edit Master title style</a:t>
            </a:r>
            <a:endParaRPr lang="en-US" dirty="0"/>
          </a:p>
        </p:txBody>
      </p:sp>
      <p:sp>
        <p:nvSpPr>
          <p:cNvPr id="3" name="Text Placeholder 2"/>
          <p:cNvSpPr>
            <a:spLocks noGrp="1"/>
          </p:cNvSpPr>
          <p:nvPr>
            <p:ph type="body" idx="1"/>
          </p:nvPr>
        </p:nvSpPr>
        <p:spPr>
          <a:xfrm>
            <a:off x="536556" y="1387602"/>
            <a:ext cx="3609538" cy="821190"/>
          </a:xfrm>
          <a:solidFill>
            <a:schemeClr val="tx2"/>
          </a:solidFill>
          <a:ln w="12700">
            <a:solidFill>
              <a:schemeClr val="tx2"/>
            </a:solidFill>
          </a:ln>
        </p:spPr>
        <p:txBody>
          <a:bodyPr tIns="91440" bIns="91440" anchor="b"/>
          <a:lstStyle>
            <a:lvl1pPr marL="0" indent="0">
              <a:lnSpc>
                <a:spcPct val="90000"/>
              </a:lnSpc>
              <a:buNone/>
              <a:defRPr sz="1999" b="0" baseline="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536556" y="2208793"/>
            <a:ext cx="360953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baseline="0"/>
            </a:lvl1pPr>
            <a:lvl2pPr marL="514196" indent="-225357">
              <a:lnSpc>
                <a:spcPct val="90000"/>
              </a:lnSpc>
              <a:buClr>
                <a:schemeClr val="tx1"/>
              </a:buClr>
              <a:buSzPct val="90000"/>
              <a:buFont typeface="Century Gothic" panose="020B0502020202020204" pitchFamily="34" charset="0"/>
              <a:buChar char="–"/>
              <a:defRPr sz="1600" baseline="0"/>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392515" y="1387602"/>
            <a:ext cx="3607478" cy="821190"/>
          </a:xfrm>
          <a:solidFill>
            <a:schemeClr val="tx2"/>
          </a:solidFill>
          <a:ln w="12700">
            <a:solidFill>
              <a:schemeClr val="tx2"/>
            </a:solidFill>
          </a:ln>
        </p:spPr>
        <p:txBody>
          <a:bodyPr tIns="91440" bIns="91440" anchor="b"/>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4392515" y="2213185"/>
            <a:ext cx="3607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a:lvl1pPr>
            <a:lvl2pPr marL="460237" indent="-171399">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6414" y="1387602"/>
            <a:ext cx="3607478" cy="821190"/>
          </a:xfrm>
          <a:solidFill>
            <a:schemeClr val="tx2"/>
          </a:solidFill>
          <a:ln w="12700">
            <a:solidFill>
              <a:schemeClr val="tx2"/>
            </a:solidFill>
          </a:ln>
        </p:spPr>
        <p:txBody>
          <a:bodyPr tIns="91440" bIns="91440" anchor="b"/>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6414" y="2213185"/>
            <a:ext cx="3607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a:lvl1pPr>
            <a:lvl2pPr marL="460237" indent="-171399">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9" name="Rectangle 6">
            <a:extLst>
              <a:ext uri="{FF2B5EF4-FFF2-40B4-BE49-F238E27FC236}">
                <a16:creationId xmlns:a16="http://schemas.microsoft.com/office/drawing/2014/main" id="{C4B83B09-CF3A-4A36-84C0-D32086A13DE2}"/>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pic>
        <p:nvPicPr>
          <p:cNvPr id="12" name="Picture 11">
            <a:extLst>
              <a:ext uri="{FF2B5EF4-FFF2-40B4-BE49-F238E27FC236}">
                <a16:creationId xmlns:a16="http://schemas.microsoft.com/office/drawing/2014/main" id="{50771DCD-7297-473D-BB1B-EAB91E9744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9588" y="6313428"/>
            <a:ext cx="1329900" cy="320040"/>
          </a:xfrm>
          <a:prstGeom prst="rect">
            <a:avLst/>
          </a:prstGeom>
        </p:spPr>
      </p:pic>
    </p:spTree>
    <p:extLst>
      <p:ext uri="{BB962C8B-B14F-4D97-AF65-F5344CB8AC3E}">
        <p14:creationId xmlns:p14="http://schemas.microsoft.com/office/powerpoint/2010/main" val="2264528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p:nvSpPr>
        <p:spPr>
          <a:xfrm>
            <a:off x="274249" y="1435552"/>
            <a:ext cx="5839235"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p:nvSpPr>
        <p:spPr>
          <a:xfrm>
            <a:off x="6349931" y="1435552"/>
            <a:ext cx="5838894"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p:nvSpPr>
        <p:spPr>
          <a:xfrm>
            <a:off x="274248" y="948037"/>
            <a:ext cx="583715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p:nvSpPr>
        <p:spPr>
          <a:xfrm>
            <a:off x="6349930" y="948037"/>
            <a:ext cx="5838894"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80731" y="966165"/>
            <a:ext cx="5813681" cy="457200"/>
          </a:xfrm>
          <a:noFill/>
          <a:ln w="12700">
            <a:noFill/>
          </a:ln>
        </p:spPr>
        <p:txBody>
          <a:bodyPr tIns="91440" bIns="91440" anchor="ctr"/>
          <a:lstStyle>
            <a:lvl1pPr marL="0" indent="0">
              <a:lnSpc>
                <a:spcPct val="90000"/>
              </a:lnSpc>
              <a:buNone/>
              <a:defRPr sz="1999" b="0" baseline="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80731" y="1517523"/>
            <a:ext cx="5813681" cy="4110352"/>
          </a:xfrm>
          <a:ln w="12700">
            <a:noFill/>
          </a:ln>
        </p:spPr>
        <p:txBody>
          <a:bodyPr tIns="45720" bIns="91440"/>
          <a:lstStyle>
            <a:lvl1pPr marL="226945" indent="-226945">
              <a:lnSpc>
                <a:spcPct val="90000"/>
              </a:lnSpc>
              <a:buFont typeface="Century Gothic" panose="020B0502020202020204" pitchFamily="34" charset="0"/>
              <a:buChar char="•"/>
              <a:defRPr sz="1799"/>
            </a:lvl1pPr>
            <a:lvl2pPr marL="569742" indent="-225357">
              <a:lnSpc>
                <a:spcPct val="90000"/>
              </a:lnSpc>
              <a:buSzPct val="90000"/>
              <a:buFont typeface="Century Gothic" panose="020B0502020202020204" pitchFamily="34" charset="0"/>
              <a:buChar char="–"/>
              <a:defRPr sz="1600"/>
            </a:lvl2pPr>
            <a:lvl3pPr marL="860167" indent="-172986">
              <a:lnSpc>
                <a:spcPct val="90000"/>
              </a:lnSpc>
              <a:buFont typeface="Century Gothic" panose="020B0502020202020204" pitchFamily="34" charset="0"/>
              <a:buChar char="•"/>
              <a:defRPr sz="1400"/>
            </a:lvl3pPr>
            <a:lvl4pPr marL="1144245" indent="-172986">
              <a:lnSpc>
                <a:spcPct val="90000"/>
              </a:lnSpc>
              <a:buSzPct val="90000"/>
              <a:buFont typeface="Century Gothic" panose="020B0502020202020204" pitchFamily="34" charset="0"/>
              <a:buChar char="–"/>
              <a:defRPr sz="1200"/>
            </a:lvl4pPr>
            <a:lvl5pPr marL="1482280" indent="-222183">
              <a:lnSpc>
                <a:spcPct val="90000"/>
              </a:lnSpc>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6355689" y="966165"/>
            <a:ext cx="5810362" cy="457200"/>
          </a:xfrm>
          <a:noFill/>
          <a:ln w="12700">
            <a:noFill/>
          </a:ln>
        </p:spPr>
        <p:txBody>
          <a:bodyPr tIns="91440" bIns="91440" anchor="ctr"/>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6355689" y="1517523"/>
            <a:ext cx="5810362" cy="4110352"/>
          </a:xfrm>
          <a:ln w="12700">
            <a:noFill/>
          </a:ln>
        </p:spPr>
        <p:txBody>
          <a:bodyPr tIns="45720" bIns="91440"/>
          <a:lstStyle>
            <a:lvl1pPr marL="226945" indent="-226945">
              <a:lnSpc>
                <a:spcPct val="90000"/>
              </a:lnSpc>
              <a:buFont typeface="Century Gothic" panose="020B0502020202020204" pitchFamily="34" charset="0"/>
              <a:buChar char="•"/>
              <a:defRPr sz="1799"/>
            </a:lvl1pPr>
            <a:lvl2pPr marL="569742" indent="-225357">
              <a:lnSpc>
                <a:spcPct val="90000"/>
              </a:lnSpc>
              <a:buSzPct val="90000"/>
              <a:buFont typeface="Century Gothic" panose="020B0502020202020204" pitchFamily="34" charset="0"/>
              <a:buChar char="–"/>
              <a:defRPr sz="1600"/>
            </a:lvl2pPr>
            <a:lvl3pPr marL="860167" indent="-172986">
              <a:lnSpc>
                <a:spcPct val="90000"/>
              </a:lnSpc>
              <a:buFont typeface="Century Gothic" panose="020B0502020202020204" pitchFamily="34" charset="0"/>
              <a:buChar char="•"/>
              <a:defRPr sz="1400"/>
            </a:lvl3pPr>
            <a:lvl4pPr marL="1144245" indent="-172986">
              <a:lnSpc>
                <a:spcPct val="90000"/>
              </a:lnSpc>
              <a:buSzPct val="90000"/>
              <a:buFont typeface="Century Gothic" panose="020B0502020202020204" pitchFamily="34" charset="0"/>
              <a:buChar char="–"/>
              <a:defRPr sz="1200"/>
            </a:lvl4pPr>
            <a:lvl5pPr marL="1482280" indent="-222183">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1773208" y="320041"/>
            <a:ext cx="10415618"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1773207" y="359035"/>
            <a:ext cx="10330029" cy="424603"/>
          </a:xfrm>
        </p:spPr>
        <p:txBody>
          <a:bodyPr anchor="ctr"/>
          <a:lstStyle>
            <a:lvl1pPr>
              <a:lnSpc>
                <a:spcPct val="90000"/>
              </a:lnSpc>
              <a:defRPr sz="2399"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p:nvSpPr>
        <p:spPr>
          <a:xfrm>
            <a:off x="8008983" y="6546080"/>
            <a:ext cx="3859795" cy="182562"/>
          </a:xfrm>
          <a:prstGeom prst="rect">
            <a:avLst/>
          </a:prstGeom>
          <a:ln/>
        </p:spPr>
        <p:txBody>
          <a:bodyPr anchor="ctr"/>
          <a:lstStyle/>
          <a:p>
            <a:pPr algn="r">
              <a:lnSpc>
                <a:spcPct val="90000"/>
              </a:lnSpc>
            </a:pP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631146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2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p:nvSpPr>
        <p:spPr>
          <a:xfrm>
            <a:off x="274248" y="1435552"/>
            <a:ext cx="3867131"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p:nvSpPr>
        <p:spPr>
          <a:xfrm>
            <a:off x="4297970" y="1435552"/>
            <a:ext cx="3866905"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p:nvSpPr>
        <p:spPr>
          <a:xfrm>
            <a:off x="8321692" y="1435552"/>
            <a:ext cx="3867131"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p:nvSpPr>
        <p:spPr>
          <a:xfrm>
            <a:off x="274249" y="948037"/>
            <a:ext cx="3865751"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p:nvSpPr>
        <p:spPr>
          <a:xfrm>
            <a:off x="4297969" y="948037"/>
            <a:ext cx="3866905"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p:nvSpPr>
        <p:spPr>
          <a:xfrm>
            <a:off x="8321693" y="948037"/>
            <a:ext cx="388491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77927" y="966165"/>
            <a:ext cx="3832882" cy="457200"/>
          </a:xfrm>
          <a:noFill/>
          <a:ln w="12700">
            <a:noFill/>
          </a:ln>
        </p:spPr>
        <p:txBody>
          <a:bodyPr tIns="91440" bIns="91440" anchor="ctr"/>
          <a:lstStyle>
            <a:lvl1pPr marL="0" indent="0">
              <a:lnSpc>
                <a:spcPct val="90000"/>
              </a:lnSpc>
              <a:buNone/>
              <a:defRPr sz="1999" b="0" baseline="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83390" y="1517904"/>
            <a:ext cx="3832882" cy="4110352"/>
          </a:xfrm>
          <a:ln w="12700">
            <a:noFill/>
          </a:ln>
        </p:spPr>
        <p:txBody>
          <a:bodyPr tIns="45720" bIns="91440"/>
          <a:lstStyle>
            <a:lvl1pPr marL="226945" indent="-226945">
              <a:lnSpc>
                <a:spcPct val="90000"/>
              </a:lnSpc>
              <a:buFont typeface="Century Gothic" panose="020B0502020202020204" pitchFamily="34" charset="0"/>
              <a:buChar char="•"/>
              <a:defRPr sz="1799"/>
            </a:lvl1pPr>
            <a:lvl2pPr marL="569742" indent="-225357">
              <a:lnSpc>
                <a:spcPct val="90000"/>
              </a:lnSpc>
              <a:buSzPct val="90000"/>
              <a:buFont typeface="Century Gothic" panose="020B0502020202020204" pitchFamily="34" charset="0"/>
              <a:buChar char="–"/>
              <a:defRPr sz="1600"/>
            </a:lvl2pPr>
            <a:lvl3pPr marL="860167" indent="-172986">
              <a:lnSpc>
                <a:spcPct val="90000"/>
              </a:lnSpc>
              <a:buFont typeface="Century Gothic" panose="020B0502020202020204" pitchFamily="34" charset="0"/>
              <a:buChar char="•"/>
              <a:defRPr sz="1400"/>
            </a:lvl3pPr>
            <a:lvl4pPr marL="1144245" indent="-172986">
              <a:lnSpc>
                <a:spcPct val="90000"/>
              </a:lnSpc>
              <a:buSzPct val="90000"/>
              <a:buFont typeface="Century Gothic" panose="020B0502020202020204" pitchFamily="34" charset="0"/>
              <a:buChar char="–"/>
              <a:defRPr sz="1200"/>
            </a:lvl4pPr>
            <a:lvl5pPr marL="1482280" indent="-222183">
              <a:lnSpc>
                <a:spcPct val="90000"/>
              </a:lnSpc>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4310893" y="966165"/>
            <a:ext cx="3830694" cy="457200"/>
          </a:xfrm>
          <a:noFill/>
          <a:ln w="12700">
            <a:noFill/>
          </a:ln>
        </p:spPr>
        <p:txBody>
          <a:bodyPr tIns="91440" bIns="91440" anchor="ctr"/>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4318706" y="1517904"/>
            <a:ext cx="3830694" cy="4110352"/>
          </a:xfrm>
          <a:ln w="12700">
            <a:noFill/>
          </a:ln>
        </p:spPr>
        <p:txBody>
          <a:bodyPr tIns="45720" bIns="91440"/>
          <a:lstStyle>
            <a:lvl1pPr marL="226945" indent="-226945">
              <a:lnSpc>
                <a:spcPct val="90000"/>
              </a:lnSpc>
              <a:buFont typeface="Century Gothic" panose="020B0502020202020204" pitchFamily="34" charset="0"/>
              <a:buChar char="•"/>
              <a:defRPr sz="1799"/>
            </a:lvl1pPr>
            <a:lvl2pPr marL="569742" indent="-225357">
              <a:lnSpc>
                <a:spcPct val="90000"/>
              </a:lnSpc>
              <a:buSzPct val="90000"/>
              <a:buFont typeface="Century Gothic" panose="020B0502020202020204" pitchFamily="34" charset="0"/>
              <a:buChar char="–"/>
              <a:defRPr sz="1600"/>
            </a:lvl2pPr>
            <a:lvl3pPr marL="860167" indent="-172986">
              <a:lnSpc>
                <a:spcPct val="90000"/>
              </a:lnSpc>
              <a:buFont typeface="Century Gothic" panose="020B0502020202020204" pitchFamily="34" charset="0"/>
              <a:buChar char="•"/>
              <a:defRPr sz="1400"/>
            </a:lvl3pPr>
            <a:lvl4pPr marL="1144245" indent="-172986">
              <a:lnSpc>
                <a:spcPct val="90000"/>
              </a:lnSpc>
              <a:buSzPct val="90000"/>
              <a:buFont typeface="Century Gothic" panose="020B0502020202020204" pitchFamily="34" charset="0"/>
              <a:buChar char="–"/>
              <a:defRPr sz="1200"/>
            </a:lvl4pPr>
            <a:lvl5pPr marL="1482280" indent="-222183">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8335768" y="966165"/>
            <a:ext cx="3796334" cy="457200"/>
          </a:xfrm>
          <a:noFill/>
          <a:ln w="12700">
            <a:noFill/>
          </a:ln>
        </p:spPr>
        <p:txBody>
          <a:bodyPr tIns="91440" bIns="91440" anchor="ctr"/>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8343581" y="1517904"/>
            <a:ext cx="3796334" cy="4110352"/>
          </a:xfrm>
          <a:ln w="12700">
            <a:noFill/>
          </a:ln>
        </p:spPr>
        <p:txBody>
          <a:bodyPr tIns="45720" bIns="91440"/>
          <a:lstStyle>
            <a:lvl1pPr marL="226945" indent="-226945">
              <a:lnSpc>
                <a:spcPct val="90000"/>
              </a:lnSpc>
              <a:defRPr sz="1799"/>
            </a:lvl1pPr>
            <a:lvl2pPr marL="569742" indent="-225357">
              <a:lnSpc>
                <a:spcPct val="90000"/>
              </a:lnSpc>
              <a:buSzPct val="90000"/>
              <a:buFont typeface="Century Gothic" panose="020B0502020202020204" pitchFamily="34" charset="0"/>
              <a:buChar char="–"/>
              <a:defRPr sz="1600"/>
            </a:lvl2pPr>
            <a:lvl3pPr marL="860167" indent="-172986">
              <a:lnSpc>
                <a:spcPct val="90000"/>
              </a:lnSpc>
              <a:buFont typeface="Century Gothic" panose="020B0502020202020204" pitchFamily="34" charset="0"/>
              <a:buChar char="•"/>
              <a:defRPr sz="1400"/>
            </a:lvl3pPr>
            <a:lvl4pPr marL="1144245" indent="-172986">
              <a:lnSpc>
                <a:spcPct val="90000"/>
              </a:lnSpc>
              <a:buSzPct val="90000"/>
              <a:buFont typeface="Century Gothic" panose="020B0502020202020204" pitchFamily="34" charset="0"/>
              <a:buChar char="–"/>
              <a:defRPr sz="1200"/>
            </a:lvl4pPr>
            <a:lvl5pPr marL="1482280" indent="-222183">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1773208" y="320041"/>
            <a:ext cx="10415618"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1773474" y="363770"/>
            <a:ext cx="10330029" cy="424603"/>
          </a:xfrm>
        </p:spPr>
        <p:txBody>
          <a:bodyPr anchor="ctr"/>
          <a:lstStyle>
            <a:lvl1pPr>
              <a:lnSpc>
                <a:spcPct val="90000"/>
              </a:lnSpc>
              <a:defRPr sz="2399"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p:nvSpPr>
        <p:spPr>
          <a:xfrm>
            <a:off x="8008983" y="6546080"/>
            <a:ext cx="3859795" cy="182562"/>
          </a:xfrm>
          <a:prstGeom prst="rect">
            <a:avLst/>
          </a:prstGeom>
          <a:ln/>
        </p:spPr>
        <p:txBody>
          <a:bodyPr anchor="ctr"/>
          <a:lstStyle/>
          <a:p>
            <a:pPr algn="r">
              <a:lnSpc>
                <a:spcPct val="90000"/>
              </a:lnSpc>
            </a:pP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963356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4_3 section science high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431D86-B4F2-4178-9479-C223044E67E1}"/>
              </a:ext>
            </a:extLst>
          </p:cNvPr>
          <p:cNvSpPr/>
          <p:nvPr/>
        </p:nvSpPr>
        <p:spPr>
          <a:xfrm>
            <a:off x="274249" y="948037"/>
            <a:ext cx="28740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78743" y="966459"/>
            <a:ext cx="2880774" cy="457200"/>
          </a:xfrm>
          <a:noFill/>
          <a:ln w="12700">
            <a:noFill/>
          </a:ln>
        </p:spPr>
        <p:txBody>
          <a:bodyPr lIns="91440" tIns="45720" rIns="91440" bIns="45720" anchor="ctr"/>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38" name="Rectangle 37">
            <a:extLst>
              <a:ext uri="{FF2B5EF4-FFF2-40B4-BE49-F238E27FC236}">
                <a16:creationId xmlns:a16="http://schemas.microsoft.com/office/drawing/2014/main" id="{1DC80716-D7F2-40BD-B894-87B7C5521D93}"/>
              </a:ext>
            </a:extLst>
          </p:cNvPr>
          <p:cNvSpPr/>
          <p:nvPr/>
        </p:nvSpPr>
        <p:spPr>
          <a:xfrm>
            <a:off x="274248"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p:nvSpPr>
        <p:spPr>
          <a:xfrm>
            <a:off x="3287754"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p:nvSpPr>
        <p:spPr>
          <a:xfrm>
            <a:off x="3287754" y="948037"/>
            <a:ext cx="2874056"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p:nvSpPr>
        <p:spPr>
          <a:xfrm>
            <a:off x="6301259"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p:nvSpPr>
        <p:spPr>
          <a:xfrm>
            <a:off x="6301260" y="948037"/>
            <a:ext cx="28740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p:nvSpPr>
        <p:spPr>
          <a:xfrm>
            <a:off x="9314766"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p:nvSpPr>
        <p:spPr>
          <a:xfrm>
            <a:off x="9314767" y="948037"/>
            <a:ext cx="28740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83390" y="1517904"/>
            <a:ext cx="2843043" cy="5010912"/>
          </a:xfrm>
          <a:ln w="12700">
            <a:noFill/>
          </a:ln>
        </p:spPr>
        <p:txBody>
          <a:bodyPr tIns="45720" bIns="91440"/>
          <a:lstStyle>
            <a:lvl1pPr marL="226945" indent="-226945">
              <a:lnSpc>
                <a:spcPct val="90000"/>
              </a:lnSpc>
              <a:buFont typeface="Century Gothic" panose="020B0502020202020204" pitchFamily="34" charset="0"/>
              <a:buChar char="•"/>
              <a:defRPr sz="1799"/>
            </a:lvl1pPr>
            <a:lvl2pPr marL="569742" indent="-225357">
              <a:lnSpc>
                <a:spcPct val="90000"/>
              </a:lnSpc>
              <a:buSzPct val="90000"/>
              <a:buFont typeface="Century Gothic" panose="020B0502020202020204" pitchFamily="34" charset="0"/>
              <a:buChar char="–"/>
              <a:defRPr sz="1600"/>
            </a:lvl2pPr>
            <a:lvl3pPr marL="914126" indent="-226945">
              <a:lnSpc>
                <a:spcPct val="90000"/>
              </a:lnSpc>
              <a:buFont typeface="Century Gothic" panose="020B0502020202020204" pitchFamily="34" charset="0"/>
              <a:buChar char="•"/>
              <a:tabLst/>
              <a:defRPr sz="1400"/>
            </a:lvl3pPr>
            <a:lvl4pPr marL="1144245" indent="-172986">
              <a:lnSpc>
                <a:spcPct val="90000"/>
              </a:lnSpc>
              <a:buSzPct val="90000"/>
              <a:buFont typeface="Century Gothic" panose="020B0502020202020204" pitchFamily="34" charset="0"/>
              <a:buChar char="–"/>
              <a:defRPr sz="1200"/>
            </a:lvl4pPr>
            <a:lvl5pPr marL="1482280" indent="-222183">
              <a:lnSpc>
                <a:spcPct val="90000"/>
              </a:lnSpc>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3283061" y="969264"/>
            <a:ext cx="2880774" cy="457200"/>
          </a:xfrm>
          <a:noFill/>
          <a:ln w="12700">
            <a:noFill/>
          </a:ln>
        </p:spPr>
        <p:txBody>
          <a:bodyPr lIns="91440" tIns="45720" rIns="91440" bIns="45720" anchor="ctr"/>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3304517" y="1517904"/>
            <a:ext cx="2843043" cy="5010912"/>
          </a:xfrm>
          <a:ln w="12700">
            <a:noFill/>
          </a:ln>
        </p:spPr>
        <p:txBody>
          <a:bodyPr tIns="45720" bIns="91440"/>
          <a:lstStyle>
            <a:lvl1pPr marL="226945" indent="-226945">
              <a:lnSpc>
                <a:spcPct val="90000"/>
              </a:lnSpc>
              <a:buFont typeface="Century Gothic" panose="020B0502020202020204" pitchFamily="34" charset="0"/>
              <a:buChar char="•"/>
              <a:defRPr sz="1799"/>
            </a:lvl1pPr>
            <a:lvl2pPr marL="630049" indent="-285664">
              <a:lnSpc>
                <a:spcPct val="90000"/>
              </a:lnSpc>
              <a:buSzPct val="90000"/>
              <a:buFont typeface="Century Gothic" panose="020B0502020202020204" pitchFamily="34" charset="0"/>
              <a:buChar char="–"/>
              <a:defRPr lang="en-US" sz="1600" kern="1200" dirty="0">
                <a:solidFill>
                  <a:schemeClr val="tx1"/>
                </a:solidFill>
                <a:latin typeface="Century Gothic" panose="020B0502020202020204" pitchFamily="34" charset="0"/>
                <a:ea typeface="+mn-ea"/>
                <a:cs typeface="+mn-cs"/>
              </a:defRPr>
            </a:lvl2pPr>
            <a:lvl3pPr marL="972845" indent="-285664">
              <a:lnSpc>
                <a:spcPct val="90000"/>
              </a:lnSpc>
              <a:buFont typeface="Century Gothic" panose="020B0502020202020204" pitchFamily="34" charset="0"/>
              <a:buChar char="•"/>
              <a:defRPr lang="en-US" sz="1400" kern="1200" dirty="0">
                <a:solidFill>
                  <a:schemeClr val="tx1"/>
                </a:solidFill>
                <a:latin typeface="Century Gothic" panose="020B0502020202020204" pitchFamily="34" charset="0"/>
                <a:ea typeface="+mn-ea"/>
                <a:cs typeface="+mn-cs"/>
              </a:defRPr>
            </a:lvl3pPr>
            <a:lvl4pPr>
              <a:lnSpc>
                <a:spcPct val="90000"/>
              </a:lnSpc>
              <a:defRPr sz="1200"/>
            </a:lvl4pPr>
            <a:lvl5pPr marL="1482280" indent="-222183">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6303281" y="969264"/>
            <a:ext cx="2867344" cy="457200"/>
          </a:xfrm>
          <a:noFill/>
          <a:ln w="12700">
            <a:noFill/>
          </a:ln>
        </p:spPr>
        <p:txBody>
          <a:bodyPr lIns="91440" tIns="45720" rIns="91440" bIns="45720" anchor="ctr"/>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6311308" y="1517904"/>
            <a:ext cx="2843043" cy="5010912"/>
          </a:xfrm>
          <a:ln w="12700">
            <a:noFill/>
          </a:ln>
        </p:spPr>
        <p:txBody>
          <a:bodyPr tIns="45720" bIns="91440"/>
          <a:lstStyle>
            <a:lvl1pPr marL="226945" indent="-226945">
              <a:lnSpc>
                <a:spcPct val="90000"/>
              </a:lnSpc>
              <a:buFont typeface="Century Gothic" panose="020B0502020202020204" pitchFamily="34" charset="0"/>
              <a:buChar char="•"/>
              <a:defRPr sz="1799"/>
            </a:lvl1pPr>
            <a:lvl2pPr marL="630049" indent="-285664">
              <a:lnSpc>
                <a:spcPct val="90000"/>
              </a:lnSpc>
              <a:buSzPct val="90000"/>
              <a:buFont typeface="Century Gothic" panose="020B0502020202020204" pitchFamily="34" charset="0"/>
              <a:buChar char="–"/>
              <a:defRPr lang="en-US" sz="1600" kern="1200" dirty="0">
                <a:solidFill>
                  <a:schemeClr val="tx1"/>
                </a:solidFill>
                <a:latin typeface="Century Gothic" panose="020B0502020202020204" pitchFamily="34" charset="0"/>
                <a:ea typeface="+mn-ea"/>
                <a:cs typeface="+mn-cs"/>
              </a:defRPr>
            </a:lvl2pPr>
            <a:lvl3pPr marL="972845" indent="-285664">
              <a:lnSpc>
                <a:spcPct val="90000"/>
              </a:lnSpc>
              <a:buFont typeface="Century Gothic" panose="020B0502020202020204" pitchFamily="34" charset="0"/>
              <a:buChar char="•"/>
              <a:defRPr lang="en-US" sz="1400" kern="1200" dirty="0">
                <a:solidFill>
                  <a:schemeClr val="tx1"/>
                </a:solidFill>
                <a:latin typeface="Century Gothic" panose="020B0502020202020204" pitchFamily="34" charset="0"/>
                <a:ea typeface="+mn-ea"/>
                <a:cs typeface="+mn-cs"/>
              </a:defRPr>
            </a:lvl3pPr>
            <a:lvl4pPr marL="1144245" indent="-172986">
              <a:lnSpc>
                <a:spcPct val="90000"/>
              </a:lnSpc>
              <a:buSzPct val="90000"/>
              <a:buFont typeface="Century Gothic" panose="020B0502020202020204" pitchFamily="34" charset="0"/>
              <a:buChar char="–"/>
              <a:defRPr sz="1200"/>
            </a:lvl4pPr>
            <a:lvl5pPr marL="1482280" indent="-222183">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1773208" y="320041"/>
            <a:ext cx="10415618"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1773207" y="363770"/>
            <a:ext cx="10330029" cy="424603"/>
          </a:xfrm>
        </p:spPr>
        <p:txBody>
          <a:bodyPr anchor="ctr"/>
          <a:lstStyle>
            <a:lvl1pPr>
              <a:lnSpc>
                <a:spcPct val="90000"/>
              </a:lnSpc>
              <a:defRPr sz="2399"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29" name="Text Placeholder 4">
            <a:extLst>
              <a:ext uri="{FF2B5EF4-FFF2-40B4-BE49-F238E27FC236}">
                <a16:creationId xmlns:a16="http://schemas.microsoft.com/office/drawing/2014/main" id="{757D323C-D2DD-42C4-81D6-6224EE035EE4}"/>
              </a:ext>
            </a:extLst>
          </p:cNvPr>
          <p:cNvSpPr>
            <a:spLocks noGrp="1"/>
          </p:cNvSpPr>
          <p:nvPr>
            <p:ph type="body" sz="quarter" idx="12"/>
          </p:nvPr>
        </p:nvSpPr>
        <p:spPr>
          <a:xfrm>
            <a:off x="9310073" y="969264"/>
            <a:ext cx="2878752" cy="457200"/>
          </a:xfrm>
          <a:noFill/>
          <a:ln w="12700">
            <a:noFill/>
          </a:ln>
        </p:spPr>
        <p:txBody>
          <a:bodyPr lIns="91440" tIns="45720" rIns="91440" bIns="45720" anchor="ctr"/>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p:ph sz="quarter" idx="13"/>
          </p:nvPr>
        </p:nvSpPr>
        <p:spPr>
          <a:xfrm>
            <a:off x="9329508" y="1517904"/>
            <a:ext cx="2843043" cy="5010912"/>
          </a:xfrm>
          <a:ln w="12700">
            <a:noFill/>
          </a:ln>
        </p:spPr>
        <p:txBody>
          <a:bodyPr tIns="45720" bIns="91440"/>
          <a:lstStyle>
            <a:lvl1pPr marL="226945" indent="-226945">
              <a:lnSpc>
                <a:spcPct val="90000"/>
              </a:lnSpc>
              <a:buFont typeface="Century Gothic" panose="020B0502020202020204" pitchFamily="34" charset="0"/>
              <a:buChar char="•"/>
              <a:defRPr sz="1799"/>
            </a:lvl1pPr>
            <a:lvl2pPr marL="630049" indent="-285664">
              <a:lnSpc>
                <a:spcPct val="90000"/>
              </a:lnSpc>
              <a:buSzPct val="90000"/>
              <a:buFont typeface="Century Gothic" panose="020B0502020202020204" pitchFamily="34" charset="0"/>
              <a:buChar char="–"/>
              <a:defRPr lang="en-US" sz="1600" kern="1200" dirty="0">
                <a:solidFill>
                  <a:schemeClr val="tx1"/>
                </a:solidFill>
                <a:latin typeface="Century Gothic" panose="020B0502020202020204" pitchFamily="34" charset="0"/>
                <a:ea typeface="+mn-ea"/>
                <a:cs typeface="+mn-cs"/>
              </a:defRPr>
            </a:lvl2pPr>
            <a:lvl3pPr marL="972845" indent="-285664">
              <a:lnSpc>
                <a:spcPct val="90000"/>
              </a:lnSpc>
              <a:buFont typeface="Century Gothic" panose="020B0502020202020204" pitchFamily="34" charset="0"/>
              <a:buChar char="•"/>
              <a:defRPr lang="en-US" sz="1400" kern="1200" dirty="0">
                <a:solidFill>
                  <a:schemeClr val="tx1"/>
                </a:solidFill>
                <a:latin typeface="Century Gothic" panose="020B0502020202020204" pitchFamily="34" charset="0"/>
                <a:ea typeface="+mn-ea"/>
                <a:cs typeface="+mn-cs"/>
              </a:defRPr>
            </a:lvl3pPr>
            <a:lvl4pPr marL="1144245" indent="-172986">
              <a:lnSpc>
                <a:spcPct val="90000"/>
              </a:lnSpc>
              <a:buSzPct val="90000"/>
              <a:buFont typeface="Century Gothic" panose="020B0502020202020204" pitchFamily="34" charset="0"/>
              <a:buChar char="–"/>
              <a:defRPr sz="1200"/>
            </a:lvl4pPr>
            <a:lvl5pPr marL="1482280" indent="-222183">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583073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Dk green pictur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4050" y="1083755"/>
            <a:ext cx="5485335" cy="4219290"/>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p:nvSpPr>
        <p:spPr>
          <a:xfrm>
            <a:off x="274249" y="1078993"/>
            <a:ext cx="5820164" cy="4221671"/>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7978" y="1275789"/>
            <a:ext cx="5535963" cy="978729"/>
          </a:xfrm>
        </p:spPr>
        <p:txBody>
          <a:bodyPr/>
          <a:lstStyle>
            <a:lvl1pPr>
              <a:lnSpc>
                <a:spcPct val="90000"/>
              </a:lnSpc>
              <a:defRPr sz="3199"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11" name="Rectangle 10">
            <a:extLst>
              <a:ext uri="{FF2B5EF4-FFF2-40B4-BE49-F238E27FC236}">
                <a16:creationId xmlns:a16="http://schemas.microsoft.com/office/drawing/2014/main" id="{683439C5-4231-ED43-91B8-86779195C116}"/>
              </a:ext>
            </a:extLst>
          </p:cNvPr>
          <p:cNvSpPr/>
          <p:nvPr/>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35C7DBBE-95AC-E843-979A-A1A45836011E}"/>
              </a:ext>
            </a:extLst>
          </p:cNvPr>
          <p:cNvSpPr/>
          <p:nvPr/>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8D325F85-B4F1-4C5D-855D-1BE9D9C17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10" name="Line 5">
            <a:extLst>
              <a:ext uri="{FF2B5EF4-FFF2-40B4-BE49-F238E27FC236}">
                <a16:creationId xmlns:a16="http://schemas.microsoft.com/office/drawing/2014/main" id="{1F888CF4-3F65-4925-A47B-614AFCDC0550}"/>
              </a:ext>
            </a:extLst>
          </p:cNvPr>
          <p:cNvSpPr>
            <a:spLocks noChangeShapeType="1"/>
          </p:cNvSpPr>
          <p:nvPr/>
        </p:nvSpPr>
        <p:spPr bwMode="auto">
          <a:xfrm>
            <a:off x="8002091"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8" name="Line 6">
            <a:extLst>
              <a:ext uri="{FF2B5EF4-FFF2-40B4-BE49-F238E27FC236}">
                <a16:creationId xmlns:a16="http://schemas.microsoft.com/office/drawing/2014/main" id="{4CFFE01C-81C8-4437-B6F5-7BAAEE5FC29F}"/>
              </a:ext>
            </a:extLst>
          </p:cNvPr>
          <p:cNvSpPr>
            <a:spLocks noChangeShapeType="1"/>
          </p:cNvSpPr>
          <p:nvPr/>
        </p:nvSpPr>
        <p:spPr bwMode="auto">
          <a:xfrm>
            <a:off x="8002091"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24" name="Freeform 7">
            <a:extLst>
              <a:ext uri="{FF2B5EF4-FFF2-40B4-BE49-F238E27FC236}">
                <a16:creationId xmlns:a16="http://schemas.microsoft.com/office/drawing/2014/main" id="{1B955FFA-B6F5-4CDD-940A-DB05FD68B7CA}"/>
              </a:ext>
            </a:extLst>
          </p:cNvPr>
          <p:cNvSpPr>
            <a:spLocks/>
          </p:cNvSpPr>
          <p:nvPr/>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5" name="Content Placeholder 5">
            <a:extLst>
              <a:ext uri="{FF2B5EF4-FFF2-40B4-BE49-F238E27FC236}">
                <a16:creationId xmlns:a16="http://schemas.microsoft.com/office/drawing/2014/main" id="{CA5F7EA9-E5C6-4376-AC5D-CA0B1DA0A259}"/>
              </a:ext>
            </a:extLst>
          </p:cNvPr>
          <p:cNvSpPr>
            <a:spLocks noGrp="1"/>
          </p:cNvSpPr>
          <p:nvPr>
            <p:ph sz="quarter" idx="4"/>
          </p:nvPr>
        </p:nvSpPr>
        <p:spPr>
          <a:xfrm>
            <a:off x="387978" y="2453317"/>
            <a:ext cx="5511468" cy="2690184"/>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Tree>
    <p:extLst>
      <p:ext uri="{BB962C8B-B14F-4D97-AF65-F5344CB8AC3E}">
        <p14:creationId xmlns:p14="http://schemas.microsoft.com/office/powerpoint/2010/main" val="3736503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k green picture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4049" y="1078992"/>
            <a:ext cx="5485644" cy="4224052"/>
          </a:xfrm>
          <a:noFill/>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p:nvSpPr>
        <p:spPr>
          <a:xfrm>
            <a:off x="274249" y="1078992"/>
            <a:ext cx="5820164"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7978" y="1275789"/>
            <a:ext cx="5535963" cy="978729"/>
          </a:xfrm>
        </p:spPr>
        <p:txBody>
          <a:bodyPr/>
          <a:lstStyle>
            <a:lvl1pPr>
              <a:lnSpc>
                <a:spcPct val="90000"/>
              </a:lnSpc>
              <a:defRPr sz="3199"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387978" y="2453317"/>
            <a:ext cx="5511468" cy="4163291"/>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16" name="Freeform 7">
            <a:extLst>
              <a:ext uri="{FF2B5EF4-FFF2-40B4-BE49-F238E27FC236}">
                <a16:creationId xmlns:a16="http://schemas.microsoft.com/office/drawing/2014/main" id="{2A500EEB-73EC-4C16-8273-4ED5425DD64C}"/>
              </a:ext>
            </a:extLst>
          </p:cNvPr>
          <p:cNvSpPr>
            <a:spLocks/>
          </p:cNvSpPr>
          <p:nvPr/>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181620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2_Dk green picture layout w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4119522" y="1078990"/>
            <a:ext cx="7462242" cy="4226003"/>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p:nvSpPr>
        <p:spPr>
          <a:xfrm>
            <a:off x="274250" y="1078992"/>
            <a:ext cx="3845272" cy="5779007"/>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p:nvPr>
        </p:nvSpPr>
        <p:spPr>
          <a:xfrm>
            <a:off x="387978" y="1275789"/>
            <a:ext cx="3575297" cy="979691"/>
          </a:xfrm>
        </p:spPr>
        <p:txBody>
          <a:bodyPr/>
          <a:lstStyle>
            <a:lvl1pPr>
              <a:lnSpc>
                <a:spcPct val="90000"/>
              </a:lnSpc>
              <a:defRPr sz="3199" b="0">
                <a:solidFill>
                  <a:schemeClr val="tx1"/>
                </a:solidFill>
                <a:latin typeface="Century Gothic" panose="020B0502020202020204" pitchFamily="34" charset="0"/>
              </a:defRPr>
            </a:lvl1pPr>
          </a:lstStyle>
          <a:p>
            <a:r>
              <a:rPr lang="en-US"/>
              <a:t>Click to edit Master title style</a:t>
            </a:r>
            <a:endParaRPr lang="en-US" dirty="0"/>
          </a:p>
        </p:txBody>
      </p:sp>
      <p:sp>
        <p:nvSpPr>
          <p:cNvPr id="6" name="Content Placeholder 5"/>
          <p:cNvSpPr>
            <a:spLocks noGrp="1"/>
          </p:cNvSpPr>
          <p:nvPr>
            <p:ph sz="quarter" idx="4"/>
          </p:nvPr>
        </p:nvSpPr>
        <p:spPr>
          <a:xfrm>
            <a:off x="387978" y="2800350"/>
            <a:ext cx="3541023" cy="3816258"/>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8" name="Freeform 5">
            <a:extLst>
              <a:ext uri="{FF2B5EF4-FFF2-40B4-BE49-F238E27FC236}">
                <a16:creationId xmlns:a16="http://schemas.microsoft.com/office/drawing/2014/main" id="{E0FFF716-AFC7-4054-A1F8-2C39C30731D0}"/>
              </a:ext>
            </a:extLst>
          </p:cNvPr>
          <p:cNvSpPr>
            <a:spLocks/>
          </p:cNvSpPr>
          <p:nvPr/>
        </p:nvSpPr>
        <p:spPr bwMode="auto">
          <a:xfrm>
            <a:off x="4119522" y="1"/>
            <a:ext cx="8069303" cy="6857998"/>
          </a:xfrm>
          <a:custGeom>
            <a:avLst/>
            <a:gdLst>
              <a:gd name="T0" fmla="*/ 4151 w 4490"/>
              <a:gd name="T1" fmla="*/ 0 h 3815"/>
              <a:gd name="T2" fmla="*/ 4151 w 4490"/>
              <a:gd name="T3" fmla="*/ 2951 h 3815"/>
              <a:gd name="T4" fmla="*/ 0 w 4490"/>
              <a:gd name="T5" fmla="*/ 2951 h 3815"/>
              <a:gd name="T6" fmla="*/ 0 w 4490"/>
              <a:gd name="T7" fmla="*/ 3815 h 3815"/>
              <a:gd name="T8" fmla="*/ 4490 w 4490"/>
              <a:gd name="T9" fmla="*/ 3815 h 3815"/>
              <a:gd name="T10" fmla="*/ 4490 w 4490"/>
              <a:gd name="T11" fmla="*/ 2969 h 3815"/>
              <a:gd name="T12" fmla="*/ 4490 w 4490"/>
              <a:gd name="T13" fmla="*/ 2951 h 3815"/>
              <a:gd name="T14" fmla="*/ 4490 w 4490"/>
              <a:gd name="T15" fmla="*/ 0 h 3815"/>
              <a:gd name="T16" fmla="*/ 4151 w 4490"/>
              <a:gd name="T17" fmla="*/ 0 h 3815"/>
              <a:gd name="T18" fmla="*/ 4151 w 4490"/>
              <a:gd name="T19"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0" h="3815">
                <a:moveTo>
                  <a:pt x="4151" y="0"/>
                </a:moveTo>
                <a:lnTo>
                  <a:pt x="4151" y="2951"/>
                </a:lnTo>
                <a:lnTo>
                  <a:pt x="0" y="2951"/>
                </a:lnTo>
                <a:lnTo>
                  <a:pt x="0" y="3815"/>
                </a:lnTo>
                <a:lnTo>
                  <a:pt x="4490" y="3815"/>
                </a:lnTo>
                <a:lnTo>
                  <a:pt x="4490" y="2969"/>
                </a:lnTo>
                <a:lnTo>
                  <a:pt x="4490" y="2951"/>
                </a:lnTo>
                <a:lnTo>
                  <a:pt x="4490" y="0"/>
                </a:lnTo>
                <a:lnTo>
                  <a:pt x="4151" y="0"/>
                </a:lnTo>
                <a:lnTo>
                  <a:pt x="4151" y="0"/>
                </a:lnTo>
                <a:close/>
              </a:path>
            </a:pathLst>
          </a:custGeom>
          <a:solidFill>
            <a:srgbClr val="4C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14663037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249" y="2382"/>
            <a:ext cx="11309897" cy="6342021"/>
          </a:xfrm>
          <a:noFill/>
          <a:ln>
            <a:noFill/>
          </a:ln>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 name="Title 1"/>
          <p:cNvSpPr>
            <a:spLocks noGrp="1"/>
          </p:cNvSpPr>
          <p:nvPr>
            <p:ph type="title"/>
          </p:nvPr>
        </p:nvSpPr>
        <p:spPr>
          <a:xfrm>
            <a:off x="429657" y="274321"/>
            <a:ext cx="10997367" cy="535531"/>
          </a:xfrm>
        </p:spPr>
        <p:txBody>
          <a:bodyPr/>
          <a:lstStyle>
            <a:lvl1pPr>
              <a:lnSpc>
                <a:spcPct val="90000"/>
              </a:lnSpc>
              <a:defRPr sz="3199" b="0">
                <a:solidFill>
                  <a:schemeClr val="tx1"/>
                </a:solidFill>
                <a:effectLst/>
                <a:latin typeface="Century Gothic" panose="020B0502020202020204" pitchFamily="34" charset="0"/>
              </a:defRPr>
            </a:lvl1pPr>
          </a:lstStyle>
          <a:p>
            <a:r>
              <a:rPr lang="en-US"/>
              <a:t>Click to edit Master title style</a:t>
            </a:r>
            <a:endParaRPr lang="en-US" dirty="0"/>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p:nvSpPr>
        <p:spPr>
          <a:xfrm>
            <a:off x="8008197" y="6477000"/>
            <a:ext cx="3859795" cy="182562"/>
          </a:xfrm>
          <a:prstGeom prst="rect">
            <a:avLst/>
          </a:prstGeom>
          <a:ln/>
        </p:spPr>
        <p:txBody>
          <a:bodyPr anchor="ctr"/>
          <a:lstStyle/>
          <a:p>
            <a:pPr algn="r"/>
            <a:r>
              <a:rPr lang="en-US" sz="1000" dirty="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p:nvSpPr>
        <p:spPr bwMode="auto">
          <a:xfrm>
            <a:off x="6024581" y="0"/>
            <a:ext cx="6164244"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p:nvSpPr>
        <p:spPr>
          <a:xfrm>
            <a:off x="0" y="6344403"/>
            <a:ext cx="274249"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a:solidFill>
                <a:schemeClr val="tx1"/>
              </a:solidFill>
              <a:latin typeface="+mn-lt"/>
              <a:cs typeface="Times New Roman" panose="02020603050405020304" pitchFamily="18" charset="0"/>
            </a:endParaRPr>
          </a:p>
        </p:txBody>
      </p:sp>
      <p:pic>
        <p:nvPicPr>
          <p:cNvPr id="20" name="Picture 19">
            <a:extLst>
              <a:ext uri="{FF2B5EF4-FFF2-40B4-BE49-F238E27FC236}">
                <a16:creationId xmlns:a16="http://schemas.microsoft.com/office/drawing/2014/main" id="{4FCA792B-F3C6-440D-9FAF-B0D8AC4CDCB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7498" y="6472945"/>
            <a:ext cx="1093376" cy="265176"/>
          </a:xfrm>
          <a:prstGeom prst="rect">
            <a:avLst/>
          </a:prstGeom>
        </p:spPr>
      </p:pic>
    </p:spTree>
    <p:extLst>
      <p:ext uri="{BB962C8B-B14F-4D97-AF65-F5344CB8AC3E}">
        <p14:creationId xmlns:p14="http://schemas.microsoft.com/office/powerpoint/2010/main" val="189286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4" y="125523"/>
            <a:ext cx="11501908" cy="738309"/>
          </a:xfrm>
        </p:spPr>
        <p:txBody>
          <a:bodyPr/>
          <a:lstStyle>
            <a:lvl1pPr algn="ctr">
              <a:defRPr/>
            </a:lvl1pPr>
          </a:lstStyle>
          <a:p>
            <a:r>
              <a:rPr lang="en-US"/>
              <a:t>Click to edit Master title style</a:t>
            </a:r>
            <a:endParaRPr lang="en-US" dirty="0"/>
          </a:p>
        </p:txBody>
      </p:sp>
      <p:sp>
        <p:nvSpPr>
          <p:cNvPr id="4" name="Content Placeholder 3"/>
          <p:cNvSpPr>
            <a:spLocks noGrp="1"/>
          </p:cNvSpPr>
          <p:nvPr>
            <p:ph sz="half" idx="2"/>
          </p:nvPr>
        </p:nvSpPr>
        <p:spPr>
          <a:xfrm>
            <a:off x="347472" y="1133856"/>
            <a:ext cx="5588582" cy="5034187"/>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1755" y="1133856"/>
            <a:ext cx="5531934" cy="5034187"/>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588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4288" y="105428"/>
            <a:ext cx="11422261" cy="664641"/>
          </a:xfr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a:defRPr lang="en-US" b="1" dirty="0"/>
            </a:lvl1pPr>
          </a:lstStyle>
          <a:p>
            <a:pPr lvl="0"/>
            <a:r>
              <a:rPr lang="en-US"/>
              <a:t>Click to edit Master title style</a:t>
            </a:r>
            <a:endParaRPr lang="en-US" dirty="0"/>
          </a:p>
        </p:txBody>
      </p:sp>
      <p:sp>
        <p:nvSpPr>
          <p:cNvPr id="3" name="Content Placeholder 2"/>
          <p:cNvSpPr>
            <a:spLocks noGrp="1"/>
          </p:cNvSpPr>
          <p:nvPr>
            <p:ph idx="1" hasCustomPrompt="1"/>
          </p:nvPr>
        </p:nvSpPr>
        <p:spPr>
          <a:xfrm>
            <a:off x="347472" y="1033271"/>
            <a:ext cx="11369809" cy="5197193"/>
          </a:xfrm>
        </p:spPr>
        <p:txBody>
          <a:bodyPr anchor="t" anchorCtr="0"/>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marL="1482725" indent="-222250">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2050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3458" y="2276796"/>
            <a:ext cx="11501908" cy="2304407"/>
          </a:xfrm>
        </p:spPr>
        <p:txBody>
          <a:bodyPr>
            <a:normAutofit/>
          </a:bodyPr>
          <a:lstStyle>
            <a:lvl1pPr algn="ctr">
              <a:defRPr sz="4400" b="0"/>
            </a:lvl1pPr>
          </a:lstStyle>
          <a:p>
            <a:r>
              <a:rPr lang="en-US"/>
              <a:t>Click to edit Master title style</a:t>
            </a:r>
            <a:endParaRPr lang="en-US" dirty="0"/>
          </a:p>
        </p:txBody>
      </p:sp>
    </p:spTree>
    <p:extLst>
      <p:ext uri="{BB962C8B-B14F-4D97-AF65-F5344CB8AC3E}">
        <p14:creationId xmlns:p14="http://schemas.microsoft.com/office/powerpoint/2010/main" val="17968224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4" y="125523"/>
            <a:ext cx="11501908" cy="738309"/>
          </a:xfrm>
        </p:spPr>
        <p:txBody>
          <a:bodyPr/>
          <a:lstStyle>
            <a:lvl1pPr algn="ctr">
              <a:defRPr/>
            </a:lvl1pPr>
          </a:lstStyle>
          <a:p>
            <a:r>
              <a:rPr lang="en-US"/>
              <a:t>Click to edit Master title style</a:t>
            </a:r>
            <a:endParaRPr lang="en-US" dirty="0"/>
          </a:p>
        </p:txBody>
      </p:sp>
      <p:sp>
        <p:nvSpPr>
          <p:cNvPr id="4" name="Content Placeholder 3"/>
          <p:cNvSpPr>
            <a:spLocks noGrp="1"/>
          </p:cNvSpPr>
          <p:nvPr>
            <p:ph sz="half" idx="2"/>
          </p:nvPr>
        </p:nvSpPr>
        <p:spPr>
          <a:xfrm>
            <a:off x="347472" y="1133856"/>
            <a:ext cx="5588582" cy="5034187"/>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1755" y="1133856"/>
            <a:ext cx="5531934" cy="5034187"/>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3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7730253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4" y="82300"/>
            <a:ext cx="11501908" cy="713219"/>
          </a:xfrm>
        </p:spPr>
        <p:txBody>
          <a:bodyPr/>
          <a:lstStyle>
            <a:lvl1pPr algn="ctr">
              <a:defRPr/>
            </a:lvl1pPr>
          </a:lstStyle>
          <a:p>
            <a:r>
              <a:rPr lang="en-US"/>
              <a:t>Click to edit Master title style</a:t>
            </a:r>
            <a:endParaRPr lang="en-US" dirty="0"/>
          </a:p>
        </p:txBody>
      </p:sp>
      <p:sp>
        <p:nvSpPr>
          <p:cNvPr id="4" name="Content Placeholder 3"/>
          <p:cNvSpPr>
            <a:spLocks noGrp="1"/>
          </p:cNvSpPr>
          <p:nvPr>
            <p:ph sz="half" idx="2"/>
          </p:nvPr>
        </p:nvSpPr>
        <p:spPr>
          <a:xfrm>
            <a:off x="343254" y="1115571"/>
            <a:ext cx="5588582" cy="5052472"/>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1755" y="1115571"/>
            <a:ext cx="5531934" cy="5052472"/>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p:txBody>
      </p:sp>
    </p:spTree>
    <p:extLst>
      <p:ext uri="{BB962C8B-B14F-4D97-AF65-F5344CB8AC3E}">
        <p14:creationId xmlns:p14="http://schemas.microsoft.com/office/powerpoint/2010/main" val="853182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492" y="2867800"/>
            <a:ext cx="11357841"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799"/>
            </a:lvl1pPr>
            <a:lvl2pPr lvl="1" algn="ctr">
              <a:spcBef>
                <a:spcPts val="0"/>
              </a:spcBef>
              <a:spcAft>
                <a:spcPts val="0"/>
              </a:spcAft>
              <a:buSzPts val="3600"/>
              <a:buNone/>
              <a:defRPr sz="4799"/>
            </a:lvl2pPr>
            <a:lvl3pPr lvl="2" algn="ctr">
              <a:spcBef>
                <a:spcPts val="0"/>
              </a:spcBef>
              <a:spcAft>
                <a:spcPts val="0"/>
              </a:spcAft>
              <a:buSzPts val="3600"/>
              <a:buNone/>
              <a:defRPr sz="4799"/>
            </a:lvl3pPr>
            <a:lvl4pPr lvl="3" algn="ctr">
              <a:spcBef>
                <a:spcPts val="0"/>
              </a:spcBef>
              <a:spcAft>
                <a:spcPts val="0"/>
              </a:spcAft>
              <a:buSzPts val="3600"/>
              <a:buNone/>
              <a:defRPr sz="4799"/>
            </a:lvl4pPr>
            <a:lvl5pPr lvl="4" algn="ctr">
              <a:spcBef>
                <a:spcPts val="0"/>
              </a:spcBef>
              <a:spcAft>
                <a:spcPts val="0"/>
              </a:spcAft>
              <a:buSzPts val="3600"/>
              <a:buNone/>
              <a:defRPr sz="4799"/>
            </a:lvl5pPr>
            <a:lvl6pPr lvl="5" algn="ctr">
              <a:spcBef>
                <a:spcPts val="0"/>
              </a:spcBef>
              <a:spcAft>
                <a:spcPts val="0"/>
              </a:spcAft>
              <a:buSzPts val="3600"/>
              <a:buNone/>
              <a:defRPr sz="4799"/>
            </a:lvl6pPr>
            <a:lvl7pPr lvl="6" algn="ctr">
              <a:spcBef>
                <a:spcPts val="0"/>
              </a:spcBef>
              <a:spcAft>
                <a:spcPts val="0"/>
              </a:spcAft>
              <a:buSzPts val="3600"/>
              <a:buNone/>
              <a:defRPr sz="4799"/>
            </a:lvl7pPr>
            <a:lvl8pPr lvl="7" algn="ctr">
              <a:spcBef>
                <a:spcPts val="0"/>
              </a:spcBef>
              <a:spcAft>
                <a:spcPts val="0"/>
              </a:spcAft>
              <a:buSzPts val="3600"/>
              <a:buNone/>
              <a:defRPr sz="4799"/>
            </a:lvl8pPr>
            <a:lvl9pPr lvl="8" algn="ctr">
              <a:spcBef>
                <a:spcPts val="0"/>
              </a:spcBef>
              <a:spcAft>
                <a:spcPts val="0"/>
              </a:spcAft>
              <a:buSzPts val="3600"/>
              <a:buNone/>
              <a:defRPr sz="4799"/>
            </a:lvl9pPr>
          </a:lstStyle>
          <a:p>
            <a:endParaRPr/>
          </a:p>
        </p:txBody>
      </p:sp>
      <p:sp>
        <p:nvSpPr>
          <p:cNvPr id="15" name="Shape 15"/>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1905090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0039"/>
            <a:ext cx="11375136" cy="9144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542694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8642" y="275333"/>
            <a:ext cx="10971555" cy="53540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8637" y="1599911"/>
            <a:ext cx="5389040" cy="45258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1153" y="1599911"/>
            <a:ext cx="5389040" cy="45258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3009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09930" y="1489108"/>
            <a:ext cx="10360501" cy="424603"/>
          </a:xfrm>
        </p:spPr>
        <p:txBody>
          <a:bodyPr anchor="b" anchorCtr="0"/>
          <a:lstStyle>
            <a:lvl1pPr algn="ctr">
              <a:defRPr sz="2399" b="1">
                <a:latin typeface="Tahoma" pitchFamily="34" charset="0"/>
                <a:ea typeface="Tahoma" pitchFamily="34" charset="0"/>
                <a:cs typeface="Tahoma" pitchFamily="34" charset="0"/>
              </a:defRPr>
            </a:lvl1pPr>
          </a:lstStyle>
          <a:p>
            <a:r>
              <a:rPr lang="en-US"/>
              <a:t>Click to edit Master title style</a:t>
            </a:r>
          </a:p>
        </p:txBody>
      </p:sp>
      <p:sp>
        <p:nvSpPr>
          <p:cNvPr id="6" name="Subtitle 2"/>
          <p:cNvSpPr>
            <a:spLocks noGrp="1"/>
          </p:cNvSpPr>
          <p:nvPr>
            <p:ph type="subTitle" idx="1" hasCustomPrompt="1"/>
          </p:nvPr>
        </p:nvSpPr>
        <p:spPr>
          <a:xfrm>
            <a:off x="1828324" y="2057400"/>
            <a:ext cx="8532178" cy="1752600"/>
          </a:xfrm>
        </p:spPr>
        <p:txBody>
          <a:bodyPr/>
          <a:lstStyle>
            <a:lvl1pPr marL="0" indent="0" algn="ctr">
              <a:buNone/>
              <a:defRPr sz="1799">
                <a:latin typeface="Tahoma" pitchFamily="34" charset="0"/>
                <a:ea typeface="Tahoma" pitchFamily="34" charset="0"/>
                <a:cs typeface="Tahoma" pitchFamily="34" charset="0"/>
              </a:defRPr>
            </a:lvl1pPr>
            <a:lvl2pPr marL="457063" indent="0" algn="ctr">
              <a:buNone/>
              <a:defRPr/>
            </a:lvl2pPr>
            <a:lvl3pPr marL="914126" indent="0" algn="ctr">
              <a:buNone/>
              <a:defRPr/>
            </a:lvl3pPr>
            <a:lvl4pPr marL="1371189" indent="0" algn="ctr">
              <a:buNone/>
              <a:defRPr/>
            </a:lvl4pPr>
            <a:lvl5pPr marL="1828251" indent="0" algn="ctr">
              <a:buNone/>
              <a:defRPr/>
            </a:lvl5pPr>
            <a:lvl6pPr marL="2285314" indent="0" algn="ctr">
              <a:buNone/>
              <a:defRPr/>
            </a:lvl6pPr>
            <a:lvl7pPr marL="2742377" indent="0" algn="ctr">
              <a:buNone/>
              <a:defRPr/>
            </a:lvl7pPr>
            <a:lvl8pPr marL="3199440" indent="0" algn="ctr">
              <a:buNone/>
              <a:defRPr/>
            </a:lvl8pPr>
            <a:lvl9pPr marL="3656503" indent="0" algn="ctr">
              <a:buNone/>
              <a:defRPr/>
            </a:lvl9pPr>
          </a:lstStyle>
          <a:p>
            <a:r>
              <a:rPr lang="en-US"/>
              <a:t>Click to add briefer names</a:t>
            </a:r>
          </a:p>
        </p:txBody>
      </p:sp>
      <p:cxnSp>
        <p:nvCxnSpPr>
          <p:cNvPr id="7" name="Straight Connector 6"/>
          <p:cNvCxnSpPr>
            <a:cxnSpLocks noChangeShapeType="1"/>
          </p:cNvCxnSpPr>
          <p:nvPr userDrawn="1"/>
        </p:nvCxnSpPr>
        <p:spPr bwMode="auto">
          <a:xfrm>
            <a:off x="507868" y="19796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ext Placeholder 8"/>
          <p:cNvSpPr>
            <a:spLocks noGrp="1"/>
          </p:cNvSpPr>
          <p:nvPr>
            <p:ph type="body" sz="quarter" idx="12" hasCustomPrompt="1"/>
          </p:nvPr>
        </p:nvSpPr>
        <p:spPr>
          <a:xfrm>
            <a:off x="1833718" y="4049488"/>
            <a:ext cx="8522347" cy="720221"/>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“Briefing prepared for”</a:t>
            </a:r>
          </a:p>
        </p:txBody>
      </p:sp>
      <p:sp>
        <p:nvSpPr>
          <p:cNvPr id="11" name="Text Placeholder 10"/>
          <p:cNvSpPr>
            <a:spLocks noGrp="1"/>
          </p:cNvSpPr>
          <p:nvPr>
            <p:ph type="body" sz="quarter" idx="13" hasCustomPrompt="1"/>
          </p:nvPr>
        </p:nvSpPr>
        <p:spPr>
          <a:xfrm>
            <a:off x="3652416" y="4790050"/>
            <a:ext cx="4875529" cy="322825"/>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Date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28919" y="5167034"/>
            <a:ext cx="1722521" cy="1039826"/>
          </a:xfrm>
          <a:prstGeom prst="rect">
            <a:avLst/>
          </a:prstGeom>
        </p:spPr>
      </p:pic>
    </p:spTree>
    <p:extLst>
      <p:ext uri="{BB962C8B-B14F-4D97-AF65-F5344CB8AC3E}">
        <p14:creationId xmlns:p14="http://schemas.microsoft.com/office/powerpoint/2010/main" val="3705705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558655" y="1143000"/>
            <a:ext cx="11071516" cy="5334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vl2pPr>
            <a:lvl3pPr marL="1142657" indent="-228531">
              <a:buFont typeface="Arial" pitchFamily="34" charset="0"/>
              <a:buChar char="•"/>
              <a:defRPr sz="1400"/>
            </a:lvl3pPr>
            <a:lvl4pPr marL="1599720" indent="-228531">
              <a:buFont typeface="Arial" pitchFamily="34" charset="0"/>
              <a:buChar char="•"/>
              <a:defRPr sz="1300"/>
            </a:lvl4pPr>
            <a:lvl5pPr marL="2056783" indent="-228531">
              <a:buFont typeface="Arial" pitchFamily="34" charset="0"/>
              <a:buChar cha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ctrTitle"/>
          </p:nvPr>
        </p:nvSpPr>
        <p:spPr>
          <a:xfrm>
            <a:off x="1828324" y="151418"/>
            <a:ext cx="9852633"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Tree>
    <p:extLst>
      <p:ext uri="{BB962C8B-B14F-4D97-AF65-F5344CB8AC3E}">
        <p14:creationId xmlns:p14="http://schemas.microsoft.com/office/powerpoint/2010/main" val="1134288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4" y="82300"/>
            <a:ext cx="11501908" cy="713219"/>
          </a:xfrm>
        </p:spPr>
        <p:txBody>
          <a:bodyPr/>
          <a:lstStyle>
            <a:lvl1pPr algn="ctr">
              <a:defRPr/>
            </a:lvl1pPr>
          </a:lstStyle>
          <a:p>
            <a:r>
              <a:rPr lang="en-US"/>
              <a:t>Click to edit Master title style</a:t>
            </a:r>
            <a:endParaRPr lang="en-US" dirty="0"/>
          </a:p>
        </p:txBody>
      </p:sp>
      <p:sp>
        <p:nvSpPr>
          <p:cNvPr id="4" name="Content Placeholder 3"/>
          <p:cNvSpPr>
            <a:spLocks noGrp="1"/>
          </p:cNvSpPr>
          <p:nvPr>
            <p:ph sz="half" idx="2"/>
          </p:nvPr>
        </p:nvSpPr>
        <p:spPr>
          <a:xfrm>
            <a:off x="343254" y="1115571"/>
            <a:ext cx="5588582" cy="5052472"/>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1755" y="1115571"/>
            <a:ext cx="5531934" cy="5052472"/>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p:txBody>
      </p:sp>
    </p:spTree>
    <p:extLst>
      <p:ext uri="{BB962C8B-B14F-4D97-AF65-F5344CB8AC3E}">
        <p14:creationId xmlns:p14="http://schemas.microsoft.com/office/powerpoint/2010/main" val="35155228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7"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8" name="Straight Connector 7"/>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311686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1" y="1066800"/>
            <a:ext cx="5383398"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5986" y="1066800"/>
            <a:ext cx="5383398"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0" name="Straight Connector 9"/>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301449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876072" y="4329372"/>
            <a:ext cx="10360501" cy="424603"/>
          </a:xfrm>
        </p:spPr>
        <p:txBody>
          <a:bodyPr anchor="t"/>
          <a:lstStyle>
            <a:lvl1pPr algn="l">
              <a:defRPr sz="2399" b="1" baseline="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7868" y="43418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397" y="2954111"/>
            <a:ext cx="10360501" cy="1379538"/>
          </a:xfrm>
        </p:spPr>
        <p:txBody>
          <a:bodyPr anchor="b"/>
          <a:lstStyle>
            <a:lvl1pPr algn="l">
              <a:defRPr sz="1799">
                <a:solidFill>
                  <a:schemeClr val="bg1">
                    <a:lumMod val="65000"/>
                  </a:schemeClr>
                </a:solidFill>
              </a:defRPr>
            </a:lvl1pPr>
          </a:lstStyle>
          <a:p>
            <a:pPr lvl="0"/>
            <a:r>
              <a:rPr lang="en-US"/>
              <a:t>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Tree>
    <p:extLst>
      <p:ext uri="{BB962C8B-B14F-4D97-AF65-F5344CB8AC3E}">
        <p14:creationId xmlns:p14="http://schemas.microsoft.com/office/powerpoint/2010/main" val="18503422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a:t>DISTRIBUTION D: Distribution is authorized to the Department of Defense and U.S. DoD contractors only (June 12, 2019). Other request for this document shall be referred to DARPA/MTO.</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162" y="2514600"/>
            <a:ext cx="10360501" cy="396904"/>
          </a:xfrm>
        </p:spPr>
        <p:txBody>
          <a:bodyPr/>
          <a:lstStyle>
            <a:lvl1pPr algn="ctr">
              <a:defRPr sz="2199"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7868" y="31988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914162" y="3352798"/>
            <a:ext cx="10360501" cy="465138"/>
          </a:xfrm>
        </p:spPr>
        <p:txBody>
          <a:bodyPr/>
          <a:lstStyle>
            <a:lvl1pPr algn="ctr">
              <a:defRPr sz="1799">
                <a:solidFill>
                  <a:schemeClr val="bg1">
                    <a:lumMod val="65000"/>
                  </a:schemeClr>
                </a:solidFill>
              </a:defRPr>
            </a:lvl1pPr>
          </a:lstStyle>
          <a:p>
            <a:pPr lvl="0"/>
            <a:r>
              <a:rPr lang="en-US"/>
              <a:t>Click to add subtitle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Tree>
    <p:extLst>
      <p:ext uri="{BB962C8B-B14F-4D97-AF65-F5344CB8AC3E}">
        <p14:creationId xmlns:p14="http://schemas.microsoft.com/office/powerpoint/2010/main" val="3316761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a:prstGeom prst="rect">
            <a:avLst/>
          </a:prstGeo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rot="10800000">
            <a:off x="-1" y="1572767"/>
            <a:ext cx="2852965" cy="4078297"/>
          </a:xfrm>
          <a:prstGeom prst="rect">
            <a:avLst/>
          </a:prstGeom>
        </p:spPr>
      </p:pic>
    </p:spTree>
    <p:extLst>
      <p:ext uri="{BB962C8B-B14F-4D97-AF65-F5344CB8AC3E}">
        <p14:creationId xmlns:p14="http://schemas.microsoft.com/office/powerpoint/2010/main" val="3455614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11372473" cy="58928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365760" y="1076960"/>
            <a:ext cx="11369809" cy="491124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7630319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7780"/>
            <a:ext cx="11375136" cy="9144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033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a:prstGeom prst="rect">
            <a:avLst/>
          </a:prstGeo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Click to 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83369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5076"/>
            <a:ext cx="11375136" cy="9144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4205338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0039"/>
            <a:ext cx="11375136" cy="9144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34762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4" y="89654"/>
            <a:ext cx="11501908" cy="833885"/>
          </a:xfr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347472" y="1247813"/>
            <a:ext cx="5588582"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47472" y="2073394"/>
            <a:ext cx="5588582" cy="46404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1755" y="1247813"/>
            <a:ext cx="5531934"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1755" y="2073394"/>
            <a:ext cx="5531934" cy="46404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663944" cy="510909"/>
          </a:xfrm>
          <a:prstGeom prst="rect">
            <a:avLst/>
          </a:prstGeom>
        </p:spPr>
        <p:txBody>
          <a:bodyPr/>
          <a:lstStyle>
            <a:lvl1pPr>
              <a:defRPr sz="3199"/>
            </a:lvl1pPr>
          </a:lstStyle>
          <a:p>
            <a:r>
              <a:rPr lang="en-US" dirty="0"/>
              <a:t>Click to edit Master title style</a:t>
            </a:r>
          </a:p>
        </p:txBody>
      </p:sp>
      <p:sp>
        <p:nvSpPr>
          <p:cNvPr id="7" name="Rectangle 256">
            <a:extLst>
              <a:ext uri="{FF2B5EF4-FFF2-40B4-BE49-F238E27FC236}">
                <a16:creationId xmlns:a16="http://schemas.microsoft.com/office/drawing/2014/main" id="{BF6A1C92-1EE6-4390-85D8-ACD208CF9DB8}"/>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a:solidFill>
                  <a:srgbClr val="BFBFBF"/>
                </a:solidFill>
                <a:latin typeface="+mn-lt"/>
                <a:cs typeface="Arial" pitchFamily="34" charset="0"/>
              </a:rPr>
              <a:t> </a:t>
            </a:r>
          </a:p>
        </p:txBody>
      </p:sp>
      <p:pic>
        <p:nvPicPr>
          <p:cNvPr id="8" name="Picture 7">
            <a:extLst>
              <a:ext uri="{FF2B5EF4-FFF2-40B4-BE49-F238E27FC236}">
                <a16:creationId xmlns:a16="http://schemas.microsoft.com/office/drawing/2014/main" id="{18511D0B-D719-C043-98A3-36E5CE4ACD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9" name="Rectangle 6">
            <a:extLst>
              <a:ext uri="{FF2B5EF4-FFF2-40B4-BE49-F238E27FC236}">
                <a16:creationId xmlns:a16="http://schemas.microsoft.com/office/drawing/2014/main" id="{1F9F06CE-49BD-AD4C-92A6-11832DDA4E2C}"/>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4C3B0895-A0A2-F244-B927-06A2494CE2D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9335860" y="0"/>
            <a:ext cx="2852965" cy="4078297"/>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7334452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0825" y="1354138"/>
            <a:ext cx="5383398"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747369" y="1354138"/>
            <a:ext cx="5383398"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8420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7174" y="161925"/>
            <a:ext cx="10595389" cy="915988"/>
          </a:xfrm>
        </p:spPr>
        <p:txBody>
          <a:bodyPr/>
          <a:lstStyle/>
          <a:p>
            <a:r>
              <a:rPr lang="en-US"/>
              <a:t>Click to edit Master title style</a:t>
            </a:r>
          </a:p>
        </p:txBody>
      </p:sp>
      <p:sp>
        <p:nvSpPr>
          <p:cNvPr id="3" name="Content Placeholder 2"/>
          <p:cNvSpPr>
            <a:spLocks noGrp="1"/>
          </p:cNvSpPr>
          <p:nvPr>
            <p:ph sz="quarter" idx="1"/>
          </p:nvPr>
        </p:nvSpPr>
        <p:spPr>
          <a:xfrm>
            <a:off x="171406" y="1419225"/>
            <a:ext cx="5652144" cy="219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26697" y="1419225"/>
            <a:ext cx="5654260" cy="219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71406" y="3763964"/>
            <a:ext cx="5652144" cy="219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026697" y="3763964"/>
            <a:ext cx="5654260" cy="219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51016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9979EB-FD16-6845-BEB5-EE16BCD3CA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205874" cy="6858000"/>
          </a:xfrm>
          <a:prstGeom prst="rect">
            <a:avLst/>
          </a:prstGeom>
        </p:spPr>
      </p:pic>
      <p:sp>
        <p:nvSpPr>
          <p:cNvPr id="2" name="Title 1"/>
          <p:cNvSpPr>
            <a:spLocks noGrp="1"/>
          </p:cNvSpPr>
          <p:nvPr>
            <p:ph type="title"/>
          </p:nvPr>
        </p:nvSpPr>
        <p:spPr>
          <a:xfrm>
            <a:off x="344290" y="320044"/>
            <a:ext cx="11422261" cy="51090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47473" y="1508760"/>
            <a:ext cx="11369809" cy="4047778"/>
          </a:xfrm>
        </p:spPr>
        <p:txBody>
          <a:bodyPr/>
          <a:lstStyle>
            <a:lvl1pPr>
              <a:defRPr b="0" i="0">
                <a:solidFill>
                  <a:schemeClr val="bg1"/>
                </a:solidFill>
                <a:latin typeface="Open Sans Regular" panose="020B0606030504020204" pitchFamily="34" charset="0"/>
                <a:cs typeface="Open Sans Regular" panose="020B0606030504020204" pitchFamily="34" charset="0"/>
              </a:defRPr>
            </a:lvl1pPr>
            <a:lvl2pPr>
              <a:defRPr b="0" i="0">
                <a:solidFill>
                  <a:schemeClr val="bg1"/>
                </a:solidFill>
                <a:latin typeface="Open Sans Regular" panose="020B0606030504020204" pitchFamily="34" charset="0"/>
                <a:cs typeface="Open Sans Regular" panose="020B0606030504020204" pitchFamily="34" charset="0"/>
              </a:defRPr>
            </a:lvl2pPr>
            <a:lvl3pPr>
              <a:defRPr b="0" i="0">
                <a:solidFill>
                  <a:schemeClr val="bg1"/>
                </a:solidFill>
                <a:latin typeface="Open Sans Regular" panose="020B0606030504020204" pitchFamily="34" charset="0"/>
                <a:cs typeface="Open Sans Regular" panose="020B0606030504020204" pitchFamily="34" charset="0"/>
              </a:defRPr>
            </a:lvl3pPr>
            <a:lvl4pPr>
              <a:defRPr b="0" i="0">
                <a:solidFill>
                  <a:schemeClr val="bg1"/>
                </a:solidFill>
                <a:latin typeface="Open Sans Regular" panose="020B0606030504020204" pitchFamily="34" charset="0"/>
                <a:cs typeface="Open Sans Regular" panose="020B0606030504020204" pitchFamily="34" charset="0"/>
              </a:defRPr>
            </a:lvl4pPr>
            <a:lvl5pPr marL="1482725" indent="-222250">
              <a:buFont typeface="Arial" panose="020B0604020202020204" pitchFamily="34" charset="0"/>
              <a:buChar char="•"/>
              <a:defRPr b="0" i="0">
                <a:solidFill>
                  <a:schemeClr val="bg1"/>
                </a:solidFill>
                <a:latin typeface="Open Sans Regular" panose="020B0606030504020204" pitchFamily="34" charset="0"/>
                <a:cs typeface="Open Sans Regular"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LLNL_Logo_WHT-LRG.png">
            <a:extLst>
              <a:ext uri="{FF2B5EF4-FFF2-40B4-BE49-F238E27FC236}">
                <a16:creationId xmlns:a16="http://schemas.microsoft.com/office/drawing/2014/main" id="{235A3DA1-6106-43A5-8E04-E8B6A75904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864" y="6431902"/>
            <a:ext cx="1865375" cy="314705"/>
          </a:xfrm>
          <a:prstGeom prst="rect">
            <a:avLst/>
          </a:prstGeom>
        </p:spPr>
      </p:pic>
    </p:spTree>
    <p:extLst>
      <p:ext uri="{BB962C8B-B14F-4D97-AF65-F5344CB8AC3E}">
        <p14:creationId xmlns:p14="http://schemas.microsoft.com/office/powerpoint/2010/main" val="33135072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Title and Content no logo">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9979EB-FD16-6845-BEB5-EE16BCD3CA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205874" cy="6858000"/>
          </a:xfrm>
          <a:prstGeom prst="rect">
            <a:avLst/>
          </a:prstGeom>
        </p:spPr>
      </p:pic>
      <p:sp>
        <p:nvSpPr>
          <p:cNvPr id="2" name="Title 1"/>
          <p:cNvSpPr>
            <a:spLocks noGrp="1"/>
          </p:cNvSpPr>
          <p:nvPr>
            <p:ph type="title"/>
          </p:nvPr>
        </p:nvSpPr>
        <p:spPr>
          <a:xfrm>
            <a:off x="344290" y="320044"/>
            <a:ext cx="11422261" cy="51090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47473" y="1508760"/>
            <a:ext cx="11369809" cy="4047778"/>
          </a:xfrm>
        </p:spPr>
        <p:txBody>
          <a:bodyPr/>
          <a:lstStyle>
            <a:lvl1pPr>
              <a:defRPr b="0" i="0">
                <a:solidFill>
                  <a:schemeClr val="bg1"/>
                </a:solidFill>
                <a:latin typeface="Open Sans Regular" panose="020B0606030504020204" pitchFamily="34" charset="0"/>
                <a:cs typeface="Open Sans Regular" panose="020B0606030504020204" pitchFamily="34" charset="0"/>
              </a:defRPr>
            </a:lvl1pPr>
            <a:lvl2pPr>
              <a:defRPr b="0" i="0">
                <a:solidFill>
                  <a:schemeClr val="bg1"/>
                </a:solidFill>
                <a:latin typeface="Open Sans Regular" panose="020B0606030504020204" pitchFamily="34" charset="0"/>
                <a:cs typeface="Open Sans Regular" panose="020B0606030504020204" pitchFamily="34" charset="0"/>
              </a:defRPr>
            </a:lvl2pPr>
            <a:lvl3pPr>
              <a:defRPr b="0" i="0">
                <a:solidFill>
                  <a:schemeClr val="bg1"/>
                </a:solidFill>
                <a:latin typeface="Open Sans Regular" panose="020B0606030504020204" pitchFamily="34" charset="0"/>
                <a:cs typeface="Open Sans Regular" panose="020B0606030504020204" pitchFamily="34" charset="0"/>
              </a:defRPr>
            </a:lvl3pPr>
            <a:lvl4pPr>
              <a:defRPr b="0" i="0">
                <a:solidFill>
                  <a:schemeClr val="bg1"/>
                </a:solidFill>
                <a:latin typeface="Open Sans Regular" panose="020B0606030504020204" pitchFamily="34" charset="0"/>
                <a:cs typeface="Open Sans Regular" panose="020B0606030504020204" pitchFamily="34" charset="0"/>
              </a:defRPr>
            </a:lvl4pPr>
            <a:lvl5pPr marL="1482725" indent="-222250">
              <a:buFont typeface="Arial" panose="020B0604020202020204" pitchFamily="34" charset="0"/>
              <a:buChar char="•"/>
              <a:defRPr b="0" i="0">
                <a:solidFill>
                  <a:schemeClr val="bg1"/>
                </a:solidFill>
                <a:latin typeface="Open Sans Regular" panose="020B0606030504020204" pitchFamily="34" charset="0"/>
                <a:cs typeface="Open Sans Regular"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DE89D5F2-8F4F-4CAC-BF26-5DC559D6CF8F}"/>
              </a:ext>
            </a:extLst>
          </p:cNvPr>
          <p:cNvSpPr txBox="1"/>
          <p:nvPr userDrawn="1"/>
        </p:nvSpPr>
        <p:spPr>
          <a:xfrm>
            <a:off x="7941176" y="6599048"/>
            <a:ext cx="4143691" cy="189283"/>
          </a:xfrm>
          <a:prstGeom prst="rect">
            <a:avLst/>
          </a:prstGeom>
          <a:noFill/>
        </p:spPr>
        <p:txBody>
          <a:bodyPr wrap="square" rtlCol="0">
            <a:spAutoFit/>
          </a:bodyPr>
          <a:lstStyle/>
          <a:p>
            <a:pPr marL="0" marR="0" indent="0" algn="r" defTabSz="914400" rtl="0" eaLnBrk="1" fontAlgn="base" latinLnBrk="0" hangingPunct="1">
              <a:lnSpc>
                <a:spcPct val="90000"/>
              </a:lnSpc>
              <a:spcBef>
                <a:spcPct val="0"/>
              </a:spcBef>
              <a:spcAft>
                <a:spcPct val="0"/>
              </a:spcAft>
              <a:buClrTx/>
              <a:buSzTx/>
              <a:buFontTx/>
              <a:buNone/>
              <a:tabLst/>
              <a:defRPr/>
            </a:pPr>
            <a:r>
              <a:rPr lang="en-US" sz="700" dirty="0">
                <a:solidFill>
                  <a:schemeClr val="bg1"/>
                </a:solidFill>
                <a:latin typeface="Open Sans Regular" panose="020B0606030504020204"/>
              </a:rPr>
              <a:t>Prepared by LLNL under Contract DE-AC52-07NA27344 | LLNL-PRES-760291</a:t>
            </a:r>
          </a:p>
        </p:txBody>
      </p:sp>
    </p:spTree>
    <p:extLst>
      <p:ext uri="{BB962C8B-B14F-4D97-AF65-F5344CB8AC3E}">
        <p14:creationId xmlns:p14="http://schemas.microsoft.com/office/powerpoint/2010/main" val="16100712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3_Title Slide">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7879F5-F1F0-F04C-BF6A-DBA9E239BC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205874" cy="6858000"/>
          </a:xfrm>
          <a:prstGeom prst="rect">
            <a:avLst/>
          </a:prstGeom>
        </p:spPr>
      </p:pic>
      <p:sp>
        <p:nvSpPr>
          <p:cNvPr id="2" name="Title 1"/>
          <p:cNvSpPr>
            <a:spLocks noGrp="1"/>
          </p:cNvSpPr>
          <p:nvPr userDrawn="1">
            <p:ph type="ctrTitle"/>
          </p:nvPr>
        </p:nvSpPr>
        <p:spPr>
          <a:xfrm>
            <a:off x="339006" y="320044"/>
            <a:ext cx="6230760" cy="510909"/>
          </a:xfrm>
        </p:spPr>
        <p:txBody>
          <a:bodyPr/>
          <a:lstStyle>
            <a:lvl1pPr algn="l">
              <a:defRPr sz="3200" b="0" i="0">
                <a:solidFill>
                  <a:schemeClr val="tx2"/>
                </a:solidFill>
                <a:latin typeface="Open Sans Regular" panose="020B0606030504020204" pitchFamily="34" charset="0"/>
              </a:defRPr>
            </a:lvl1pPr>
          </a:lstStyle>
          <a:p>
            <a:r>
              <a:rPr lang="en-US" dirty="0"/>
              <a:t>Click to edit Master title style</a:t>
            </a:r>
          </a:p>
        </p:txBody>
      </p:sp>
      <p:sp>
        <p:nvSpPr>
          <p:cNvPr id="11" name="Rectangle 10">
            <a:extLst>
              <a:ext uri="{FF2B5EF4-FFF2-40B4-BE49-F238E27FC236}">
                <a16:creationId xmlns:a16="http://schemas.microsoft.com/office/drawing/2014/main" id="{68FA6C28-478C-2841-85C5-85550C416892}"/>
              </a:ext>
            </a:extLst>
          </p:cNvPr>
          <p:cNvSpPr/>
          <p:nvPr userDrawn="1"/>
        </p:nvSpPr>
        <p:spPr>
          <a:xfrm>
            <a:off x="1" y="1150997"/>
            <a:ext cx="12205874" cy="5707007"/>
          </a:xfrm>
          <a:prstGeom prst="rect">
            <a:avLst/>
          </a:prstGeom>
          <a:solidFill>
            <a:schemeClr val="bg1">
              <a:alpha val="40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b="0" i="0" dirty="0">
              <a:solidFill>
                <a:schemeClr val="tx1"/>
              </a:solidFill>
              <a:latin typeface="Open Sans Regular" panose="020B0606030504020204" pitchFamily="34" charset="0"/>
            </a:endParaRPr>
          </a:p>
        </p:txBody>
      </p:sp>
      <p:sp>
        <p:nvSpPr>
          <p:cNvPr id="3" name="Subtitle 2"/>
          <p:cNvSpPr>
            <a:spLocks noGrp="1"/>
          </p:cNvSpPr>
          <p:nvPr userDrawn="1">
            <p:ph type="subTitle" idx="1"/>
          </p:nvPr>
        </p:nvSpPr>
        <p:spPr>
          <a:xfrm>
            <a:off x="347474" y="2001549"/>
            <a:ext cx="5485292" cy="757130"/>
          </a:xfrm>
        </p:spPr>
        <p:txBody>
          <a:bodyPr/>
          <a:lstStyle>
            <a:lvl1pPr marL="0" indent="0" algn="l">
              <a:buNone/>
              <a:defRPr sz="2400" b="0" i="0">
                <a:solidFill>
                  <a:schemeClr val="tx1"/>
                </a:solidFill>
                <a:latin typeface="Open Sans Regular" panose="020B0606030504020204" pitchFamily="34" charset="0"/>
                <a:cs typeface="Open Sans Regular"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5" descr="LLNL_Logo_WHT-LRG.png">
            <a:extLst>
              <a:ext uri="{FF2B5EF4-FFF2-40B4-BE49-F238E27FC236}">
                <a16:creationId xmlns:a16="http://schemas.microsoft.com/office/drawing/2014/main" id="{1FD8FC65-3455-4A1D-992F-097C925417F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864" y="6431902"/>
            <a:ext cx="1865375" cy="314705"/>
          </a:xfrm>
          <a:prstGeom prst="rect">
            <a:avLst/>
          </a:prstGeom>
        </p:spPr>
      </p:pic>
    </p:spTree>
    <p:extLst>
      <p:ext uri="{BB962C8B-B14F-4D97-AF65-F5344CB8AC3E}">
        <p14:creationId xmlns:p14="http://schemas.microsoft.com/office/powerpoint/2010/main" val="2589373134"/>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5" y="320043"/>
            <a:ext cx="11501908" cy="510909"/>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347472" y="1444752"/>
            <a:ext cx="5588582"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7472" y="2270334"/>
            <a:ext cx="5588582" cy="3373229"/>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1756" y="1444752"/>
            <a:ext cx="5531934"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6" y="2270334"/>
            <a:ext cx="5531934" cy="3373229"/>
          </a:xfrm>
        </p:spPr>
        <p:txBody>
          <a:bodyPr/>
          <a:lstStyle>
            <a:lvl1pPr>
              <a:defRPr sz="2400"/>
            </a:lvl1pPr>
            <a:lvl2pPr>
              <a:defRPr sz="2000"/>
            </a:lvl2pPr>
            <a:lvl3pPr>
              <a:defRPr sz="1800"/>
            </a:lvl3pPr>
            <a:lvl4pPr>
              <a:defRPr sz="1600"/>
            </a:lvl4pPr>
            <a:lvl5pPr marL="1482725" indent="-222250">
              <a:defRPr lang="en-US" sz="1800" b="0" i="0" kern="1200" dirty="0">
                <a:solidFill>
                  <a:schemeClr val="tx1"/>
                </a:solidFill>
                <a:latin typeface="Open Sans Regular" panose="020B0606030504020204" pitchFamily="34" charset="0"/>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89118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3505" y="320043"/>
            <a:ext cx="11501908" cy="510909"/>
          </a:xfrm>
        </p:spPr>
        <p:txBody>
          <a:bodyPr/>
          <a:lstStyle/>
          <a:p>
            <a:r>
              <a:rPr lang="en-US" dirty="0"/>
              <a:t>Click to edit Master title style</a:t>
            </a:r>
          </a:p>
        </p:txBody>
      </p:sp>
    </p:spTree>
    <p:extLst>
      <p:ext uri="{BB962C8B-B14F-4D97-AF65-F5344CB8AC3E}">
        <p14:creationId xmlns:p14="http://schemas.microsoft.com/office/powerpoint/2010/main" val="20759239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no body text)">
    <p:spTree>
      <p:nvGrpSpPr>
        <p:cNvPr id="1" name=""/>
        <p:cNvGrpSpPr/>
        <p:nvPr/>
      </p:nvGrpSpPr>
      <p:grpSpPr>
        <a:xfrm>
          <a:off x="0" y="0"/>
          <a:ext cx="0" cy="0"/>
          <a:chOff x="0" y="0"/>
          <a:chExt cx="0" cy="0"/>
        </a:xfrm>
      </p:grpSpPr>
      <p:sp>
        <p:nvSpPr>
          <p:cNvPr id="2" name="Title 1"/>
          <p:cNvSpPr>
            <a:spLocks noGrp="1"/>
          </p:cNvSpPr>
          <p:nvPr>
            <p:ph type="title"/>
          </p:nvPr>
        </p:nvSpPr>
        <p:spPr>
          <a:xfrm>
            <a:off x="341315" y="371481"/>
            <a:ext cx="11847513" cy="510909"/>
          </a:xfrm>
        </p:spPr>
        <p:txBody>
          <a:bodyPr/>
          <a:lstStyle>
            <a:lvl1pPr>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266079"/>
            <a:ext cx="12188825" cy="583660"/>
          </a:xfrm>
          <a:prstGeom prst="rect">
            <a:avLst/>
          </a:prstGeom>
        </p:spPr>
      </p:pic>
      <p:sp>
        <p:nvSpPr>
          <p:cNvPr id="11" name="Rectangle 10"/>
          <p:cNvSpPr>
            <a:spLocks/>
          </p:cNvSpPr>
          <p:nvPr userDrawn="1"/>
        </p:nvSpPr>
        <p:spPr bwMode="auto">
          <a:xfrm>
            <a:off x="253936" y="6454521"/>
            <a:ext cx="33907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defTabSz="609448" eaLnBrk="1" fontAlgn="auto" hangingPunct="1">
              <a:spcBef>
                <a:spcPts val="0"/>
              </a:spcBef>
              <a:spcAft>
                <a:spcPts val="0"/>
              </a:spcAft>
              <a:buClrTx/>
              <a:buFontTx/>
              <a:buNone/>
            </a:pPr>
            <a:fld id="{93A2349A-7624-914B-B52D-9426EF34D49C}" type="slidenum">
              <a:rPr lang="en-US" sz="1200">
                <a:solidFill>
                  <a:srgbClr val="FFFFFF"/>
                </a:solidFill>
                <a:latin typeface="IBM Plex Sans" charset="0"/>
                <a:ea typeface="IBM Plex Sans" charset="0"/>
                <a:cs typeface="IBM Plex Sans" charset="0"/>
                <a:sym typeface="Helvetica Neue" charset="0"/>
              </a:rPr>
              <a:pPr defTabSz="609448" eaLnBrk="1" fontAlgn="auto" hangingPunct="1">
                <a:spcBef>
                  <a:spcPts val="0"/>
                </a:spcBef>
                <a:spcAft>
                  <a:spcPts val="0"/>
                </a:spcAft>
                <a:buClrTx/>
                <a:buFontTx/>
                <a:buNone/>
              </a:pPr>
              <a:t>‹#›</a:t>
            </a:fld>
            <a:endParaRPr lang="en-US" sz="1200" dirty="0">
              <a:solidFill>
                <a:srgbClr val="FFFFFF"/>
              </a:solidFill>
              <a:latin typeface="IBM Plex Sans" charset="0"/>
              <a:ea typeface="IBM Plex Sans" charset="0"/>
              <a:cs typeface="IBM Plex Sans" charset="0"/>
              <a:sym typeface="Helvetica Neue" charset="0"/>
            </a:endParaRP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r="47690"/>
          <a:stretch/>
        </p:blipFill>
        <p:spPr>
          <a:xfrm>
            <a:off x="10905229" y="6284182"/>
            <a:ext cx="1046297" cy="647845"/>
          </a:xfrm>
          <a:prstGeom prst="rect">
            <a:avLst/>
          </a:prstGeom>
        </p:spPr>
      </p:pic>
    </p:spTree>
    <p:extLst>
      <p:ext uri="{BB962C8B-B14F-4D97-AF65-F5344CB8AC3E}">
        <p14:creationId xmlns:p14="http://schemas.microsoft.com/office/powerpoint/2010/main" val="15487597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37BA4A-B024-42C0-AEE3-721B228F8259}"/>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5" name="Picture 4">
            <a:extLst>
              <a:ext uri="{FF2B5EF4-FFF2-40B4-BE49-F238E27FC236}">
                <a16:creationId xmlns:a16="http://schemas.microsoft.com/office/drawing/2014/main" id="{F7A5D040-4FD6-4BA1-AC81-B5CFF26CC671}"/>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74250" y="1074421"/>
            <a:ext cx="11331630" cy="4233245"/>
          </a:xfrm>
          <a:prstGeom prst="rect">
            <a:avLst/>
          </a:prstGeom>
        </p:spPr>
      </p:pic>
      <p:sp>
        <p:nvSpPr>
          <p:cNvPr id="10" name="TextBox 9"/>
          <p:cNvSpPr txBox="1"/>
          <p:nvPr userDrawn="1"/>
        </p:nvSpPr>
        <p:spPr>
          <a:xfrm>
            <a:off x="335035" y="5343836"/>
            <a:ext cx="5383405" cy="276999"/>
          </a:xfrm>
          <a:prstGeom prst="rect">
            <a:avLst/>
          </a:prstGeom>
          <a:noFill/>
        </p:spPr>
        <p:txBody>
          <a:bodyPr wrap="square" rtlCol="0">
            <a:spAutoFit/>
          </a:bodyPr>
          <a:lstStyle/>
          <a:p>
            <a:r>
              <a:rPr lang="en-US" sz="1200" b="0" dirty="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userDrawn="1">
            <p:ph type="ctrTitle" hasCustomPrompt="1"/>
          </p:nvPr>
        </p:nvSpPr>
        <p:spPr>
          <a:xfrm>
            <a:off x="428624" y="1388963"/>
            <a:ext cx="8675934" cy="978729"/>
          </a:xfrm>
        </p:spPr>
        <p:txBody>
          <a:bodyPr/>
          <a:lstStyle>
            <a:lvl1pPr algn="l">
              <a:defRPr sz="3199" b="0" baseline="0">
                <a:solidFill>
                  <a:schemeClr val="bg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3" name="Subtitle 2"/>
          <p:cNvSpPr>
            <a:spLocks noGrp="1"/>
          </p:cNvSpPr>
          <p:nvPr userDrawn="1">
            <p:ph type="subTitle" idx="1"/>
          </p:nvPr>
        </p:nvSpPr>
        <p:spPr>
          <a:xfrm>
            <a:off x="447364" y="2798806"/>
            <a:ext cx="5519395" cy="1960955"/>
          </a:xfrm>
        </p:spPr>
        <p:txBody>
          <a:bodyPr/>
          <a:lstStyle>
            <a:lvl1pPr marL="0" indent="0" algn="l">
              <a:buNone/>
              <a:defRPr sz="1999" baseline="0">
                <a:solidFill>
                  <a:schemeClr val="bg1"/>
                </a:solidFill>
                <a:latin typeface="Century Gothic" panose="020B0502020202020204" pitchFamily="34" charset="0"/>
                <a:cs typeface="Arial" panose="020B0604020202020204" pitchFamily="34" charset="0"/>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latin typeface="+mn-lt"/>
              <a:cs typeface="+mn-cs"/>
            </a:endParaRPr>
          </a:p>
        </p:txBody>
      </p:sp>
      <p:pic>
        <p:nvPicPr>
          <p:cNvPr id="14" name="Picture 13">
            <a:extLst>
              <a:ext uri="{FF2B5EF4-FFF2-40B4-BE49-F238E27FC236}">
                <a16:creationId xmlns:a16="http://schemas.microsoft.com/office/drawing/2014/main" id="{027030A5-C7D7-48D4-B261-45DC936EE5D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931989" y="5409489"/>
            <a:ext cx="1603338" cy="388553"/>
          </a:xfrm>
          <a:prstGeom prst="rect">
            <a:avLst/>
          </a:prstGeom>
        </p:spPr>
      </p:pic>
      <p:sp>
        <p:nvSpPr>
          <p:cNvPr id="16" name="TextBox 15">
            <a:extLst>
              <a:ext uri="{FF2B5EF4-FFF2-40B4-BE49-F238E27FC236}">
                <a16:creationId xmlns:a16="http://schemas.microsoft.com/office/drawing/2014/main" id="{DEF39664-2CB9-43CB-96A1-8C5B3462C730}"/>
              </a:ext>
            </a:extLst>
          </p:cNvPr>
          <p:cNvSpPr txBox="1"/>
          <p:nvPr userDrawn="1"/>
        </p:nvSpPr>
        <p:spPr>
          <a:xfrm>
            <a:off x="342193" y="5003230"/>
            <a:ext cx="2560891" cy="261610"/>
          </a:xfrm>
          <a:prstGeom prst="rect">
            <a:avLst/>
          </a:prstGeom>
          <a:noFill/>
        </p:spPr>
        <p:txBody>
          <a:bodyPr wrap="square" rtlCol="0">
            <a:spAutoFit/>
          </a:bodyPr>
          <a:lstStyle/>
          <a:p>
            <a:r>
              <a:rPr lang="en-US" sz="1050" b="0" dirty="0">
                <a:solidFill>
                  <a:schemeClr val="bg1"/>
                </a:solidFill>
                <a:latin typeface="Century Gothic" panose="020B0502020202020204" pitchFamily="34" charset="0"/>
              </a:rPr>
              <a:t>Approved for public release</a:t>
            </a:r>
          </a:p>
        </p:txBody>
      </p:sp>
    </p:spTree>
    <p:extLst>
      <p:ext uri="{BB962C8B-B14F-4D97-AF65-F5344CB8AC3E}">
        <p14:creationId xmlns:p14="http://schemas.microsoft.com/office/powerpoint/2010/main" val="536885931"/>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p:blipFill>
        <p:spPr>
          <a:xfrm rot="5400000" flipH="1">
            <a:off x="-56672" y="47479"/>
            <a:ext cx="4322618" cy="422635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51626" r="6047" b="8563"/>
          <a:stretch/>
        </p:blipFill>
        <p:spPr>
          <a:xfrm>
            <a:off x="8318500" y="65"/>
            <a:ext cx="3870325" cy="6270643"/>
          </a:xfrm>
          <a:prstGeom prst="rect">
            <a:avLst/>
          </a:prstGeom>
        </p:spPr>
      </p:pic>
      <p:sp>
        <p:nvSpPr>
          <p:cNvPr id="2" name="Title 1"/>
          <p:cNvSpPr>
            <a:spLocks noGrp="1"/>
          </p:cNvSpPr>
          <p:nvPr>
            <p:ph type="title"/>
          </p:nvPr>
        </p:nvSpPr>
        <p:spPr>
          <a:xfrm>
            <a:off x="343505" y="320041"/>
            <a:ext cx="6569085" cy="478354"/>
          </a:xfrm>
        </p:spPr>
        <p:txBody>
          <a:bodyPr/>
          <a:lstStyle/>
          <a:p>
            <a:r>
              <a:rPr lang="en-US"/>
              <a:t>Click to edit Master title style</a:t>
            </a:r>
            <a:endParaRPr lang="en-US" dirty="0"/>
          </a:p>
        </p:txBody>
      </p:sp>
      <p:sp>
        <p:nvSpPr>
          <p:cNvPr id="20" name="Freeform 13"/>
          <p:cNvSpPr>
            <a:spLocks/>
          </p:cNvSpPr>
          <p:nvPr userDrawn="1"/>
        </p:nvSpPr>
        <p:spPr bwMode="auto">
          <a:xfrm>
            <a:off x="7551511" y="0"/>
            <a:ext cx="1236663" cy="6858000"/>
          </a:xfrm>
          <a:custGeom>
            <a:avLst/>
            <a:gdLst>
              <a:gd name="T0" fmla="*/ 221 w 402"/>
              <a:gd name="T1" fmla="*/ 2166 h 2166"/>
              <a:gd name="T2" fmla="*/ 240 w 402"/>
              <a:gd name="T3" fmla="*/ 2166 h 2166"/>
              <a:gd name="T4" fmla="*/ 90 w 402"/>
              <a:gd name="T5" fmla="*/ 0 h 2166"/>
              <a:gd name="T6" fmla="*/ 0 w 402"/>
              <a:gd name="T7" fmla="*/ 0 h 2166"/>
              <a:gd name="T8" fmla="*/ 221 w 402"/>
              <a:gd name="T9" fmla="*/ 2166 h 2166"/>
            </a:gdLst>
            <a:ahLst/>
            <a:cxnLst>
              <a:cxn ang="0">
                <a:pos x="T0" y="T1"/>
              </a:cxn>
              <a:cxn ang="0">
                <a:pos x="T2" y="T3"/>
              </a:cxn>
              <a:cxn ang="0">
                <a:pos x="T4" y="T5"/>
              </a:cxn>
              <a:cxn ang="0">
                <a:pos x="T6" y="T7"/>
              </a:cxn>
              <a:cxn ang="0">
                <a:pos x="T8" y="T9"/>
              </a:cxn>
            </a:cxnLst>
            <a:rect l="0" t="0" r="r" b="b"/>
            <a:pathLst>
              <a:path w="402" h="2166">
                <a:moveTo>
                  <a:pt x="221" y="2166"/>
                </a:moveTo>
                <a:cubicBezTo>
                  <a:pt x="240" y="2166"/>
                  <a:pt x="240" y="2166"/>
                  <a:pt x="240" y="2166"/>
                </a:cubicBezTo>
                <a:cubicBezTo>
                  <a:pt x="240" y="2166"/>
                  <a:pt x="402" y="989"/>
                  <a:pt x="90" y="0"/>
                </a:cubicBezTo>
                <a:cubicBezTo>
                  <a:pt x="0" y="0"/>
                  <a:pt x="0" y="0"/>
                  <a:pt x="0" y="0"/>
                </a:cubicBezTo>
                <a:cubicBezTo>
                  <a:pt x="0" y="0"/>
                  <a:pt x="346" y="767"/>
                  <a:pt x="221" y="2166"/>
                </a:cubicBezTo>
                <a:close/>
              </a:path>
            </a:pathLst>
          </a:custGeom>
          <a:solidFill>
            <a:schemeClr val="accent2"/>
          </a:solidFill>
          <a:ln>
            <a:noFill/>
          </a:ln>
          <a:effectLst>
            <a:outerShdw dist="25400" algn="l" rotWithShape="0">
              <a:schemeClr val="tx2"/>
            </a:outerShdw>
          </a:effec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19588" y="6313428"/>
            <a:ext cx="1329900" cy="320040"/>
          </a:xfrm>
          <a:prstGeom prst="rect">
            <a:avLst/>
          </a:prstGeom>
        </p:spPr>
      </p:pic>
    </p:spTree>
    <p:extLst>
      <p:ext uri="{BB962C8B-B14F-4D97-AF65-F5344CB8AC3E}">
        <p14:creationId xmlns:p14="http://schemas.microsoft.com/office/powerpoint/2010/main" val="6121090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655" y="274320"/>
            <a:ext cx="11427023" cy="539496"/>
          </a:xfrm>
        </p:spPr>
        <p:txBody>
          <a:bodyPr/>
          <a:lstStyle>
            <a:lvl1pPr>
              <a:lnSpc>
                <a:spcPct val="90000"/>
              </a:lnSpc>
              <a:defRPr sz="3199"/>
            </a:lvl1pPr>
          </a:lstStyle>
          <a:p>
            <a:r>
              <a:rPr lang="en-US" dirty="0"/>
              <a:t>Click to edit Master title style</a:t>
            </a:r>
          </a:p>
        </p:txBody>
      </p:sp>
      <p:sp>
        <p:nvSpPr>
          <p:cNvPr id="3" name="Content Placeholder 2"/>
          <p:cNvSpPr>
            <a:spLocks noGrp="1"/>
          </p:cNvSpPr>
          <p:nvPr>
            <p:ph idx="1"/>
          </p:nvPr>
        </p:nvSpPr>
        <p:spPr>
          <a:xfrm>
            <a:off x="447939" y="1653735"/>
            <a:ext cx="11427023" cy="4047778"/>
          </a:xfrm>
        </p:spPr>
        <p:txBody>
          <a:bodyPr/>
          <a:lstStyle>
            <a:lvl1pPr marL="288838" indent="-288838">
              <a:spcBef>
                <a:spcPts val="1799"/>
              </a:spcBef>
              <a:buClr>
                <a:schemeClr val="tx1"/>
              </a:buClr>
              <a:buSzPct val="90000"/>
              <a:buFont typeface="Century Gothic" panose="020B0502020202020204" pitchFamily="34" charset="0"/>
              <a:buChar char="•"/>
              <a:defRPr lang="en-US" sz="2799" kern="1200" dirty="0">
                <a:solidFill>
                  <a:schemeClr val="tx1"/>
                </a:solidFill>
                <a:latin typeface="Century Gothic" panose="020B0502020202020204" pitchFamily="34" charset="0"/>
                <a:ea typeface="+mn-ea"/>
                <a:cs typeface="+mn-cs"/>
              </a:defRPr>
            </a:lvl1pPr>
            <a:lvl2pPr marL="687182" indent="-288838">
              <a:buClr>
                <a:schemeClr val="tx1"/>
              </a:buClr>
              <a:buSzPct val="90000"/>
              <a:buFont typeface="Century Gothic" panose="020B0502020202020204" pitchFamily="34" charset="0"/>
              <a:buChar char="–"/>
              <a:defRPr>
                <a:latin typeface="+mn-lt"/>
                <a:cs typeface="Arial" panose="020B0604020202020204" pitchFamily="34" charset="0"/>
              </a:defRPr>
            </a:lvl2pPr>
            <a:lvl3pPr marL="1031565" indent="-288838">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8" name="Rectangle 256">
            <a:extLst>
              <a:ext uri="{FF2B5EF4-FFF2-40B4-BE49-F238E27FC236}">
                <a16:creationId xmlns:a16="http://schemas.microsoft.com/office/drawing/2014/main" id="{6349825E-C749-4CDB-BDE4-DDAFE00D2BF9}"/>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5495179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r="-401" b="-1"/>
          <a:stretch/>
        </p:blipFill>
        <p:spPr>
          <a:xfrm>
            <a:off x="6094411" y="1078993"/>
            <a:ext cx="5533584"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userDrawn="1"/>
        </p:nvSpPr>
        <p:spPr>
          <a:xfrm>
            <a:off x="274249" y="1078993"/>
            <a:ext cx="5820164"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657" y="1352480"/>
            <a:ext cx="5412059" cy="978473"/>
          </a:xfrm>
        </p:spPr>
        <p:txBody>
          <a:bodyPr/>
          <a:lstStyle/>
          <a:p>
            <a:r>
              <a:rPr lang="en-US"/>
              <a:t>Click to edit Master title style</a:t>
            </a:r>
            <a:endParaRPr lang="en-US" dirty="0"/>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110" y="2891883"/>
            <a:ext cx="5429607" cy="2252546"/>
          </a:xfrm>
        </p:spPr>
        <p:txBody>
          <a:bodyPr/>
          <a:lstStyle>
            <a:lvl1pPr marL="287252" indent="-287252">
              <a:buClr>
                <a:schemeClr val="tx1"/>
              </a:buClr>
              <a:buFont typeface="Century Gothic" panose="020B0502020202020204" pitchFamily="34" charset="0"/>
              <a:buChar char="•"/>
              <a:defRPr sz="1999">
                <a:latin typeface="Century Gothic" panose="020B0502020202020204" pitchFamily="34" charset="0"/>
              </a:defRPr>
            </a:lvl1pPr>
            <a:lvl2pPr marL="688768" indent="-285664">
              <a:buClr>
                <a:schemeClr val="tx1"/>
              </a:buClr>
              <a:buFont typeface="Century Gothic" panose="020B0502020202020204" pitchFamily="34" charset="0"/>
              <a:buChar char="–"/>
              <a:defRPr sz="1799">
                <a:latin typeface="Century Gothic" panose="020B0502020202020204" pitchFamily="34" charset="0"/>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p:txBody>
      </p:sp>
      <p:sp>
        <p:nvSpPr>
          <p:cNvPr id="15" name="Rectangle 14">
            <a:extLst>
              <a:ext uri="{FF2B5EF4-FFF2-40B4-BE49-F238E27FC236}">
                <a16:creationId xmlns:a16="http://schemas.microsoft.com/office/drawing/2014/main" id="{88ACC93F-6123-3F49-8C15-4A811AF8B7BB}"/>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32961639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422261" cy="535531"/>
          </a:xfrm>
        </p:spPr>
        <p:txBody>
          <a:bodyPr/>
          <a:lstStyle>
            <a:lvl1pPr>
              <a:lnSpc>
                <a:spcPct val="90000"/>
              </a:lnSpc>
              <a:defRPr sz="3199" baseline="0"/>
            </a:lvl1pPr>
          </a:lstStyle>
          <a:p>
            <a:r>
              <a:rPr lang="en-US" dirty="0"/>
              <a:t>Click to edit Master title style</a:t>
            </a:r>
          </a:p>
        </p:txBody>
      </p:sp>
      <p:sp>
        <p:nvSpPr>
          <p:cNvPr id="7" name="Rectangle 256">
            <a:extLst>
              <a:ext uri="{FF2B5EF4-FFF2-40B4-BE49-F238E27FC236}">
                <a16:creationId xmlns:a16="http://schemas.microsoft.com/office/drawing/2014/main" id="{BF6A1C92-1EE6-4390-85D8-ACD208CF9DB8}"/>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2167367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465014" y="1444752"/>
            <a:ext cx="5506398" cy="821190"/>
          </a:xfrm>
        </p:spPr>
        <p:txBody>
          <a:bodyPr anchor="b"/>
          <a:lstStyle>
            <a:lvl1pPr marL="0" indent="0">
              <a:buNone/>
              <a:defRPr sz="2399" b="0" baseline="0">
                <a:solidFill>
                  <a:schemeClr val="tx1"/>
                </a:solidFill>
                <a:latin typeface="Century Gothic" panose="020B0502020202020204" pitchFamily="34" charset="0"/>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Edit Master text styles</a:t>
            </a:r>
          </a:p>
        </p:txBody>
      </p:sp>
      <p:sp>
        <p:nvSpPr>
          <p:cNvPr id="4" name="Content Placeholder 3"/>
          <p:cNvSpPr>
            <a:spLocks noGrp="1"/>
          </p:cNvSpPr>
          <p:nvPr>
            <p:ph sz="half" idx="2"/>
          </p:nvPr>
        </p:nvSpPr>
        <p:spPr>
          <a:xfrm>
            <a:off x="465014" y="2275468"/>
            <a:ext cx="5506398" cy="3373229"/>
          </a:xfrm>
        </p:spPr>
        <p:txBody>
          <a:bodyPr/>
          <a:lstStyle>
            <a:lvl1pPr marL="230119" indent="-230119">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a:latin typeface="+mn-lt"/>
              </a:defRPr>
            </a:lvl2pPr>
            <a:lvl3pPr marL="914126" indent="-230119">
              <a:buClr>
                <a:schemeClr val="tx1"/>
              </a:buClr>
              <a:buFont typeface="Century Gothic" panose="020B0502020202020204" pitchFamily="34" charset="0"/>
              <a:buChar char="•"/>
              <a:defRPr sz="1600" baseline="0">
                <a:latin typeface="Century Gothic" panose="020B0502020202020204" pitchFamily="34" charset="0"/>
              </a:defRPr>
            </a:lvl3pPr>
            <a:lvl4pPr marL="971259" indent="0">
              <a:buClr>
                <a:schemeClr val="tx1"/>
              </a:buClr>
              <a:buFont typeface="Century Gothic" panose="020B0502020202020204" pitchFamily="34" charset="0"/>
              <a:buNone/>
              <a:defRPr sz="1400">
                <a:latin typeface="+mn-lt"/>
              </a:defRPr>
            </a:lvl4pPr>
            <a:lvl5pPr marL="1482280" indent="-222183">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6239868" y="1444752"/>
            <a:ext cx="5503254" cy="821190"/>
          </a:xfrm>
        </p:spPr>
        <p:txBody>
          <a:bodyPr anchor="b"/>
          <a:lstStyle>
            <a:lvl1pPr marL="0" indent="0">
              <a:buNone/>
              <a:defRPr sz="2399" b="0" baseline="0">
                <a:solidFill>
                  <a:schemeClr val="tx1"/>
                </a:solidFill>
                <a:latin typeface="Century Gothic" panose="020B0502020202020204" pitchFamily="34" charset="0"/>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Edit Master text styles</a:t>
            </a:r>
          </a:p>
        </p:txBody>
      </p:sp>
      <p:sp>
        <p:nvSpPr>
          <p:cNvPr id="6" name="Content Placeholder 5"/>
          <p:cNvSpPr>
            <a:spLocks noGrp="1"/>
          </p:cNvSpPr>
          <p:nvPr>
            <p:ph sz="quarter" idx="4"/>
          </p:nvPr>
        </p:nvSpPr>
        <p:spPr>
          <a:xfrm>
            <a:off x="6239868" y="2275468"/>
            <a:ext cx="5503254" cy="3373229"/>
          </a:xfrm>
        </p:spPr>
        <p:txBody>
          <a:bodyPr/>
          <a:lstStyle>
            <a:lvl1pPr marL="287252" indent="-287252">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baseline="0">
                <a:latin typeface="Century Gothic" panose="020B0502020202020204" pitchFamily="34" charset="0"/>
              </a:defRPr>
            </a:lvl2pPr>
            <a:lvl3pPr marL="914126" indent="-230119">
              <a:buClr>
                <a:schemeClr val="tx1"/>
              </a:buClr>
              <a:buFont typeface="Century Gothic" panose="020B0502020202020204" pitchFamily="34" charset="0"/>
              <a:buChar char="•"/>
              <a:defRPr sz="1600">
                <a:latin typeface="+mn-lt"/>
              </a:defRPr>
            </a:lvl3pPr>
            <a:lvl4pPr marL="1144245" indent="-172986">
              <a:buClr>
                <a:schemeClr val="tx1"/>
              </a:buClr>
              <a:buFont typeface="Century Gothic" panose="020B0502020202020204" pitchFamily="34" charset="0"/>
              <a:buChar char="•"/>
              <a:defRPr sz="1400">
                <a:latin typeface="+mn-lt"/>
              </a:defRPr>
            </a:lvl4pPr>
            <a:lvl5pPr marL="1482280" indent="-222183">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9747655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lvl1pPr>
          </a:lstStyle>
          <a:p>
            <a:r>
              <a:rPr lang="en-US"/>
              <a:t>Click to edit Master title style</a:t>
            </a:r>
            <a:endParaRPr lang="en-US" dirty="0"/>
          </a:p>
        </p:txBody>
      </p:sp>
      <p:sp>
        <p:nvSpPr>
          <p:cNvPr id="3" name="Text Placeholder 2"/>
          <p:cNvSpPr>
            <a:spLocks noGrp="1"/>
          </p:cNvSpPr>
          <p:nvPr>
            <p:ph type="body" idx="1"/>
          </p:nvPr>
        </p:nvSpPr>
        <p:spPr>
          <a:xfrm>
            <a:off x="536556" y="1387602"/>
            <a:ext cx="5484971" cy="821190"/>
          </a:xfrm>
          <a:solidFill>
            <a:schemeClr val="tx2"/>
          </a:solidFill>
          <a:ln w="12700">
            <a:solidFill>
              <a:schemeClr val="tx2"/>
            </a:solidFill>
          </a:ln>
        </p:spPr>
        <p:txBody>
          <a:bodyPr tIns="91440" bIns="91440" anchor="b"/>
          <a:lstStyle>
            <a:lvl1pPr marL="0" indent="0">
              <a:lnSpc>
                <a:spcPct val="90000"/>
              </a:lnSpc>
              <a:buNone/>
              <a:defRPr sz="1999" b="0" baseline="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Edit Master text styles</a:t>
            </a:r>
          </a:p>
        </p:txBody>
      </p:sp>
      <p:sp>
        <p:nvSpPr>
          <p:cNvPr id="4" name="Content Placeholder 3"/>
          <p:cNvSpPr>
            <a:spLocks noGrp="1"/>
          </p:cNvSpPr>
          <p:nvPr>
            <p:ph sz="half" idx="2"/>
          </p:nvPr>
        </p:nvSpPr>
        <p:spPr>
          <a:xfrm>
            <a:off x="536556" y="2208793"/>
            <a:ext cx="5484971"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baseline="0"/>
            </a:lvl1pPr>
            <a:lvl2pPr marL="514196" indent="-225357">
              <a:lnSpc>
                <a:spcPct val="90000"/>
              </a:lnSpc>
              <a:buClr>
                <a:schemeClr val="tx1"/>
              </a:buClr>
              <a:buSzPct val="90000"/>
              <a:buFont typeface="Century Gothic" panose="020B0502020202020204" pitchFamily="34" charset="0"/>
              <a:buChar char="–"/>
              <a:defRPr sz="1600" baseline="0"/>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6383019" y="1387602"/>
            <a:ext cx="5484971" cy="821190"/>
          </a:xfrm>
          <a:solidFill>
            <a:schemeClr val="tx2"/>
          </a:solidFill>
          <a:ln w="12700">
            <a:solidFill>
              <a:schemeClr val="tx2"/>
            </a:solidFill>
          </a:ln>
        </p:spPr>
        <p:txBody>
          <a:bodyPr tIns="91440" bIns="91440" anchor="b"/>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Edit Master text styles</a:t>
            </a:r>
          </a:p>
        </p:txBody>
      </p:sp>
      <p:sp>
        <p:nvSpPr>
          <p:cNvPr id="6" name="Content Placeholder 5"/>
          <p:cNvSpPr>
            <a:spLocks noGrp="1"/>
          </p:cNvSpPr>
          <p:nvPr>
            <p:ph sz="quarter" idx="4"/>
          </p:nvPr>
        </p:nvSpPr>
        <p:spPr>
          <a:xfrm>
            <a:off x="6383019" y="2213185"/>
            <a:ext cx="5484971"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a:lvl1pPr>
            <a:lvl2pPr marL="460237" indent="-171399">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514196" lvl="1" indent="-225357"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0770003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lvl1pPr>
          </a:lstStyle>
          <a:p>
            <a:r>
              <a:rPr lang="en-US"/>
              <a:t>Click to edit Master title style</a:t>
            </a:r>
            <a:endParaRPr lang="en-US" dirty="0"/>
          </a:p>
        </p:txBody>
      </p:sp>
      <p:sp>
        <p:nvSpPr>
          <p:cNvPr id="3" name="Text Placeholder 2"/>
          <p:cNvSpPr>
            <a:spLocks noGrp="1"/>
          </p:cNvSpPr>
          <p:nvPr>
            <p:ph type="body" idx="1"/>
          </p:nvPr>
        </p:nvSpPr>
        <p:spPr>
          <a:xfrm>
            <a:off x="536556" y="1387602"/>
            <a:ext cx="3609538" cy="821190"/>
          </a:xfrm>
          <a:solidFill>
            <a:schemeClr val="tx2"/>
          </a:solidFill>
          <a:ln w="12700">
            <a:solidFill>
              <a:schemeClr val="tx2"/>
            </a:solidFill>
          </a:ln>
        </p:spPr>
        <p:txBody>
          <a:bodyPr tIns="91440" bIns="91440" anchor="b"/>
          <a:lstStyle>
            <a:lvl1pPr marL="0" indent="0">
              <a:lnSpc>
                <a:spcPct val="90000"/>
              </a:lnSpc>
              <a:buNone/>
              <a:defRPr sz="1999" b="0" baseline="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Edit Master text styles</a:t>
            </a:r>
          </a:p>
        </p:txBody>
      </p:sp>
      <p:sp>
        <p:nvSpPr>
          <p:cNvPr id="4" name="Content Placeholder 3"/>
          <p:cNvSpPr>
            <a:spLocks noGrp="1"/>
          </p:cNvSpPr>
          <p:nvPr>
            <p:ph sz="half" idx="2"/>
          </p:nvPr>
        </p:nvSpPr>
        <p:spPr>
          <a:xfrm>
            <a:off x="536556" y="2208793"/>
            <a:ext cx="360953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baseline="0"/>
            </a:lvl1pPr>
            <a:lvl2pPr marL="514196" indent="-225357">
              <a:lnSpc>
                <a:spcPct val="90000"/>
              </a:lnSpc>
              <a:buClr>
                <a:schemeClr val="tx1"/>
              </a:buClr>
              <a:buSzPct val="90000"/>
              <a:buFont typeface="Century Gothic" panose="020B0502020202020204" pitchFamily="34" charset="0"/>
              <a:buChar char="–"/>
              <a:defRPr sz="1600" baseline="0"/>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392515" y="1387602"/>
            <a:ext cx="3607478" cy="821190"/>
          </a:xfrm>
          <a:solidFill>
            <a:schemeClr val="tx2"/>
          </a:solidFill>
          <a:ln w="12700">
            <a:solidFill>
              <a:schemeClr val="tx2"/>
            </a:solidFill>
          </a:ln>
        </p:spPr>
        <p:txBody>
          <a:bodyPr tIns="91440" bIns="91440" anchor="b"/>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4392515" y="2213185"/>
            <a:ext cx="3607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a:lvl1pPr>
            <a:lvl2pPr marL="460237" indent="-171399">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514196" lvl="1" indent="-225357"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6414" y="1387602"/>
            <a:ext cx="3607478" cy="821190"/>
          </a:xfrm>
          <a:solidFill>
            <a:schemeClr val="tx2"/>
          </a:solidFill>
          <a:ln w="12700">
            <a:solidFill>
              <a:schemeClr val="tx2"/>
            </a:solidFill>
          </a:ln>
        </p:spPr>
        <p:txBody>
          <a:bodyPr tIns="91440" bIns="91440" anchor="b"/>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6414" y="2213185"/>
            <a:ext cx="3607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a:lvl1pPr>
            <a:lvl2pPr marL="460237" indent="-171399">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514196" lvl="1" indent="-225357"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2858992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4050" y="1083755"/>
            <a:ext cx="5485335" cy="4219290"/>
          </a:xfrm>
          <a:noFill/>
        </p:spPr>
        <p:txBody>
          <a:bodyPr/>
          <a:lstStyle>
            <a:lvl1pPr marL="0" indent="0">
              <a:buNone/>
              <a:defRPr/>
            </a:lvl1pPr>
          </a:lstStyle>
          <a:p>
            <a:r>
              <a:rPr lang="en-US" dirty="0"/>
              <a:t>Click icon to add picture</a:t>
            </a:r>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249" y="1078993"/>
            <a:ext cx="5820164" cy="4221671"/>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7978" y="1275789"/>
            <a:ext cx="5535963" cy="978729"/>
          </a:xfrm>
        </p:spPr>
        <p:txBody>
          <a:bodyPr/>
          <a:lstStyle>
            <a:lvl1pPr>
              <a:lnSpc>
                <a:spcPct val="90000"/>
              </a:lnSpc>
              <a:defRPr sz="3199"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11" name="Rectangle 10">
            <a:extLst>
              <a:ext uri="{FF2B5EF4-FFF2-40B4-BE49-F238E27FC236}">
                <a16:creationId xmlns:a16="http://schemas.microsoft.com/office/drawing/2014/main" id="{683439C5-4231-ED43-91B8-86779195C116}"/>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35C7DBBE-95AC-E843-979A-A1A45836011E}"/>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8D325F85-B4F1-4C5D-855D-1BE9D9C179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10" name="Line 5">
            <a:extLst>
              <a:ext uri="{FF2B5EF4-FFF2-40B4-BE49-F238E27FC236}">
                <a16:creationId xmlns:a16="http://schemas.microsoft.com/office/drawing/2014/main" id="{1F888CF4-3F65-4925-A47B-614AFCDC0550}"/>
              </a:ext>
            </a:extLst>
          </p:cNvPr>
          <p:cNvSpPr>
            <a:spLocks noChangeShapeType="1"/>
          </p:cNvSpPr>
          <p:nvPr userDrawn="1"/>
        </p:nvSpPr>
        <p:spPr bwMode="auto">
          <a:xfrm>
            <a:off x="8002091"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8" name="Line 6">
            <a:extLst>
              <a:ext uri="{FF2B5EF4-FFF2-40B4-BE49-F238E27FC236}">
                <a16:creationId xmlns:a16="http://schemas.microsoft.com/office/drawing/2014/main" id="{4CFFE01C-81C8-4437-B6F5-7BAAEE5FC29F}"/>
              </a:ext>
            </a:extLst>
          </p:cNvPr>
          <p:cNvSpPr>
            <a:spLocks noChangeShapeType="1"/>
          </p:cNvSpPr>
          <p:nvPr userDrawn="1"/>
        </p:nvSpPr>
        <p:spPr bwMode="auto">
          <a:xfrm>
            <a:off x="8002091"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24" name="Freeform 7">
            <a:extLst>
              <a:ext uri="{FF2B5EF4-FFF2-40B4-BE49-F238E27FC236}">
                <a16:creationId xmlns:a16="http://schemas.microsoft.com/office/drawing/2014/main" id="{1B955FFA-B6F5-4CDD-940A-DB05FD68B7CA}"/>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5" name="Content Placeholder 5">
            <a:extLst>
              <a:ext uri="{FF2B5EF4-FFF2-40B4-BE49-F238E27FC236}">
                <a16:creationId xmlns:a16="http://schemas.microsoft.com/office/drawing/2014/main" id="{CA5F7EA9-E5C6-4376-AC5D-CA0B1DA0A259}"/>
              </a:ext>
            </a:extLst>
          </p:cNvPr>
          <p:cNvSpPr>
            <a:spLocks noGrp="1"/>
          </p:cNvSpPr>
          <p:nvPr>
            <p:ph sz="quarter" idx="4"/>
          </p:nvPr>
        </p:nvSpPr>
        <p:spPr>
          <a:xfrm>
            <a:off x="387978" y="2453317"/>
            <a:ext cx="5511468" cy="2690184"/>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688768" lvl="1"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p:txBody>
      </p:sp>
    </p:spTree>
    <p:extLst>
      <p:ext uri="{BB962C8B-B14F-4D97-AF65-F5344CB8AC3E}">
        <p14:creationId xmlns:p14="http://schemas.microsoft.com/office/powerpoint/2010/main" val="28720496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4049" y="1078992"/>
            <a:ext cx="5485644" cy="4224052"/>
          </a:xfrm>
          <a:noFill/>
        </p:spPr>
        <p:txBody>
          <a:bodyPr/>
          <a:lstStyle>
            <a:lvl1pPr marL="0" indent="0">
              <a:buFont typeface="Century Gothic" panose="020B0502020202020204" pitchFamily="34" charset="0"/>
              <a:buNone/>
              <a:defRPr/>
            </a:lvl1pPr>
          </a:lstStyle>
          <a:p>
            <a:r>
              <a:rPr lang="en-US" dirty="0"/>
              <a:t>Click icon to add picture</a:t>
            </a:r>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249" y="1078992"/>
            <a:ext cx="5820164"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7978" y="1275789"/>
            <a:ext cx="5535963" cy="978729"/>
          </a:xfrm>
        </p:spPr>
        <p:txBody>
          <a:bodyPr/>
          <a:lstStyle>
            <a:lvl1pPr>
              <a:lnSpc>
                <a:spcPct val="90000"/>
              </a:lnSpc>
              <a:defRPr sz="3199"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387978" y="2453317"/>
            <a:ext cx="5511468" cy="4163291"/>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688768" lvl="1"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16" name="Freeform 7">
            <a:extLst>
              <a:ext uri="{FF2B5EF4-FFF2-40B4-BE49-F238E27FC236}">
                <a16:creationId xmlns:a16="http://schemas.microsoft.com/office/drawing/2014/main" id="{2A500EEB-73EC-4C16-8273-4ED5425DD64C}"/>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3035047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Dk green picture layout w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4119522" y="1078990"/>
            <a:ext cx="7462242" cy="4226003"/>
          </a:xfrm>
          <a:noFill/>
        </p:spPr>
        <p:txBody>
          <a:bodyPr/>
          <a:lstStyle>
            <a:lvl1pPr marL="0" indent="0">
              <a:buNone/>
              <a:defRPr/>
            </a:lvl1pPr>
          </a:lstStyle>
          <a:p>
            <a:r>
              <a:rPr lang="en-US" dirty="0"/>
              <a:t>Click icon to add picture</a:t>
            </a:r>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250" y="1078992"/>
            <a:ext cx="3845272" cy="5779007"/>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p:nvPr>
        </p:nvSpPr>
        <p:spPr>
          <a:xfrm>
            <a:off x="387978" y="1275789"/>
            <a:ext cx="3575297" cy="979691"/>
          </a:xfrm>
        </p:spPr>
        <p:txBody>
          <a:bodyPr/>
          <a:lstStyle>
            <a:lvl1pPr>
              <a:lnSpc>
                <a:spcPct val="90000"/>
              </a:lnSpc>
              <a:defRPr sz="3199" b="0">
                <a:solidFill>
                  <a:schemeClr val="tx1"/>
                </a:solidFill>
                <a:latin typeface="Century Gothic" panose="020B0502020202020204" pitchFamily="34" charset="0"/>
              </a:defRPr>
            </a:lvl1pPr>
          </a:lstStyle>
          <a:p>
            <a:r>
              <a:rPr lang="en-US" dirty="0"/>
              <a:t>Click to edit Master title style</a:t>
            </a:r>
          </a:p>
        </p:txBody>
      </p:sp>
      <p:sp>
        <p:nvSpPr>
          <p:cNvPr id="6" name="Content Placeholder 5"/>
          <p:cNvSpPr>
            <a:spLocks noGrp="1"/>
          </p:cNvSpPr>
          <p:nvPr>
            <p:ph sz="quarter" idx="4"/>
          </p:nvPr>
        </p:nvSpPr>
        <p:spPr>
          <a:xfrm>
            <a:off x="387978" y="2800350"/>
            <a:ext cx="3541023" cy="3816258"/>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marL="688768" lvl="1"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pPr>
            <a:r>
              <a:rPr lang="en-US" dirty="0"/>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8" name="Freeform 5">
            <a:extLst>
              <a:ext uri="{FF2B5EF4-FFF2-40B4-BE49-F238E27FC236}">
                <a16:creationId xmlns:a16="http://schemas.microsoft.com/office/drawing/2014/main" id="{E0FFF716-AFC7-4054-A1F8-2C39C30731D0}"/>
              </a:ext>
            </a:extLst>
          </p:cNvPr>
          <p:cNvSpPr>
            <a:spLocks/>
          </p:cNvSpPr>
          <p:nvPr userDrawn="1"/>
        </p:nvSpPr>
        <p:spPr bwMode="auto">
          <a:xfrm>
            <a:off x="4119522" y="1"/>
            <a:ext cx="8069303" cy="6857998"/>
          </a:xfrm>
          <a:custGeom>
            <a:avLst/>
            <a:gdLst>
              <a:gd name="T0" fmla="*/ 4151 w 4490"/>
              <a:gd name="T1" fmla="*/ 0 h 3815"/>
              <a:gd name="T2" fmla="*/ 4151 w 4490"/>
              <a:gd name="T3" fmla="*/ 2951 h 3815"/>
              <a:gd name="T4" fmla="*/ 0 w 4490"/>
              <a:gd name="T5" fmla="*/ 2951 h 3815"/>
              <a:gd name="T6" fmla="*/ 0 w 4490"/>
              <a:gd name="T7" fmla="*/ 3815 h 3815"/>
              <a:gd name="T8" fmla="*/ 4490 w 4490"/>
              <a:gd name="T9" fmla="*/ 3815 h 3815"/>
              <a:gd name="T10" fmla="*/ 4490 w 4490"/>
              <a:gd name="T11" fmla="*/ 2969 h 3815"/>
              <a:gd name="T12" fmla="*/ 4490 w 4490"/>
              <a:gd name="T13" fmla="*/ 2951 h 3815"/>
              <a:gd name="T14" fmla="*/ 4490 w 4490"/>
              <a:gd name="T15" fmla="*/ 0 h 3815"/>
              <a:gd name="T16" fmla="*/ 4151 w 4490"/>
              <a:gd name="T17" fmla="*/ 0 h 3815"/>
              <a:gd name="T18" fmla="*/ 4151 w 4490"/>
              <a:gd name="T19"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0" h="3815">
                <a:moveTo>
                  <a:pt x="4151" y="0"/>
                </a:moveTo>
                <a:lnTo>
                  <a:pt x="4151" y="2951"/>
                </a:lnTo>
                <a:lnTo>
                  <a:pt x="0" y="2951"/>
                </a:lnTo>
                <a:lnTo>
                  <a:pt x="0" y="3815"/>
                </a:lnTo>
                <a:lnTo>
                  <a:pt x="4490" y="3815"/>
                </a:lnTo>
                <a:lnTo>
                  <a:pt x="4490" y="2969"/>
                </a:lnTo>
                <a:lnTo>
                  <a:pt x="4490" y="2951"/>
                </a:lnTo>
                <a:lnTo>
                  <a:pt x="4490" y="0"/>
                </a:lnTo>
                <a:lnTo>
                  <a:pt x="4151" y="0"/>
                </a:lnTo>
                <a:lnTo>
                  <a:pt x="4151" y="0"/>
                </a:lnTo>
                <a:close/>
              </a:path>
            </a:pathLst>
          </a:custGeom>
          <a:solidFill>
            <a:srgbClr val="4C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3009097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249" y="2382"/>
            <a:ext cx="11309897" cy="6342021"/>
          </a:xfrm>
          <a:noFill/>
          <a:ln>
            <a:noFill/>
          </a:ln>
        </p:spPr>
        <p:txBody>
          <a:bodyPr/>
          <a:lstStyle>
            <a:lvl1pPr marL="0" indent="0">
              <a:buFont typeface="Century Gothic" panose="020B0502020202020204" pitchFamily="34" charset="0"/>
              <a:buNone/>
              <a:defRPr/>
            </a:lvl1pPr>
          </a:lstStyle>
          <a:p>
            <a:r>
              <a:rPr lang="en-US" dirty="0"/>
              <a:t>Click icon to add picture</a:t>
            </a:r>
          </a:p>
        </p:txBody>
      </p:sp>
      <p:sp>
        <p:nvSpPr>
          <p:cNvPr id="2" name="Title 1"/>
          <p:cNvSpPr>
            <a:spLocks noGrp="1"/>
          </p:cNvSpPr>
          <p:nvPr>
            <p:ph type="title"/>
          </p:nvPr>
        </p:nvSpPr>
        <p:spPr>
          <a:xfrm>
            <a:off x="429657" y="274321"/>
            <a:ext cx="10997367" cy="535531"/>
          </a:xfrm>
        </p:spPr>
        <p:txBody>
          <a:bodyPr/>
          <a:lstStyle>
            <a:lvl1pPr>
              <a:lnSpc>
                <a:spcPct val="90000"/>
              </a:lnSpc>
              <a:defRPr sz="3199" b="0">
                <a:solidFill>
                  <a:schemeClr val="tx1"/>
                </a:solidFill>
                <a:effectLst/>
                <a:latin typeface="Century Gothic" panose="020B0502020202020204" pitchFamily="34" charset="0"/>
              </a:defRPr>
            </a:lvl1pPr>
          </a:lstStyle>
          <a:p>
            <a:r>
              <a:rPr lang="en-US" dirty="0"/>
              <a:t>Click to edit Master title style</a:t>
            </a:r>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userDrawn="1"/>
        </p:nvSpPr>
        <p:spPr>
          <a:xfrm>
            <a:off x="8008197" y="6477000"/>
            <a:ext cx="3859795" cy="182562"/>
          </a:xfrm>
          <a:prstGeom prst="rect">
            <a:avLst/>
          </a:prstGeom>
          <a:ln/>
        </p:spPr>
        <p:txBody>
          <a:bodyPr anchor="ctr"/>
          <a:lstStyle/>
          <a:p>
            <a:pPr algn="r"/>
            <a:r>
              <a:rPr lang="en-US" sz="1000" dirty="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userDrawn="1"/>
        </p:nvSpPr>
        <p:spPr bwMode="auto">
          <a:xfrm>
            <a:off x="6024581" y="0"/>
            <a:ext cx="6164244"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userDrawn="1"/>
        </p:nvSpPr>
        <p:spPr>
          <a:xfrm>
            <a:off x="0" y="6344403"/>
            <a:ext cx="274249"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a:solidFill>
                <a:schemeClr val="tx1"/>
              </a:solidFill>
              <a:latin typeface="+mn-lt"/>
              <a:cs typeface="Times New Roman" panose="02020603050405020304" pitchFamily="18" charset="0"/>
            </a:endParaRPr>
          </a:p>
        </p:txBody>
      </p:sp>
      <p:pic>
        <p:nvPicPr>
          <p:cNvPr id="20" name="Picture 19">
            <a:extLst>
              <a:ext uri="{FF2B5EF4-FFF2-40B4-BE49-F238E27FC236}">
                <a16:creationId xmlns:a16="http://schemas.microsoft.com/office/drawing/2014/main" id="{4FCA792B-F3C6-440D-9FAF-B0D8AC4CDCB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7498" y="6472945"/>
            <a:ext cx="1093376" cy="265176"/>
          </a:xfrm>
          <a:prstGeom prst="rect">
            <a:avLst/>
          </a:prstGeom>
        </p:spPr>
      </p:pic>
    </p:spTree>
    <p:extLst>
      <p:ext uri="{BB962C8B-B14F-4D97-AF65-F5344CB8AC3E}">
        <p14:creationId xmlns:p14="http://schemas.microsoft.com/office/powerpoint/2010/main" val="131374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9187" y="144193"/>
            <a:ext cx="11501908" cy="861644"/>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403"/>
          </a:xfrm>
        </p:spPr>
        <p:txBody>
          <a:bodyPr/>
          <a:lstStyle/>
          <a:p>
            <a:r>
              <a:rPr lang="en-US" dirty="0"/>
              <a:t>Click to edit Master title style</a:t>
            </a:r>
          </a:p>
        </p:txBody>
      </p:sp>
    </p:spTree>
    <p:extLst>
      <p:ext uri="{BB962C8B-B14F-4D97-AF65-F5344CB8AC3E}">
        <p14:creationId xmlns:p14="http://schemas.microsoft.com/office/powerpoint/2010/main" val="22604978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0"/>
            <a:ext cx="11372473" cy="58928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365760" y="1076960"/>
            <a:ext cx="11369809" cy="491124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33814409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3254" y="125523"/>
            <a:ext cx="11501908" cy="738309"/>
          </a:xfrm>
        </p:spPr>
        <p:txBody>
          <a:bodyPr/>
          <a:lstStyle>
            <a:lvl1pPr algn="ctr">
              <a:defRPr/>
            </a:lvl1pPr>
          </a:lstStyle>
          <a:p>
            <a:r>
              <a:rPr lang="en-US"/>
              <a:t>Click to edit Master title style</a:t>
            </a:r>
            <a:endParaRPr lang="en-US" dirty="0"/>
          </a:p>
        </p:txBody>
      </p:sp>
      <p:sp>
        <p:nvSpPr>
          <p:cNvPr id="4" name="Content Placeholder 3"/>
          <p:cNvSpPr>
            <a:spLocks noGrp="1"/>
          </p:cNvSpPr>
          <p:nvPr>
            <p:ph sz="half" idx="2"/>
          </p:nvPr>
        </p:nvSpPr>
        <p:spPr>
          <a:xfrm>
            <a:off x="347472" y="1133856"/>
            <a:ext cx="5588582" cy="5034187"/>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91755" y="1133856"/>
            <a:ext cx="5531934" cy="5034187"/>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92600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5D040-4FD6-4BA1-AC81-B5CFF26CC671}"/>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74250" y="1074421"/>
            <a:ext cx="11331630" cy="4233245"/>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latin typeface="+mn-lt"/>
              <a:cs typeface="+mn-cs"/>
            </a:endParaRPr>
          </a:p>
        </p:txBody>
      </p:sp>
      <p:pic>
        <p:nvPicPr>
          <p:cNvPr id="16" name="Picture 15">
            <a:extLst>
              <a:ext uri="{FF2B5EF4-FFF2-40B4-BE49-F238E27FC236}">
                <a16:creationId xmlns:a16="http://schemas.microsoft.com/office/drawing/2014/main" id="{70494F7A-66DD-4829-9AF4-30A3A0F241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1989" y="5392851"/>
            <a:ext cx="1644348" cy="402635"/>
          </a:xfrm>
          <a:prstGeom prst="rect">
            <a:avLst/>
          </a:prstGeom>
        </p:spPr>
      </p:pic>
      <p:sp>
        <p:nvSpPr>
          <p:cNvPr id="11" name="Rectangle 10">
            <a:extLst>
              <a:ext uri="{FF2B5EF4-FFF2-40B4-BE49-F238E27FC236}">
                <a16:creationId xmlns:a16="http://schemas.microsoft.com/office/drawing/2014/main" id="{6337BA4A-B024-42C0-AEE3-721B228F8259}"/>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TextBox 9"/>
          <p:cNvSpPr txBox="1"/>
          <p:nvPr userDrawn="1"/>
        </p:nvSpPr>
        <p:spPr>
          <a:xfrm>
            <a:off x="267091" y="5343836"/>
            <a:ext cx="5383405" cy="276999"/>
          </a:xfrm>
          <a:prstGeom prst="rect">
            <a:avLst/>
          </a:prstGeom>
          <a:noFill/>
        </p:spPr>
        <p:txBody>
          <a:bodyPr wrap="square" rtlCol="0">
            <a:spAutoFit/>
          </a:bodyPr>
          <a:lstStyle/>
          <a:p>
            <a:r>
              <a:rPr lang="en-US" sz="1200" b="0" dirty="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userDrawn="1">
            <p:ph type="ctrTitle" hasCustomPrompt="1"/>
          </p:nvPr>
        </p:nvSpPr>
        <p:spPr>
          <a:xfrm>
            <a:off x="428624" y="1388963"/>
            <a:ext cx="8675934" cy="978729"/>
          </a:xfrm>
        </p:spPr>
        <p:txBody>
          <a:bodyPr/>
          <a:lstStyle>
            <a:lvl1pPr algn="l">
              <a:defRPr sz="3199" b="0" baseline="0">
                <a:solidFill>
                  <a:schemeClr val="bg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3" name="Subtitle 2"/>
          <p:cNvSpPr>
            <a:spLocks noGrp="1"/>
          </p:cNvSpPr>
          <p:nvPr userDrawn="1">
            <p:ph type="subTitle" idx="1"/>
          </p:nvPr>
        </p:nvSpPr>
        <p:spPr>
          <a:xfrm>
            <a:off x="447365" y="3013455"/>
            <a:ext cx="5439097" cy="2028101"/>
          </a:xfrm>
        </p:spPr>
        <p:txBody>
          <a:bodyPr/>
          <a:lstStyle>
            <a:lvl1pPr marL="0" indent="0" algn="l">
              <a:buNone/>
              <a:defRPr sz="1999" baseline="0">
                <a:solidFill>
                  <a:schemeClr val="bg1"/>
                </a:solidFill>
                <a:latin typeface="Century Gothic" panose="020B0502020202020204" pitchFamily="34" charset="0"/>
                <a:cs typeface="Arial" panose="020B0604020202020204" pitchFamily="34" charset="0"/>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Tree>
    <p:extLst>
      <p:ext uri="{BB962C8B-B14F-4D97-AF65-F5344CB8AC3E}">
        <p14:creationId xmlns:p14="http://schemas.microsoft.com/office/powerpoint/2010/main" val="2822366851"/>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655" y="274320"/>
            <a:ext cx="11427023" cy="539496"/>
          </a:xfrm>
        </p:spPr>
        <p:txBody>
          <a:bodyPr/>
          <a:lstStyle>
            <a:lvl1pPr>
              <a:lnSpc>
                <a:spcPct val="90000"/>
              </a:lnSpc>
              <a:defRPr sz="3199"/>
            </a:lvl1pPr>
          </a:lstStyle>
          <a:p>
            <a:r>
              <a:rPr lang="en-US"/>
              <a:t>Click to edit Master title style</a:t>
            </a:r>
            <a:endParaRPr lang="en-US" dirty="0"/>
          </a:p>
        </p:txBody>
      </p:sp>
      <p:sp>
        <p:nvSpPr>
          <p:cNvPr id="3" name="Content Placeholder 2"/>
          <p:cNvSpPr>
            <a:spLocks noGrp="1"/>
          </p:cNvSpPr>
          <p:nvPr>
            <p:ph idx="1"/>
          </p:nvPr>
        </p:nvSpPr>
        <p:spPr>
          <a:xfrm>
            <a:off x="447939" y="1653735"/>
            <a:ext cx="11427023" cy="4047778"/>
          </a:xfrm>
        </p:spPr>
        <p:txBody>
          <a:bodyPr/>
          <a:lstStyle>
            <a:lvl1pPr marL="288838" indent="-288838">
              <a:spcBef>
                <a:spcPts val="1799"/>
              </a:spcBef>
              <a:buClr>
                <a:schemeClr val="tx1"/>
              </a:buClr>
              <a:buSzPct val="90000"/>
              <a:buFont typeface="Century Gothic" panose="020B0502020202020204" pitchFamily="34" charset="0"/>
              <a:buChar char="•"/>
              <a:defRPr lang="en-US" sz="2799" kern="1200" dirty="0">
                <a:solidFill>
                  <a:schemeClr val="tx1"/>
                </a:solidFill>
                <a:latin typeface="Century Gothic" panose="020B0502020202020204" pitchFamily="34" charset="0"/>
                <a:ea typeface="+mn-ea"/>
                <a:cs typeface="+mn-cs"/>
              </a:defRPr>
            </a:lvl1pPr>
            <a:lvl2pPr marL="687182" indent="-288838">
              <a:buClr>
                <a:schemeClr val="tx1"/>
              </a:buClr>
              <a:buSzPct val="90000"/>
              <a:buFont typeface="Century Gothic" panose="020B0502020202020204" pitchFamily="34" charset="0"/>
              <a:buChar char="–"/>
              <a:defRPr>
                <a:latin typeface="+mn-lt"/>
                <a:cs typeface="Arial" panose="020B0604020202020204" pitchFamily="34" charset="0"/>
              </a:defRPr>
            </a:lvl2pPr>
            <a:lvl3pPr marL="1031565" indent="-288838">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4" name="TextBox 3">
            <a:extLst>
              <a:ext uri="{FF2B5EF4-FFF2-40B4-BE49-F238E27FC236}">
                <a16:creationId xmlns:a16="http://schemas.microsoft.com/office/drawing/2014/main" id="{CC33F3F8-3BD6-2446-B314-8FE6726EE7EC}"/>
              </a:ext>
            </a:extLst>
          </p:cNvPr>
          <p:cNvSpPr txBox="1"/>
          <p:nvPr userDrawn="1"/>
        </p:nvSpPr>
        <p:spPr>
          <a:xfrm>
            <a:off x="8917191" y="1437936"/>
            <a:ext cx="3086853" cy="3462486"/>
          </a:xfrm>
          <a:prstGeom prst="rect">
            <a:avLst/>
          </a:prstGeom>
          <a:gradFill flip="none" rotWithShape="1">
            <a:gsLst>
              <a:gs pos="0">
                <a:schemeClr val="tx2">
                  <a:tint val="66000"/>
                  <a:satMod val="160000"/>
                  <a:lumMod val="97000"/>
                  <a:lumOff val="3000"/>
                </a:schemeClr>
              </a:gs>
              <a:gs pos="31000">
                <a:schemeClr val="tx2">
                  <a:tint val="44500"/>
                  <a:satMod val="160000"/>
                </a:schemeClr>
              </a:gs>
              <a:gs pos="100000">
                <a:schemeClr val="tx2">
                  <a:tint val="23500"/>
                  <a:satMod val="160000"/>
                  <a:lumMod val="0"/>
                  <a:lumOff val="100000"/>
                </a:schemeClr>
              </a:gs>
            </a:gsLst>
            <a:lin ang="5400000" scaled="1"/>
            <a:tileRect/>
          </a:gradFill>
          <a:ln>
            <a:solidFill>
              <a:schemeClr val="bg1"/>
            </a:solidFill>
          </a:ln>
          <a:effectLst>
            <a:outerShdw blurRad="50800" dist="38100" dir="2700000" algn="tl" rotWithShape="0">
              <a:prstClr val="black">
                <a:alpha val="40000"/>
              </a:prstClr>
            </a:outerShdw>
          </a:effectLst>
        </p:spPr>
        <p:txBody>
          <a:bodyPr wrap="square" lIns="182832" tIns="182832" rtlCol="0">
            <a:spAutoFit/>
          </a:bodyPr>
          <a:lstStyle/>
          <a:p>
            <a:pPr>
              <a:lnSpc>
                <a:spcPts val="1799"/>
              </a:lnSpc>
            </a:pPr>
            <a:r>
              <a:rPr lang="en-US" b="1" dirty="0">
                <a:solidFill>
                  <a:schemeClr val="tx2"/>
                </a:solidFill>
                <a:latin typeface="+mn-lt"/>
              </a:rPr>
              <a:t>Apply Today</a:t>
            </a:r>
          </a:p>
          <a:p>
            <a:pPr>
              <a:lnSpc>
                <a:spcPts val="1799"/>
              </a:lnSpc>
            </a:pPr>
            <a:r>
              <a:rPr lang="en-US" sz="1150" dirty="0">
                <a:latin typeface="+mn-lt"/>
              </a:rPr>
              <a:t>Visit us at </a:t>
            </a:r>
            <a:r>
              <a:rPr lang="en-US" sz="1150" dirty="0" err="1">
                <a:latin typeface="+mn-lt"/>
              </a:rPr>
              <a:t>jobs.ornl.gov</a:t>
            </a:r>
            <a:r>
              <a:rPr lang="en-US" sz="1150" dirty="0">
                <a:latin typeface="+mn-lt"/>
              </a:rPr>
              <a:t> or </a:t>
            </a:r>
            <a:r>
              <a:rPr lang="en-US" sz="1150" dirty="0" err="1">
                <a:latin typeface="+mn-lt"/>
              </a:rPr>
              <a:t>csmd.ornl.gov</a:t>
            </a:r>
            <a:endParaRPr lang="en-US" sz="1150" dirty="0">
              <a:latin typeface="+mn-lt"/>
            </a:endParaRPr>
          </a:p>
          <a:p>
            <a:pPr>
              <a:lnSpc>
                <a:spcPts val="1799"/>
              </a:lnSpc>
            </a:pPr>
            <a:endParaRPr lang="en-US" sz="1200" dirty="0">
              <a:latin typeface="+mn-lt"/>
            </a:endParaRPr>
          </a:p>
          <a:p>
            <a:pPr>
              <a:lnSpc>
                <a:spcPts val="1799"/>
              </a:lnSpc>
            </a:pPr>
            <a:r>
              <a:rPr lang="en-US" sz="1600" b="1" dirty="0">
                <a:solidFill>
                  <a:schemeClr val="tx2"/>
                </a:solidFill>
                <a:latin typeface="+mn-lt"/>
              </a:rPr>
              <a:t>CONTACT</a:t>
            </a:r>
          </a:p>
          <a:p>
            <a:pPr>
              <a:lnSpc>
                <a:spcPts val="1799"/>
              </a:lnSpc>
            </a:pPr>
            <a:endParaRPr lang="en-US" sz="1200" dirty="0">
              <a:latin typeface="+mn-lt"/>
            </a:endParaRPr>
          </a:p>
          <a:p>
            <a:pPr>
              <a:lnSpc>
                <a:spcPct val="100000"/>
              </a:lnSpc>
            </a:pPr>
            <a:r>
              <a:rPr lang="en-US" sz="1200" dirty="0">
                <a:latin typeface="+mn-lt"/>
              </a:rPr>
              <a:t>Kate Carter, Talent Acquisition Partner</a:t>
            </a:r>
            <a:br>
              <a:rPr lang="en-US" sz="1200" dirty="0">
                <a:latin typeface="+mn-lt"/>
              </a:rPr>
            </a:br>
            <a:r>
              <a:rPr lang="en-US" sz="1200" dirty="0" err="1">
                <a:latin typeface="+mn-lt"/>
              </a:rPr>
              <a:t>csm-recruiting@ornl.gov</a:t>
            </a:r>
            <a:endParaRPr lang="en-US" sz="1200" dirty="0">
              <a:latin typeface="+mn-lt"/>
            </a:endParaRPr>
          </a:p>
          <a:p>
            <a:pPr>
              <a:lnSpc>
                <a:spcPct val="100000"/>
              </a:lnSpc>
            </a:pPr>
            <a:r>
              <a:rPr lang="en-US" sz="1200" dirty="0">
                <a:latin typeface="+mn-lt"/>
              </a:rPr>
              <a:t>865-574-1293</a:t>
            </a:r>
          </a:p>
          <a:p>
            <a:pPr>
              <a:lnSpc>
                <a:spcPct val="100000"/>
              </a:lnSpc>
            </a:pPr>
            <a:r>
              <a:rPr lang="en-US" sz="1200" dirty="0">
                <a:latin typeface="+mn-lt"/>
              </a:rPr>
              <a:t>Oak Ridge National Laboratory </a:t>
            </a:r>
          </a:p>
          <a:p>
            <a:pPr>
              <a:lnSpc>
                <a:spcPct val="100000"/>
              </a:lnSpc>
            </a:pPr>
            <a:r>
              <a:rPr lang="en-US" sz="1200" dirty="0">
                <a:latin typeface="+mn-lt"/>
              </a:rPr>
              <a:t>1 Bethel Valley Road </a:t>
            </a:r>
          </a:p>
          <a:p>
            <a:pPr>
              <a:lnSpc>
                <a:spcPct val="100000"/>
              </a:lnSpc>
            </a:pPr>
            <a:r>
              <a:rPr lang="en-US" sz="1200" dirty="0">
                <a:latin typeface="+mn-lt"/>
              </a:rPr>
              <a:t>Oak Ridge, TN 37831</a:t>
            </a:r>
          </a:p>
          <a:p>
            <a:pPr>
              <a:lnSpc>
                <a:spcPct val="100000"/>
              </a:lnSpc>
            </a:pPr>
            <a:r>
              <a:rPr lang="en-US" sz="1200" dirty="0" err="1">
                <a:latin typeface="+mn-lt"/>
              </a:rPr>
              <a:t>www.ornl.gov</a:t>
            </a:r>
            <a:endParaRPr lang="en-US" sz="1200" dirty="0">
              <a:latin typeface="+mn-lt"/>
            </a:endParaRPr>
          </a:p>
          <a:p>
            <a:pPr>
              <a:lnSpc>
                <a:spcPts val="1799"/>
              </a:lnSpc>
            </a:pPr>
            <a:endParaRPr lang="en-US" sz="1200" dirty="0">
              <a:latin typeface="+mn-lt"/>
            </a:endParaRPr>
          </a:p>
          <a:p>
            <a:pPr>
              <a:lnSpc>
                <a:spcPct val="100000"/>
              </a:lnSpc>
            </a:pPr>
            <a:r>
              <a:rPr lang="en-US" sz="1200" dirty="0">
                <a:latin typeface="+mn-lt"/>
              </a:rPr>
              <a:t>Oak Ridge National Laboratory is managed by UT-Battelle for the US Department of Energy.</a:t>
            </a:r>
          </a:p>
        </p:txBody>
      </p:sp>
      <p:pic>
        <p:nvPicPr>
          <p:cNvPr id="5" name="Picture 4">
            <a:extLst>
              <a:ext uri="{FF2B5EF4-FFF2-40B4-BE49-F238E27FC236}">
                <a16:creationId xmlns:a16="http://schemas.microsoft.com/office/drawing/2014/main" id="{E93BFFDB-09BF-2642-BCD0-61E0F010FC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01972" y="5145025"/>
            <a:ext cx="1092333" cy="1080677"/>
          </a:xfrm>
          <a:prstGeom prst="rect">
            <a:avLst/>
          </a:prstGeom>
        </p:spPr>
      </p:pic>
      <p:sp>
        <p:nvSpPr>
          <p:cNvPr id="6" name="TextBox 5">
            <a:extLst>
              <a:ext uri="{FF2B5EF4-FFF2-40B4-BE49-F238E27FC236}">
                <a16:creationId xmlns:a16="http://schemas.microsoft.com/office/drawing/2014/main" id="{5DA67992-3816-B343-B894-42FDB8D3EF7B}"/>
              </a:ext>
            </a:extLst>
          </p:cNvPr>
          <p:cNvSpPr txBox="1"/>
          <p:nvPr userDrawn="1"/>
        </p:nvSpPr>
        <p:spPr>
          <a:xfrm>
            <a:off x="10194305" y="5376047"/>
            <a:ext cx="1701249" cy="618631"/>
          </a:xfrm>
          <a:prstGeom prst="rect">
            <a:avLst/>
          </a:prstGeom>
          <a:noFill/>
        </p:spPr>
        <p:txBody>
          <a:bodyPr wrap="square" rtlCol="0">
            <a:spAutoFit/>
          </a:bodyPr>
          <a:lstStyle/>
          <a:p>
            <a:pPr algn="l">
              <a:lnSpc>
                <a:spcPct val="90000"/>
              </a:lnSpc>
            </a:pPr>
            <a:r>
              <a:rPr lang="en-US" sz="1000" dirty="0">
                <a:solidFill>
                  <a:schemeClr val="tx2"/>
                </a:solidFill>
                <a:latin typeface="Arial" panose="020B0604020202020204" pitchFamily="34" charset="0"/>
                <a:cs typeface="Arial" panose="020B0604020202020204" pitchFamily="34" charset="0"/>
              </a:rPr>
              <a:t>U.S. DEPARTMENT OF</a:t>
            </a:r>
          </a:p>
          <a:p>
            <a:pPr algn="l">
              <a:lnSpc>
                <a:spcPct val="90000"/>
              </a:lnSpc>
            </a:pPr>
            <a:r>
              <a:rPr lang="en-US" sz="2799" b="1" dirty="0">
                <a:solidFill>
                  <a:schemeClr val="tx2"/>
                </a:solidFill>
                <a:latin typeface="Arial" panose="020B0604020202020204" pitchFamily="34" charset="0"/>
                <a:cs typeface="Arial" panose="020B0604020202020204" pitchFamily="34" charset="0"/>
              </a:rPr>
              <a:t>ENERGY</a:t>
            </a:r>
          </a:p>
        </p:txBody>
      </p:sp>
    </p:spTree>
    <p:extLst>
      <p:ext uri="{BB962C8B-B14F-4D97-AF65-F5344CB8AC3E}">
        <p14:creationId xmlns:p14="http://schemas.microsoft.com/office/powerpoint/2010/main" val="18019418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r="-401" b="-1"/>
          <a:stretch/>
        </p:blipFill>
        <p:spPr>
          <a:xfrm>
            <a:off x="6094411" y="1078993"/>
            <a:ext cx="5533584"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userDrawn="1"/>
        </p:nvSpPr>
        <p:spPr>
          <a:xfrm>
            <a:off x="274249" y="1078993"/>
            <a:ext cx="5820164"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657" y="1352480"/>
            <a:ext cx="5412059" cy="978473"/>
          </a:xfrm>
        </p:spPr>
        <p:txBody>
          <a:bodyPr/>
          <a:lstStyle/>
          <a:p>
            <a:r>
              <a:rPr lang="en-US"/>
              <a:t>Click to edit Master title style</a:t>
            </a:r>
            <a:endParaRPr lang="en-US" dirty="0"/>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110" y="2891883"/>
            <a:ext cx="5429607" cy="2252546"/>
          </a:xfrm>
        </p:spPr>
        <p:txBody>
          <a:bodyPr/>
          <a:lstStyle>
            <a:lvl1pPr marL="287252" indent="-287252">
              <a:buClr>
                <a:schemeClr val="tx1"/>
              </a:buClr>
              <a:buFont typeface="Century Gothic" panose="020B0502020202020204" pitchFamily="34" charset="0"/>
              <a:buChar char="•"/>
              <a:defRPr sz="1999">
                <a:latin typeface="Century Gothic" panose="020B0502020202020204" pitchFamily="34" charset="0"/>
              </a:defRPr>
            </a:lvl1pPr>
            <a:lvl2pPr marL="688768" indent="-285664">
              <a:buClr>
                <a:schemeClr val="tx1"/>
              </a:buClr>
              <a:buFont typeface="Century Gothic" panose="020B0502020202020204" pitchFamily="34" charset="0"/>
              <a:buChar char="–"/>
              <a:defRPr sz="1799">
                <a:latin typeface="Century Gothic" panose="020B0502020202020204" pitchFamily="34" charset="0"/>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6625795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5014" y="1444753"/>
            <a:ext cx="5506398" cy="4203944"/>
          </a:xfrm>
        </p:spPr>
        <p:txBody>
          <a:bodyPr/>
          <a:lstStyle>
            <a:lvl1pPr marL="230119" indent="-230119">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a:latin typeface="+mn-lt"/>
              </a:defRPr>
            </a:lvl2pPr>
            <a:lvl3pPr marL="914126" indent="-230119">
              <a:buClr>
                <a:schemeClr val="tx1"/>
              </a:buClr>
              <a:buFont typeface="Century Gothic" panose="020B0502020202020204" pitchFamily="34" charset="0"/>
              <a:buChar char="•"/>
              <a:defRPr sz="1600" baseline="0">
                <a:latin typeface="Century Gothic" panose="020B0502020202020204" pitchFamily="34" charset="0"/>
              </a:defRPr>
            </a:lvl3pPr>
            <a:lvl4pPr marL="971259" indent="0">
              <a:buClr>
                <a:schemeClr val="tx1"/>
              </a:buClr>
              <a:buFont typeface="Century Gothic" panose="020B0502020202020204" pitchFamily="34" charset="0"/>
              <a:buNone/>
              <a:defRPr sz="1400">
                <a:latin typeface="+mn-lt"/>
              </a:defRPr>
            </a:lvl4pPr>
            <a:lvl5pPr marL="1482280" indent="-222183">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239868" y="1444753"/>
            <a:ext cx="5503254" cy="4203944"/>
          </a:xfrm>
        </p:spPr>
        <p:txBody>
          <a:bodyPr/>
          <a:lstStyle>
            <a:lvl1pPr marL="287252" indent="-287252">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baseline="0">
                <a:latin typeface="Century Gothic" panose="020B0502020202020204" pitchFamily="34" charset="0"/>
              </a:defRPr>
            </a:lvl2pPr>
            <a:lvl3pPr marL="914126" indent="-230119">
              <a:buClr>
                <a:schemeClr val="tx1"/>
              </a:buClr>
              <a:buFont typeface="Century Gothic" panose="020B0502020202020204" pitchFamily="34" charset="0"/>
              <a:buChar char="•"/>
              <a:defRPr sz="1600">
                <a:latin typeface="+mn-lt"/>
              </a:defRPr>
            </a:lvl3pPr>
            <a:lvl4pPr marL="1144245" indent="-172986">
              <a:buClr>
                <a:schemeClr val="tx1"/>
              </a:buClr>
              <a:buFont typeface="Century Gothic" panose="020B0502020202020204" pitchFamily="34" charset="0"/>
              <a:buChar char="•"/>
              <a:defRPr sz="1400">
                <a:latin typeface="+mn-lt"/>
              </a:defRPr>
            </a:lvl4pPr>
            <a:lvl5pPr marL="1482280" indent="-222183">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2624681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65014" y="1444752"/>
            <a:ext cx="5506398" cy="821190"/>
          </a:xfrm>
        </p:spPr>
        <p:txBody>
          <a:bodyPr anchor="b"/>
          <a:lstStyle>
            <a:lvl1pPr marL="0" indent="0">
              <a:buNone/>
              <a:defRPr sz="2399" b="0" baseline="0">
                <a:solidFill>
                  <a:schemeClr val="tx1"/>
                </a:solidFill>
                <a:latin typeface="Century Gothic" panose="020B0502020202020204" pitchFamily="34" charset="0"/>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465014" y="2275468"/>
            <a:ext cx="5506398" cy="3373229"/>
          </a:xfrm>
        </p:spPr>
        <p:txBody>
          <a:bodyPr/>
          <a:lstStyle>
            <a:lvl1pPr marL="230119" indent="-230119">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a:latin typeface="+mn-lt"/>
              </a:defRPr>
            </a:lvl2pPr>
            <a:lvl3pPr marL="914126" indent="-230119">
              <a:buClr>
                <a:schemeClr val="tx1"/>
              </a:buClr>
              <a:buFont typeface="Century Gothic" panose="020B0502020202020204" pitchFamily="34" charset="0"/>
              <a:buChar char="•"/>
              <a:defRPr sz="1600" baseline="0">
                <a:latin typeface="Century Gothic" panose="020B0502020202020204" pitchFamily="34" charset="0"/>
              </a:defRPr>
            </a:lvl3pPr>
            <a:lvl4pPr marL="971259" indent="0">
              <a:buClr>
                <a:schemeClr val="tx1"/>
              </a:buClr>
              <a:buFont typeface="Century Gothic" panose="020B0502020202020204" pitchFamily="34" charset="0"/>
              <a:buNone/>
              <a:defRPr sz="1400">
                <a:latin typeface="+mn-lt"/>
              </a:defRPr>
            </a:lvl4pPr>
            <a:lvl5pPr marL="1482280" indent="-222183">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39868" y="1444752"/>
            <a:ext cx="5503254" cy="821190"/>
          </a:xfrm>
        </p:spPr>
        <p:txBody>
          <a:bodyPr anchor="b"/>
          <a:lstStyle>
            <a:lvl1pPr marL="0" indent="0">
              <a:buNone/>
              <a:defRPr sz="2399" b="0" baseline="0">
                <a:solidFill>
                  <a:schemeClr val="tx1"/>
                </a:solidFill>
                <a:latin typeface="Century Gothic" panose="020B0502020202020204" pitchFamily="34" charset="0"/>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239868" y="2275468"/>
            <a:ext cx="5503254" cy="3373229"/>
          </a:xfrm>
        </p:spPr>
        <p:txBody>
          <a:bodyPr/>
          <a:lstStyle>
            <a:lvl1pPr marL="287252" indent="-287252">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baseline="0">
                <a:latin typeface="Century Gothic" panose="020B0502020202020204" pitchFamily="34" charset="0"/>
              </a:defRPr>
            </a:lvl2pPr>
            <a:lvl3pPr marL="914126" indent="-230119">
              <a:buClr>
                <a:schemeClr val="tx1"/>
              </a:buClr>
              <a:buFont typeface="Century Gothic" panose="020B0502020202020204" pitchFamily="34" charset="0"/>
              <a:buChar char="•"/>
              <a:defRPr sz="1600">
                <a:latin typeface="+mn-lt"/>
              </a:defRPr>
            </a:lvl3pPr>
            <a:lvl4pPr marL="1144245" indent="-172986">
              <a:buClr>
                <a:schemeClr val="tx1"/>
              </a:buClr>
              <a:buFont typeface="Century Gothic" panose="020B0502020202020204" pitchFamily="34" charset="0"/>
              <a:buChar char="•"/>
              <a:defRPr sz="1400">
                <a:latin typeface="+mn-lt"/>
              </a:defRPr>
            </a:lvl4pPr>
            <a:lvl5pPr marL="1482280" indent="-222183">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3051463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422261" cy="535531"/>
          </a:xfrm>
        </p:spPr>
        <p:txBody>
          <a:bodyPr/>
          <a:lstStyle>
            <a:lvl1pPr>
              <a:lnSpc>
                <a:spcPct val="90000"/>
              </a:lnSpc>
              <a:defRPr sz="3199" baseline="0"/>
            </a:lvl1pPr>
          </a:lstStyle>
          <a:p>
            <a:r>
              <a:rPr lang="en-US"/>
              <a:t>Click to edit Master title style</a:t>
            </a:r>
            <a:endParaRPr lang="en-US" dirty="0"/>
          </a:p>
        </p:txBody>
      </p:sp>
    </p:spTree>
    <p:extLst>
      <p:ext uri="{BB962C8B-B14F-4D97-AF65-F5344CB8AC3E}">
        <p14:creationId xmlns:p14="http://schemas.microsoft.com/office/powerpoint/2010/main" val="22372854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_Side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7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3458" y="2276796"/>
            <a:ext cx="11501908" cy="2304407"/>
          </a:xfrm>
        </p:spPr>
        <p:txBody>
          <a:bodyPr>
            <a:normAutofit/>
          </a:bodyPr>
          <a:lstStyle>
            <a:lvl1pPr algn="ctr">
              <a:defRPr sz="4400" b="0"/>
            </a:lvl1pPr>
          </a:lstStyle>
          <a:p>
            <a:r>
              <a:rPr lang="en-US"/>
              <a:t>Click to edit Master title style</a:t>
            </a:r>
            <a:endParaRPr lang="en-US" dirty="0"/>
          </a:p>
        </p:txBody>
      </p:sp>
    </p:spTree>
    <p:extLst>
      <p:ext uri="{BB962C8B-B14F-4D97-AF65-F5344CB8AC3E}">
        <p14:creationId xmlns:p14="http://schemas.microsoft.com/office/powerpoint/2010/main" val="24704490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lvl1pPr>
          </a:lstStyle>
          <a:p>
            <a:r>
              <a:rPr lang="en-US"/>
              <a:t>Click to edit Master title style</a:t>
            </a:r>
            <a:endParaRPr lang="en-US" dirty="0"/>
          </a:p>
        </p:txBody>
      </p:sp>
      <p:sp>
        <p:nvSpPr>
          <p:cNvPr id="3" name="Text Placeholder 2"/>
          <p:cNvSpPr>
            <a:spLocks noGrp="1"/>
          </p:cNvSpPr>
          <p:nvPr>
            <p:ph type="body" idx="1"/>
          </p:nvPr>
        </p:nvSpPr>
        <p:spPr>
          <a:xfrm>
            <a:off x="536556" y="1387602"/>
            <a:ext cx="5484971" cy="821190"/>
          </a:xfrm>
          <a:solidFill>
            <a:schemeClr val="tx2"/>
          </a:solidFill>
          <a:ln w="12700">
            <a:solidFill>
              <a:schemeClr val="tx2"/>
            </a:solidFill>
          </a:ln>
        </p:spPr>
        <p:txBody>
          <a:bodyPr tIns="91440" bIns="91440" anchor="b"/>
          <a:lstStyle>
            <a:lvl1pPr marL="0" indent="0">
              <a:lnSpc>
                <a:spcPct val="90000"/>
              </a:lnSpc>
              <a:buNone/>
              <a:defRPr sz="1999" b="0" baseline="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536556" y="2208793"/>
            <a:ext cx="5484971"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baseline="0"/>
            </a:lvl1pPr>
            <a:lvl2pPr marL="514196" indent="-225357">
              <a:lnSpc>
                <a:spcPct val="90000"/>
              </a:lnSpc>
              <a:buClr>
                <a:schemeClr val="tx1"/>
              </a:buClr>
              <a:buSzPct val="90000"/>
              <a:buFont typeface="Century Gothic" panose="020B0502020202020204" pitchFamily="34" charset="0"/>
              <a:buChar char="–"/>
              <a:defRPr sz="1600" baseline="0"/>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383019" y="1387602"/>
            <a:ext cx="5484971" cy="821190"/>
          </a:xfrm>
          <a:solidFill>
            <a:schemeClr val="tx2"/>
          </a:solidFill>
          <a:ln w="12700">
            <a:solidFill>
              <a:schemeClr val="tx2"/>
            </a:solidFill>
          </a:ln>
        </p:spPr>
        <p:txBody>
          <a:bodyPr tIns="91440" bIns="91440" anchor="b"/>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383019" y="2213185"/>
            <a:ext cx="5484971"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a:lvl1pPr>
            <a:lvl2pPr marL="460237" indent="-171399">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2745195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lvl1pPr>
          </a:lstStyle>
          <a:p>
            <a:r>
              <a:rPr lang="en-US"/>
              <a:t>Click to edit Master title style</a:t>
            </a:r>
            <a:endParaRPr lang="en-US" dirty="0"/>
          </a:p>
        </p:txBody>
      </p:sp>
      <p:sp>
        <p:nvSpPr>
          <p:cNvPr id="3" name="Text Placeholder 2"/>
          <p:cNvSpPr>
            <a:spLocks noGrp="1"/>
          </p:cNvSpPr>
          <p:nvPr>
            <p:ph type="body" idx="1"/>
          </p:nvPr>
        </p:nvSpPr>
        <p:spPr>
          <a:xfrm>
            <a:off x="536556" y="1387602"/>
            <a:ext cx="3609538" cy="821190"/>
          </a:xfrm>
          <a:solidFill>
            <a:schemeClr val="tx2"/>
          </a:solidFill>
          <a:ln w="12700">
            <a:solidFill>
              <a:schemeClr val="tx2"/>
            </a:solidFill>
          </a:ln>
        </p:spPr>
        <p:txBody>
          <a:bodyPr tIns="91440" bIns="91440" anchor="b"/>
          <a:lstStyle>
            <a:lvl1pPr marL="0" indent="0">
              <a:lnSpc>
                <a:spcPct val="90000"/>
              </a:lnSpc>
              <a:buNone/>
              <a:defRPr sz="1999" b="0" baseline="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536556" y="2208793"/>
            <a:ext cx="360953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baseline="0"/>
            </a:lvl1pPr>
            <a:lvl2pPr marL="514196" indent="-225357">
              <a:lnSpc>
                <a:spcPct val="90000"/>
              </a:lnSpc>
              <a:buClr>
                <a:schemeClr val="tx1"/>
              </a:buClr>
              <a:buSzPct val="90000"/>
              <a:buFont typeface="Century Gothic" panose="020B0502020202020204" pitchFamily="34" charset="0"/>
              <a:buChar char="–"/>
              <a:defRPr sz="1600" baseline="0"/>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392515" y="1387602"/>
            <a:ext cx="3607478" cy="821190"/>
          </a:xfrm>
          <a:solidFill>
            <a:schemeClr val="tx2"/>
          </a:solidFill>
          <a:ln w="12700">
            <a:solidFill>
              <a:schemeClr val="tx2"/>
            </a:solidFill>
          </a:ln>
        </p:spPr>
        <p:txBody>
          <a:bodyPr tIns="91440" bIns="91440" anchor="b"/>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4392515" y="2213185"/>
            <a:ext cx="3607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a:lvl1pPr>
            <a:lvl2pPr marL="460237" indent="-171399">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6414" y="1387602"/>
            <a:ext cx="3607478" cy="821190"/>
          </a:xfrm>
          <a:solidFill>
            <a:schemeClr val="tx2"/>
          </a:solidFill>
          <a:ln w="12700">
            <a:solidFill>
              <a:schemeClr val="tx2"/>
            </a:solidFill>
          </a:ln>
        </p:spPr>
        <p:txBody>
          <a:bodyPr tIns="91440" bIns="91440" anchor="b"/>
          <a:lstStyle>
            <a:lvl1pPr marL="0" indent="0">
              <a:lnSpc>
                <a:spcPct val="90000"/>
              </a:lnSpc>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6414" y="2213185"/>
            <a:ext cx="3607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6945" indent="-226945">
              <a:lnSpc>
                <a:spcPct val="90000"/>
              </a:lnSpc>
              <a:buClr>
                <a:schemeClr val="tx1"/>
              </a:buClr>
              <a:buFont typeface="Century Gothic" panose="020B0502020202020204" pitchFamily="34" charset="0"/>
              <a:buChar char="•"/>
              <a:defRPr sz="1799"/>
            </a:lvl1pPr>
            <a:lvl2pPr marL="460237" indent="-171399">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727" indent="-172986">
              <a:lnSpc>
                <a:spcPct val="90000"/>
              </a:lnSpc>
              <a:buClr>
                <a:schemeClr val="tx1"/>
              </a:buClr>
              <a:buFont typeface="Century Gothic" panose="020B0502020202020204" pitchFamily="34" charset="0"/>
              <a:buChar char="•"/>
              <a:defRPr sz="1400"/>
            </a:lvl3pPr>
            <a:lvl4pPr marL="1144245" indent="-172986">
              <a:lnSpc>
                <a:spcPct val="90000"/>
              </a:lnSpc>
              <a:buClr>
                <a:schemeClr val="tx1"/>
              </a:buClr>
              <a:buSzPct val="90000"/>
              <a:buFont typeface="Century Gothic" panose="020B0502020202020204" pitchFamily="34" charset="0"/>
              <a:buChar char="–"/>
              <a:defRPr sz="1200"/>
            </a:lvl4pPr>
            <a:lvl5pPr marL="1482280" indent="-222183">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9748596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4050" y="1083755"/>
            <a:ext cx="5485335" cy="4219290"/>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249" y="1078993"/>
            <a:ext cx="5820164" cy="4221671"/>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7978" y="1275789"/>
            <a:ext cx="5535963" cy="978729"/>
          </a:xfrm>
        </p:spPr>
        <p:txBody>
          <a:bodyPr/>
          <a:lstStyle>
            <a:lvl1pPr>
              <a:lnSpc>
                <a:spcPct val="90000"/>
              </a:lnSpc>
              <a:defRPr sz="3199"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11" name="Rectangle 10">
            <a:extLst>
              <a:ext uri="{FF2B5EF4-FFF2-40B4-BE49-F238E27FC236}">
                <a16:creationId xmlns:a16="http://schemas.microsoft.com/office/drawing/2014/main" id="{683439C5-4231-ED43-91B8-86779195C116}"/>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35C7DBBE-95AC-E843-979A-A1A45836011E}"/>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8D325F85-B4F1-4C5D-855D-1BE9D9C179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10" name="Line 5">
            <a:extLst>
              <a:ext uri="{FF2B5EF4-FFF2-40B4-BE49-F238E27FC236}">
                <a16:creationId xmlns:a16="http://schemas.microsoft.com/office/drawing/2014/main" id="{1F888CF4-3F65-4925-A47B-614AFCDC0550}"/>
              </a:ext>
            </a:extLst>
          </p:cNvPr>
          <p:cNvSpPr>
            <a:spLocks noChangeShapeType="1"/>
          </p:cNvSpPr>
          <p:nvPr userDrawn="1"/>
        </p:nvSpPr>
        <p:spPr bwMode="auto">
          <a:xfrm>
            <a:off x="8002091"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8" name="Line 6">
            <a:extLst>
              <a:ext uri="{FF2B5EF4-FFF2-40B4-BE49-F238E27FC236}">
                <a16:creationId xmlns:a16="http://schemas.microsoft.com/office/drawing/2014/main" id="{4CFFE01C-81C8-4437-B6F5-7BAAEE5FC29F}"/>
              </a:ext>
            </a:extLst>
          </p:cNvPr>
          <p:cNvSpPr>
            <a:spLocks noChangeShapeType="1"/>
          </p:cNvSpPr>
          <p:nvPr userDrawn="1"/>
        </p:nvSpPr>
        <p:spPr bwMode="auto">
          <a:xfrm>
            <a:off x="8002091"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24" name="Freeform 7">
            <a:extLst>
              <a:ext uri="{FF2B5EF4-FFF2-40B4-BE49-F238E27FC236}">
                <a16:creationId xmlns:a16="http://schemas.microsoft.com/office/drawing/2014/main" id="{1B955FFA-B6F5-4CDD-940A-DB05FD68B7CA}"/>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5" name="Content Placeholder 5">
            <a:extLst>
              <a:ext uri="{FF2B5EF4-FFF2-40B4-BE49-F238E27FC236}">
                <a16:creationId xmlns:a16="http://schemas.microsoft.com/office/drawing/2014/main" id="{CA5F7EA9-E5C6-4376-AC5D-CA0B1DA0A259}"/>
              </a:ext>
            </a:extLst>
          </p:cNvPr>
          <p:cNvSpPr>
            <a:spLocks noGrp="1"/>
          </p:cNvSpPr>
          <p:nvPr>
            <p:ph sz="quarter" idx="4"/>
          </p:nvPr>
        </p:nvSpPr>
        <p:spPr>
          <a:xfrm>
            <a:off x="387978" y="2453317"/>
            <a:ext cx="5511468" cy="2690184"/>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9297157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4049" y="1078992"/>
            <a:ext cx="5485644" cy="4224052"/>
          </a:xfrm>
          <a:noFill/>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249" y="1078992"/>
            <a:ext cx="5820164"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7978" y="1275789"/>
            <a:ext cx="5535963" cy="978729"/>
          </a:xfrm>
        </p:spPr>
        <p:txBody>
          <a:bodyPr/>
          <a:lstStyle>
            <a:lvl1pPr>
              <a:lnSpc>
                <a:spcPct val="90000"/>
              </a:lnSpc>
              <a:defRPr sz="3199"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387978" y="2453317"/>
            <a:ext cx="5511468" cy="4163291"/>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16" name="Freeform 7">
            <a:extLst>
              <a:ext uri="{FF2B5EF4-FFF2-40B4-BE49-F238E27FC236}">
                <a16:creationId xmlns:a16="http://schemas.microsoft.com/office/drawing/2014/main" id="{2A500EEB-73EC-4C16-8273-4ED5425DD64C}"/>
              </a:ext>
            </a:extLst>
          </p:cNvPr>
          <p:cNvSpPr>
            <a:spLocks/>
          </p:cNvSpPr>
          <p:nvPr userDrawn="1"/>
        </p:nvSpPr>
        <p:spPr bwMode="auto">
          <a:xfrm>
            <a:off x="6094412" y="0"/>
            <a:ext cx="6094413"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41376333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_Dk green picture layout w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4119522" y="1078990"/>
            <a:ext cx="7462242" cy="4226003"/>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250" y="1078992"/>
            <a:ext cx="3845272" cy="5779007"/>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p:nvPr>
        </p:nvSpPr>
        <p:spPr>
          <a:xfrm>
            <a:off x="387978" y="1275789"/>
            <a:ext cx="3575297" cy="979691"/>
          </a:xfrm>
        </p:spPr>
        <p:txBody>
          <a:bodyPr/>
          <a:lstStyle>
            <a:lvl1pPr>
              <a:lnSpc>
                <a:spcPct val="90000"/>
              </a:lnSpc>
              <a:defRPr sz="3199" b="0">
                <a:solidFill>
                  <a:schemeClr val="tx1"/>
                </a:solidFill>
                <a:latin typeface="Century Gothic" panose="020B0502020202020204" pitchFamily="34" charset="0"/>
              </a:defRPr>
            </a:lvl1pPr>
          </a:lstStyle>
          <a:p>
            <a:r>
              <a:rPr lang="en-US"/>
              <a:t>Click to edit Master title style</a:t>
            </a:r>
            <a:endParaRPr lang="en-US" dirty="0"/>
          </a:p>
        </p:txBody>
      </p:sp>
      <p:sp>
        <p:nvSpPr>
          <p:cNvPr id="6" name="Content Placeholder 5"/>
          <p:cNvSpPr>
            <a:spLocks noGrp="1"/>
          </p:cNvSpPr>
          <p:nvPr>
            <p:ph sz="quarter" idx="4"/>
          </p:nvPr>
        </p:nvSpPr>
        <p:spPr>
          <a:xfrm>
            <a:off x="387978" y="2800350"/>
            <a:ext cx="3541023" cy="3816258"/>
          </a:xfrm>
        </p:spPr>
        <p:txBody>
          <a:bodyPr/>
          <a:lstStyle>
            <a:lvl1pPr marL="287252" indent="-287252">
              <a:lnSpc>
                <a:spcPct val="90000"/>
              </a:lnSpc>
              <a:buClr>
                <a:schemeClr val="tx1"/>
              </a:buClr>
              <a:buFont typeface="Century Gothic" panose="020B0502020202020204" pitchFamily="34" charset="0"/>
              <a:buChar char="•"/>
              <a:defRPr sz="1999">
                <a:latin typeface="Century Gothic" panose="020B0502020202020204" pitchFamily="34" charset="0"/>
              </a:defRPr>
            </a:lvl1pPr>
            <a:lvl2pPr marL="688768" indent="-285664">
              <a:lnSpc>
                <a:spcPct val="90000"/>
              </a:lnSpc>
              <a:buClr>
                <a:schemeClr val="tx1"/>
              </a:buClr>
              <a:buFont typeface="Century Gothic" panose="020B0502020202020204" pitchFamily="34" charset="0"/>
              <a:buChar char="–"/>
              <a:defRPr lang="en-US" sz="1799" kern="1200" dirty="0">
                <a:solidFill>
                  <a:schemeClr val="tx1"/>
                </a:solidFill>
                <a:latin typeface="Century Gothic" panose="020B0502020202020204" pitchFamily="34" charset="0"/>
                <a:ea typeface="+mn-ea"/>
                <a:cs typeface="+mn-cs"/>
              </a:defRPr>
            </a:lvl2pPr>
            <a:lvl3pPr>
              <a:defRPr sz="1600"/>
            </a:lvl3pPr>
            <a:lvl4pPr>
              <a:defRPr sz="1400"/>
            </a:lvl4pPr>
            <a:lvl5pPr marL="1482280" indent="-222183">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8" name="Freeform 5">
            <a:extLst>
              <a:ext uri="{FF2B5EF4-FFF2-40B4-BE49-F238E27FC236}">
                <a16:creationId xmlns:a16="http://schemas.microsoft.com/office/drawing/2014/main" id="{E0FFF716-AFC7-4054-A1F8-2C39C30731D0}"/>
              </a:ext>
            </a:extLst>
          </p:cNvPr>
          <p:cNvSpPr>
            <a:spLocks/>
          </p:cNvSpPr>
          <p:nvPr userDrawn="1"/>
        </p:nvSpPr>
        <p:spPr bwMode="auto">
          <a:xfrm>
            <a:off x="4119522" y="1"/>
            <a:ext cx="8069303" cy="6857998"/>
          </a:xfrm>
          <a:custGeom>
            <a:avLst/>
            <a:gdLst>
              <a:gd name="T0" fmla="*/ 4151 w 4490"/>
              <a:gd name="T1" fmla="*/ 0 h 3815"/>
              <a:gd name="T2" fmla="*/ 4151 w 4490"/>
              <a:gd name="T3" fmla="*/ 2951 h 3815"/>
              <a:gd name="T4" fmla="*/ 0 w 4490"/>
              <a:gd name="T5" fmla="*/ 2951 h 3815"/>
              <a:gd name="T6" fmla="*/ 0 w 4490"/>
              <a:gd name="T7" fmla="*/ 3815 h 3815"/>
              <a:gd name="T8" fmla="*/ 4490 w 4490"/>
              <a:gd name="T9" fmla="*/ 3815 h 3815"/>
              <a:gd name="T10" fmla="*/ 4490 w 4490"/>
              <a:gd name="T11" fmla="*/ 2969 h 3815"/>
              <a:gd name="T12" fmla="*/ 4490 w 4490"/>
              <a:gd name="T13" fmla="*/ 2951 h 3815"/>
              <a:gd name="T14" fmla="*/ 4490 w 4490"/>
              <a:gd name="T15" fmla="*/ 0 h 3815"/>
              <a:gd name="T16" fmla="*/ 4151 w 4490"/>
              <a:gd name="T17" fmla="*/ 0 h 3815"/>
              <a:gd name="T18" fmla="*/ 4151 w 4490"/>
              <a:gd name="T19"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0" h="3815">
                <a:moveTo>
                  <a:pt x="4151" y="0"/>
                </a:moveTo>
                <a:lnTo>
                  <a:pt x="4151" y="2951"/>
                </a:lnTo>
                <a:lnTo>
                  <a:pt x="0" y="2951"/>
                </a:lnTo>
                <a:lnTo>
                  <a:pt x="0" y="3815"/>
                </a:lnTo>
                <a:lnTo>
                  <a:pt x="4490" y="3815"/>
                </a:lnTo>
                <a:lnTo>
                  <a:pt x="4490" y="2969"/>
                </a:lnTo>
                <a:lnTo>
                  <a:pt x="4490" y="2951"/>
                </a:lnTo>
                <a:lnTo>
                  <a:pt x="4490" y="0"/>
                </a:lnTo>
                <a:lnTo>
                  <a:pt x="4151" y="0"/>
                </a:lnTo>
                <a:lnTo>
                  <a:pt x="4151" y="0"/>
                </a:lnTo>
                <a:close/>
              </a:path>
            </a:pathLst>
          </a:custGeom>
          <a:solidFill>
            <a:srgbClr val="4C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3072547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249" y="2382"/>
            <a:ext cx="11309897" cy="6342021"/>
          </a:xfrm>
          <a:noFill/>
          <a:ln>
            <a:noFill/>
          </a:ln>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 name="Title 1"/>
          <p:cNvSpPr>
            <a:spLocks noGrp="1"/>
          </p:cNvSpPr>
          <p:nvPr>
            <p:ph type="title"/>
          </p:nvPr>
        </p:nvSpPr>
        <p:spPr>
          <a:xfrm>
            <a:off x="429657" y="274321"/>
            <a:ext cx="10997367" cy="535531"/>
          </a:xfrm>
        </p:spPr>
        <p:txBody>
          <a:bodyPr/>
          <a:lstStyle>
            <a:lvl1pPr>
              <a:lnSpc>
                <a:spcPct val="90000"/>
              </a:lnSpc>
              <a:defRPr sz="3199" b="0">
                <a:solidFill>
                  <a:schemeClr val="tx1"/>
                </a:solidFill>
                <a:effectLst/>
                <a:latin typeface="Century Gothic" panose="020B0502020202020204" pitchFamily="34" charset="0"/>
              </a:defRPr>
            </a:lvl1pPr>
          </a:lstStyle>
          <a:p>
            <a:r>
              <a:rPr lang="en-US"/>
              <a:t>Click to edit Master title style</a:t>
            </a:r>
            <a:endParaRPr lang="en-US" dirty="0"/>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userDrawn="1"/>
        </p:nvSpPr>
        <p:spPr>
          <a:xfrm>
            <a:off x="8008197" y="6477000"/>
            <a:ext cx="3859795" cy="182562"/>
          </a:xfrm>
          <a:prstGeom prst="rect">
            <a:avLst/>
          </a:prstGeom>
          <a:ln/>
        </p:spPr>
        <p:txBody>
          <a:bodyPr anchor="ctr"/>
          <a:lstStyle/>
          <a:p>
            <a:pPr algn="r"/>
            <a:r>
              <a:rPr lang="en-US" sz="1000" dirty="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userDrawn="1"/>
        </p:nvSpPr>
        <p:spPr bwMode="auto">
          <a:xfrm>
            <a:off x="6024581" y="0"/>
            <a:ext cx="6164244"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userDrawn="1"/>
        </p:nvSpPr>
        <p:spPr>
          <a:xfrm>
            <a:off x="0" y="6344403"/>
            <a:ext cx="274249"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a:solidFill>
                <a:schemeClr val="tx1"/>
              </a:solidFill>
              <a:latin typeface="+mn-lt"/>
              <a:cs typeface="Times New Roman" panose="02020603050405020304" pitchFamily="18" charset="0"/>
            </a:endParaRPr>
          </a:p>
        </p:txBody>
      </p:sp>
      <p:pic>
        <p:nvPicPr>
          <p:cNvPr id="10" name="Picture 9">
            <a:extLst>
              <a:ext uri="{FF2B5EF4-FFF2-40B4-BE49-F238E27FC236}">
                <a16:creationId xmlns:a16="http://schemas.microsoft.com/office/drawing/2014/main" id="{BD3AC615-0875-4C80-B019-11A28EDCB6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021" y="6477000"/>
            <a:ext cx="1087853" cy="261860"/>
          </a:xfrm>
          <a:prstGeom prst="rect">
            <a:avLst/>
          </a:prstGeom>
        </p:spPr>
      </p:pic>
    </p:spTree>
    <p:extLst>
      <p:ext uri="{BB962C8B-B14F-4D97-AF65-F5344CB8AC3E}">
        <p14:creationId xmlns:p14="http://schemas.microsoft.com/office/powerpoint/2010/main" val="39727729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2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249" y="1412106"/>
            <a:ext cx="5839068" cy="52934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6349757" y="1412106"/>
            <a:ext cx="5839068" cy="52934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248" y="948037"/>
            <a:ext cx="583906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6349757" y="948037"/>
            <a:ext cx="583906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247" y="1005840"/>
            <a:ext cx="5820166" cy="406266"/>
          </a:xfrm>
          <a:noFill/>
          <a:ln w="12700">
            <a:noFill/>
          </a:ln>
        </p:spPr>
        <p:txBody>
          <a:bodyPr tIns="91440" bIns="91440" anchor="ctr"/>
          <a:lstStyle>
            <a:lvl1pPr marL="0" indent="0">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312153" y="1527048"/>
            <a:ext cx="5782260" cy="4110352"/>
          </a:xfrm>
          <a:ln w="12700">
            <a:noFill/>
          </a:ln>
        </p:spPr>
        <p:txBody>
          <a:bodyPr tIns="45720" bIns="91440"/>
          <a:lstStyle>
            <a:lvl1pPr>
              <a:defRPr sz="1799"/>
            </a:lvl1pPr>
            <a:lvl2pPr>
              <a:defRPr sz="1600"/>
            </a:lvl2pPr>
            <a:lvl3pPr>
              <a:defRPr sz="1400"/>
            </a:lvl3pPr>
            <a:lvl4pPr>
              <a:defRPr sz="1200"/>
            </a:lvl4pPr>
            <a:lvl5pPr marL="1482280" indent="-222183">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6349756" y="1005840"/>
            <a:ext cx="5839068" cy="406266"/>
          </a:xfrm>
          <a:noFill/>
          <a:ln w="12700">
            <a:noFill/>
          </a:ln>
        </p:spPr>
        <p:txBody>
          <a:bodyPr tIns="91440" bIns="91440" anchor="ctr"/>
          <a:lstStyle>
            <a:lvl1pPr marL="0" indent="0">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6349758" y="1527048"/>
            <a:ext cx="5784068" cy="4110352"/>
          </a:xfrm>
          <a:ln w="12700">
            <a:noFill/>
          </a:ln>
        </p:spPr>
        <p:txBody>
          <a:bodyPr tIns="45720" bIns="91440"/>
          <a:lstStyle>
            <a:lvl1pPr>
              <a:defRPr sz="1799"/>
            </a:lvl1pPr>
            <a:lvl2pPr>
              <a:defRPr sz="1600"/>
            </a:lvl2pPr>
            <a:lvl3pPr>
              <a:defRPr sz="1400"/>
            </a:lvl3pPr>
            <a:lvl4pPr>
              <a:defRPr sz="1200"/>
            </a:lvl4pPr>
            <a:lvl5pPr marL="1482280" indent="-222183">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208" y="320041"/>
            <a:ext cx="10415618"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207" y="365858"/>
            <a:ext cx="10360618" cy="424603"/>
          </a:xfrm>
        </p:spPr>
        <p:txBody>
          <a:bodyPr/>
          <a:lstStyle>
            <a:lvl1pPr>
              <a:defRPr sz="2399" b="0">
                <a:solidFill>
                  <a:schemeClr val="tx1"/>
                </a:solidFill>
                <a:latin typeface="Century Gothic" panose="020B0502020202020204" pitchFamily="34" charset="0"/>
              </a:defRPr>
            </a:lvl1pPr>
          </a:lstStyle>
          <a:p>
            <a:r>
              <a:rPr lang="en-US"/>
              <a:t>Click to edit Master title style</a:t>
            </a:r>
            <a:endParaRPr lang="en-US" dirty="0"/>
          </a:p>
        </p:txBody>
      </p:sp>
      <p:sp>
        <p:nvSpPr>
          <p:cNvPr id="19" name="Rectangle 18">
            <a:extLst>
              <a:ext uri="{FF2B5EF4-FFF2-40B4-BE49-F238E27FC236}">
                <a16:creationId xmlns:a16="http://schemas.microsoft.com/office/drawing/2014/main" id="{88649F31-1D58-F243-85FD-74506880A336}"/>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0" name="Rectangle 19">
            <a:extLst>
              <a:ext uri="{FF2B5EF4-FFF2-40B4-BE49-F238E27FC236}">
                <a16:creationId xmlns:a16="http://schemas.microsoft.com/office/drawing/2014/main" id="{77038521-D276-4049-A4BA-98C27C6D8256}"/>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6">
            <a:extLst>
              <a:ext uri="{FF2B5EF4-FFF2-40B4-BE49-F238E27FC236}">
                <a16:creationId xmlns:a16="http://schemas.microsoft.com/office/drawing/2014/main" id="{3F2F0951-0E05-43D4-AB3F-73E5681F4301}"/>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21" name="Picture 20">
            <a:extLst>
              <a:ext uri="{FF2B5EF4-FFF2-40B4-BE49-F238E27FC236}">
                <a16:creationId xmlns:a16="http://schemas.microsoft.com/office/drawing/2014/main" id="{27EC139F-C616-4896-A830-8F9FC5B2C2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23" name="Rectangle 256">
            <a:extLst>
              <a:ext uri="{FF2B5EF4-FFF2-40B4-BE49-F238E27FC236}">
                <a16:creationId xmlns:a16="http://schemas.microsoft.com/office/drawing/2014/main" id="{D8ACAAE2-A531-47BE-8F4F-FFC18507ED0B}"/>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2642673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248" y="1412107"/>
            <a:ext cx="3867131"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297970" y="1412107"/>
            <a:ext cx="3866905"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21692" y="1412107"/>
            <a:ext cx="3867131"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249" y="948037"/>
            <a:ext cx="3865751"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297969" y="948037"/>
            <a:ext cx="3866905"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21693" y="948037"/>
            <a:ext cx="388491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0108" y="1005840"/>
            <a:ext cx="3869664" cy="406266"/>
          </a:xfrm>
          <a:noFill/>
          <a:ln w="12700">
            <a:noFill/>
          </a:ln>
        </p:spPr>
        <p:txBody>
          <a:bodyPr tIns="91440" bIns="91440" anchor="ctr"/>
          <a:lstStyle>
            <a:lvl1pPr marL="0" indent="0">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312153" y="1527048"/>
            <a:ext cx="3790428" cy="4110352"/>
          </a:xfrm>
          <a:ln w="12700">
            <a:noFill/>
          </a:ln>
        </p:spPr>
        <p:txBody>
          <a:bodyPr tIns="45720" bIns="91440"/>
          <a:lstStyle>
            <a:lvl1pPr>
              <a:defRPr sz="1799"/>
            </a:lvl1pPr>
            <a:lvl2pPr>
              <a:defRPr sz="1600"/>
            </a:lvl2pPr>
            <a:lvl3pPr>
              <a:defRPr sz="1400"/>
            </a:lvl3pPr>
            <a:lvl4pPr>
              <a:defRPr sz="1200"/>
            </a:lvl4pPr>
            <a:lvl5pPr marL="1482280" indent="-222183">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296590" y="1005840"/>
            <a:ext cx="3865751" cy="406266"/>
          </a:xfrm>
          <a:noFill/>
          <a:ln w="12700">
            <a:noFill/>
          </a:ln>
        </p:spPr>
        <p:txBody>
          <a:bodyPr tIns="91440" bIns="91440" anchor="ctr"/>
          <a:lstStyle>
            <a:lvl1pPr marL="0" indent="0">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294056" y="1527048"/>
            <a:ext cx="3859795" cy="4110352"/>
          </a:xfrm>
          <a:ln w="12700">
            <a:noFill/>
          </a:ln>
        </p:spPr>
        <p:txBody>
          <a:bodyPr tIns="45720" bIns="91440"/>
          <a:lstStyle>
            <a:lvl1pPr>
              <a:defRPr sz="1799"/>
            </a:lvl1pPr>
            <a:lvl2pPr>
              <a:defRPr sz="1600"/>
            </a:lvl2pPr>
            <a:lvl3pPr>
              <a:defRPr sz="1400"/>
            </a:lvl3pPr>
            <a:lvl4pPr>
              <a:defRPr sz="1200"/>
            </a:lvl4pPr>
            <a:lvl5pPr marL="1482280" indent="-222183">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17552" y="1005840"/>
            <a:ext cx="3884919" cy="406266"/>
          </a:xfrm>
          <a:noFill/>
          <a:ln w="12700">
            <a:noFill/>
          </a:ln>
        </p:spPr>
        <p:txBody>
          <a:bodyPr tIns="91440" bIns="91440" anchor="ctr"/>
          <a:lstStyle>
            <a:lvl1pPr marL="0" indent="0">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17552" y="1527048"/>
            <a:ext cx="3767223" cy="4110352"/>
          </a:xfrm>
          <a:ln w="12700">
            <a:noFill/>
          </a:ln>
        </p:spPr>
        <p:txBody>
          <a:bodyPr tIns="45720" bIns="91440"/>
          <a:lstStyle>
            <a:lvl1pPr>
              <a:defRPr sz="1799"/>
            </a:lvl1pPr>
            <a:lvl2pPr>
              <a:defRPr sz="1600"/>
            </a:lvl2pPr>
            <a:lvl3pPr>
              <a:defRPr sz="1400"/>
            </a:lvl3pPr>
            <a:lvl4pPr>
              <a:defRPr sz="1200"/>
            </a:lvl4pPr>
            <a:lvl5pPr marL="1482280" indent="-222183">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208" y="320041"/>
            <a:ext cx="10415618"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207" y="365858"/>
            <a:ext cx="10415616" cy="424603"/>
          </a:xfrm>
        </p:spPr>
        <p:txBody>
          <a:bodyPr/>
          <a:lstStyle>
            <a:lvl1pPr>
              <a:defRPr sz="2399"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021" y="456244"/>
            <a:ext cx="1087853"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1863230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5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248"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249" y="948037"/>
            <a:ext cx="28740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7754"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7754" y="948037"/>
            <a:ext cx="28740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1259"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1260" y="948037"/>
            <a:ext cx="28740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4766" y="1434925"/>
            <a:ext cx="2874058"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4767" y="948037"/>
            <a:ext cx="28740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247" y="1005840"/>
            <a:ext cx="2860713" cy="406266"/>
          </a:xfrm>
          <a:noFill/>
          <a:ln w="12700">
            <a:noFill/>
          </a:ln>
        </p:spPr>
        <p:txBody>
          <a:bodyPr tIns="91440" bIns="91440" anchor="ctr"/>
          <a:lstStyle>
            <a:lvl1pPr marL="0" indent="0">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74247" y="1527048"/>
            <a:ext cx="2860714" cy="5010912"/>
          </a:xfrm>
          <a:ln w="12700">
            <a:noFill/>
          </a:ln>
        </p:spPr>
        <p:txBody>
          <a:bodyPr tIns="45720" bIns="91440"/>
          <a:lstStyle>
            <a:lvl1pPr>
              <a:defRPr sz="1799"/>
            </a:lvl1pPr>
            <a:lvl2pPr>
              <a:defRPr sz="1600"/>
            </a:lvl2pPr>
            <a:lvl3pPr>
              <a:defRPr sz="1400"/>
            </a:lvl3pPr>
            <a:lvl4pPr>
              <a:defRPr sz="1200"/>
            </a:lvl4pPr>
            <a:lvl5pPr marL="1482280" indent="-222183">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87753" y="1005840"/>
            <a:ext cx="2874058" cy="406266"/>
          </a:xfrm>
          <a:noFill/>
          <a:ln w="12700">
            <a:noFill/>
          </a:ln>
        </p:spPr>
        <p:txBody>
          <a:bodyPr tIns="91440" bIns="91440" anchor="ctr"/>
          <a:lstStyle>
            <a:lvl1pPr marL="0" indent="0">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87753" y="1527048"/>
            <a:ext cx="2874058" cy="5010912"/>
          </a:xfrm>
          <a:ln w="12700">
            <a:noFill/>
          </a:ln>
        </p:spPr>
        <p:txBody>
          <a:bodyPr tIns="45720" bIns="91440"/>
          <a:lstStyle>
            <a:lvl1pPr>
              <a:defRPr sz="1799"/>
            </a:lvl1pPr>
            <a:lvl2pPr>
              <a:defRPr sz="1600"/>
            </a:lvl2pPr>
            <a:lvl3pPr>
              <a:defRPr sz="1400"/>
            </a:lvl3pPr>
            <a:lvl4pPr>
              <a:defRPr sz="1200"/>
            </a:lvl4pPr>
            <a:lvl5pPr marL="1482280" indent="-222183">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11308" y="1005840"/>
            <a:ext cx="2864009" cy="406266"/>
          </a:xfrm>
          <a:noFill/>
          <a:ln w="12700">
            <a:noFill/>
          </a:ln>
        </p:spPr>
        <p:txBody>
          <a:bodyPr tIns="91440" bIns="91440" anchor="ctr"/>
          <a:lstStyle>
            <a:lvl1pPr marL="0" indent="0">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11308" y="1527048"/>
            <a:ext cx="2864009" cy="5010912"/>
          </a:xfrm>
          <a:ln w="12700">
            <a:noFill/>
          </a:ln>
        </p:spPr>
        <p:txBody>
          <a:bodyPr tIns="45720" bIns="91440"/>
          <a:lstStyle>
            <a:lvl1pPr>
              <a:defRPr sz="1799"/>
            </a:lvl1pPr>
            <a:lvl2pPr>
              <a:defRPr sz="1600"/>
            </a:lvl2pPr>
            <a:lvl3pPr>
              <a:defRPr sz="1400"/>
            </a:lvl3pPr>
            <a:lvl4pPr>
              <a:defRPr sz="1200"/>
            </a:lvl4pPr>
            <a:lvl5pPr marL="1482280" indent="-222183">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208" y="320041"/>
            <a:ext cx="10415618"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207" y="365858"/>
            <a:ext cx="10415617" cy="424603"/>
          </a:xfrm>
        </p:spPr>
        <p:txBody>
          <a:bodyPr/>
          <a:lstStyle>
            <a:lvl1pPr>
              <a:defRPr sz="2399"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1"/>
            <a:ext cx="274249"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249" y="320041"/>
            <a:ext cx="1412305"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14764" y="1005840"/>
            <a:ext cx="2864009" cy="406266"/>
          </a:xfrm>
          <a:noFill/>
          <a:ln w="12700">
            <a:noFill/>
          </a:ln>
        </p:spPr>
        <p:txBody>
          <a:bodyPr tIns="91440" bIns="91440" anchor="ctr"/>
          <a:lstStyle>
            <a:lvl1pPr marL="0" indent="0">
              <a:buNone/>
              <a:defRPr sz="1999" b="0">
                <a:solidFill>
                  <a:schemeClr val="bg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14764" y="1527048"/>
            <a:ext cx="2864009" cy="5010912"/>
          </a:xfrm>
          <a:ln w="12700">
            <a:noFill/>
          </a:ln>
        </p:spPr>
        <p:txBody>
          <a:bodyPr tIns="45720" bIns="91440"/>
          <a:lstStyle>
            <a:lvl1pPr>
              <a:defRPr sz="1799"/>
            </a:lvl1pPr>
            <a:lvl2pPr>
              <a:defRPr sz="1600"/>
            </a:lvl2pPr>
            <a:lvl3pPr>
              <a:defRPr sz="1400"/>
            </a:lvl3pPr>
            <a:lvl4pPr>
              <a:defRPr sz="1200"/>
            </a:lvl4pPr>
            <a:lvl5pPr marL="1482280" indent="-222183">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5" name="Picture 24">
            <a:extLst>
              <a:ext uri="{FF2B5EF4-FFF2-40B4-BE49-F238E27FC236}">
                <a16:creationId xmlns:a16="http://schemas.microsoft.com/office/drawing/2014/main" id="{F5E4A85E-2D34-4FC1-90CE-1459D5681FC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7498" y="441571"/>
            <a:ext cx="1093376" cy="265176"/>
          </a:xfrm>
          <a:prstGeom prst="rect">
            <a:avLst/>
          </a:prstGeom>
        </p:spPr>
      </p:pic>
    </p:spTree>
    <p:extLst>
      <p:ext uri="{BB962C8B-B14F-4D97-AF65-F5344CB8AC3E}">
        <p14:creationId xmlns:p14="http://schemas.microsoft.com/office/powerpoint/2010/main" val="240767465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09930" y="1456511"/>
            <a:ext cx="10360501" cy="457200"/>
          </a:xfrm>
        </p:spPr>
        <p:txBody>
          <a:bodyPr anchor="b" anchorCtr="0"/>
          <a:lstStyle>
            <a:lvl1pPr algn="ctr">
              <a:defRPr sz="2399" b="1">
                <a:latin typeface="Tahoma" pitchFamily="34" charset="0"/>
                <a:ea typeface="Tahoma" pitchFamily="34" charset="0"/>
                <a:cs typeface="Tahoma" pitchFamily="34" charset="0"/>
              </a:defRPr>
            </a:lvl1pPr>
          </a:lstStyle>
          <a:p>
            <a:r>
              <a:rPr lang="en-US"/>
              <a:t>Click to edit Master title style</a:t>
            </a:r>
          </a:p>
        </p:txBody>
      </p:sp>
      <p:sp>
        <p:nvSpPr>
          <p:cNvPr id="6" name="Subtitle 2"/>
          <p:cNvSpPr>
            <a:spLocks noGrp="1"/>
          </p:cNvSpPr>
          <p:nvPr>
            <p:ph type="subTitle" idx="1" hasCustomPrompt="1"/>
          </p:nvPr>
        </p:nvSpPr>
        <p:spPr>
          <a:xfrm>
            <a:off x="1828324" y="2057400"/>
            <a:ext cx="8532178" cy="1752600"/>
          </a:xfrm>
        </p:spPr>
        <p:txBody>
          <a:bodyPr/>
          <a:lstStyle>
            <a:lvl1pPr marL="0" indent="0" algn="ctr">
              <a:buNone/>
              <a:defRPr sz="1799">
                <a:latin typeface="Tahoma" pitchFamily="34" charset="0"/>
                <a:ea typeface="Tahoma" pitchFamily="34" charset="0"/>
                <a:cs typeface="Tahoma" pitchFamily="34" charset="0"/>
              </a:defRPr>
            </a:lvl1pPr>
            <a:lvl2pPr marL="457063" indent="0" algn="ctr">
              <a:buNone/>
              <a:defRPr/>
            </a:lvl2pPr>
            <a:lvl3pPr marL="914126" indent="0" algn="ctr">
              <a:buNone/>
              <a:defRPr/>
            </a:lvl3pPr>
            <a:lvl4pPr marL="1371189" indent="0" algn="ctr">
              <a:buNone/>
              <a:defRPr/>
            </a:lvl4pPr>
            <a:lvl5pPr marL="1828251" indent="0" algn="ctr">
              <a:buNone/>
              <a:defRPr/>
            </a:lvl5pPr>
            <a:lvl6pPr marL="2285314" indent="0" algn="ctr">
              <a:buNone/>
              <a:defRPr/>
            </a:lvl6pPr>
            <a:lvl7pPr marL="2742377" indent="0" algn="ctr">
              <a:buNone/>
              <a:defRPr/>
            </a:lvl7pPr>
            <a:lvl8pPr marL="3199440" indent="0" algn="ctr">
              <a:buNone/>
              <a:defRPr/>
            </a:lvl8pPr>
            <a:lvl9pPr marL="3656503" indent="0" algn="ctr">
              <a:buNone/>
              <a:defRPr/>
            </a:lvl9pPr>
          </a:lstStyle>
          <a:p>
            <a:r>
              <a:rPr lang="en-US"/>
              <a:t>Click to add briefer names</a:t>
            </a:r>
          </a:p>
        </p:txBody>
      </p:sp>
      <p:cxnSp>
        <p:nvCxnSpPr>
          <p:cNvPr id="7" name="Straight Connector 6"/>
          <p:cNvCxnSpPr>
            <a:cxnSpLocks noChangeShapeType="1"/>
          </p:cNvCxnSpPr>
          <p:nvPr userDrawn="1"/>
        </p:nvCxnSpPr>
        <p:spPr bwMode="auto">
          <a:xfrm>
            <a:off x="507868" y="19796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ext Placeholder 8"/>
          <p:cNvSpPr>
            <a:spLocks noGrp="1"/>
          </p:cNvSpPr>
          <p:nvPr>
            <p:ph type="body" sz="quarter" idx="12" hasCustomPrompt="1"/>
          </p:nvPr>
        </p:nvSpPr>
        <p:spPr>
          <a:xfrm>
            <a:off x="1833718" y="4049488"/>
            <a:ext cx="8522347" cy="720221"/>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“Briefing prepared for”</a:t>
            </a:r>
          </a:p>
        </p:txBody>
      </p:sp>
      <p:sp>
        <p:nvSpPr>
          <p:cNvPr id="11" name="Text Placeholder 10"/>
          <p:cNvSpPr>
            <a:spLocks noGrp="1"/>
          </p:cNvSpPr>
          <p:nvPr>
            <p:ph type="body" sz="quarter" idx="13" hasCustomPrompt="1"/>
          </p:nvPr>
        </p:nvSpPr>
        <p:spPr>
          <a:xfrm>
            <a:off x="3652416" y="4790050"/>
            <a:ext cx="4875529" cy="322825"/>
          </a:xfrm>
        </p:spPr>
        <p:txBody>
          <a:bodyPr/>
          <a:lstStyle>
            <a:lvl1pPr algn="ctr" eaLnBrk="1" hangingPunct="1">
              <a:defRPr sz="1600">
                <a:solidFill>
                  <a:schemeClr val="bg1">
                    <a:lumMod val="65000"/>
                  </a:schemeClr>
                </a:solidFill>
              </a:defRPr>
            </a:lvl1pPr>
          </a:lstStyle>
          <a:p>
            <a:pPr eaLnBrk="1" hangingPunct="1"/>
            <a:r>
              <a:rPr lang="en-US">
                <a:latin typeface="Tahoma" charset="0"/>
              </a:rPr>
              <a:t>Click to edit Date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28919" y="5167034"/>
            <a:ext cx="1722521" cy="1039826"/>
          </a:xfrm>
          <a:prstGeom prst="rect">
            <a:avLst/>
          </a:prstGeom>
        </p:spPr>
      </p:pic>
    </p:spTree>
    <p:extLst>
      <p:ext uri="{BB962C8B-B14F-4D97-AF65-F5344CB8AC3E}">
        <p14:creationId xmlns:p14="http://schemas.microsoft.com/office/powerpoint/2010/main" val="4040411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b="0"/>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0869580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162" y="2514600"/>
            <a:ext cx="10360501" cy="914400"/>
          </a:xfrm>
        </p:spPr>
        <p:txBody>
          <a:bodyPr/>
          <a:lstStyle>
            <a:lvl1pPr algn="ctr">
              <a:defRPr sz="2199"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7868" y="31988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Tree>
    <p:extLst>
      <p:ext uri="{BB962C8B-B14F-4D97-AF65-F5344CB8AC3E}">
        <p14:creationId xmlns:p14="http://schemas.microsoft.com/office/powerpoint/2010/main" val="3475600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p:nvPr>
        </p:nvSpPr>
        <p:spPr>
          <a:xfrm>
            <a:off x="914162" y="2514600"/>
            <a:ext cx="10360501" cy="914400"/>
          </a:xfrm>
        </p:spPr>
        <p:txBody>
          <a:bodyPr/>
          <a:lstStyle>
            <a:lvl1pPr algn="ctr">
              <a:defRPr sz="2199" b="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7868" y="31988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914162" y="3352798"/>
            <a:ext cx="10360501" cy="465138"/>
          </a:xfrm>
        </p:spPr>
        <p:txBody>
          <a:bodyPr/>
          <a:lstStyle>
            <a:lvl1pPr algn="ctr">
              <a:defRPr sz="1799">
                <a:solidFill>
                  <a:schemeClr val="bg1">
                    <a:lumMod val="65000"/>
                  </a:schemeClr>
                </a:solidFill>
              </a:defRPr>
            </a:lvl1pPr>
          </a:lstStyle>
          <a:p>
            <a:pPr lvl="0"/>
            <a:r>
              <a:rPr lang="en-US"/>
              <a:t>Click to add subtitle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Tree>
    <p:extLst>
      <p:ext uri="{BB962C8B-B14F-4D97-AF65-F5344CB8AC3E}">
        <p14:creationId xmlns:p14="http://schemas.microsoft.com/office/powerpoint/2010/main" val="39377281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Title 1"/>
          <p:cNvSpPr>
            <a:spLocks noGrp="1"/>
          </p:cNvSpPr>
          <p:nvPr>
            <p:ph type="ctrTitle" hasCustomPrompt="1"/>
          </p:nvPr>
        </p:nvSpPr>
        <p:spPr>
          <a:xfrm>
            <a:off x="876072" y="4329372"/>
            <a:ext cx="10360501" cy="1461828"/>
          </a:xfrm>
        </p:spPr>
        <p:txBody>
          <a:bodyPr anchor="t"/>
          <a:lstStyle>
            <a:lvl1pPr algn="l">
              <a:defRPr sz="2399" b="1" baseline="0">
                <a:latin typeface="Tahoma" pitchFamily="34" charset="0"/>
                <a:ea typeface="Tahoma" pitchFamily="34" charset="0"/>
                <a:cs typeface="Tahoma" pitchFamily="34" charset="0"/>
              </a:defRPr>
            </a:lvl1pPr>
          </a:lstStyle>
          <a:p>
            <a:r>
              <a:rPr lang="en-US"/>
              <a:t>CLICK TO EDIT MASTER TITLE STYLE</a:t>
            </a:r>
          </a:p>
        </p:txBody>
      </p:sp>
      <p:cxnSp>
        <p:nvCxnSpPr>
          <p:cNvPr id="6" name="Straight Connector 5"/>
          <p:cNvCxnSpPr>
            <a:cxnSpLocks noChangeShapeType="1"/>
          </p:cNvCxnSpPr>
          <p:nvPr userDrawn="1"/>
        </p:nvCxnSpPr>
        <p:spPr bwMode="auto">
          <a:xfrm>
            <a:off x="507868" y="4341817"/>
            <a:ext cx="1117309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397" y="2954111"/>
            <a:ext cx="10360501" cy="1379538"/>
          </a:xfrm>
        </p:spPr>
        <p:txBody>
          <a:bodyPr anchor="b"/>
          <a:lstStyle>
            <a:lvl1pPr algn="l">
              <a:defRPr sz="1799">
                <a:solidFill>
                  <a:schemeClr val="bg1">
                    <a:lumMod val="65000"/>
                  </a:schemeClr>
                </a:solidFill>
              </a:defRPr>
            </a:lvl1pPr>
          </a:lstStyle>
          <a:p>
            <a:pPr lvl="0"/>
            <a:r>
              <a:rPr lang="en-US"/>
              <a:t>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Tree>
    <p:extLst>
      <p:ext uri="{BB962C8B-B14F-4D97-AF65-F5344CB8AC3E}">
        <p14:creationId xmlns:p14="http://schemas.microsoft.com/office/powerpoint/2010/main" val="36267953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558655" y="1143000"/>
            <a:ext cx="11071516" cy="5334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vl2pPr>
            <a:lvl3pPr marL="1142657" indent="-228531">
              <a:buFont typeface="Arial" pitchFamily="34" charset="0"/>
              <a:buChar char="•"/>
              <a:defRPr sz="1400"/>
            </a:lvl3pPr>
            <a:lvl4pPr marL="1599720" indent="-228531">
              <a:buFont typeface="Arial" pitchFamily="34" charset="0"/>
              <a:buChar char="•"/>
              <a:defRPr sz="1300"/>
            </a:lvl4pPr>
            <a:lvl5pPr marL="2056783" indent="-228531">
              <a:buFont typeface="Arial" pitchFamily="34" charset="0"/>
              <a:buChar cha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ctrTitle"/>
          </p:nvPr>
        </p:nvSpPr>
        <p:spPr>
          <a:xfrm>
            <a:off x="1828324" y="151418"/>
            <a:ext cx="9852633"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spTree>
    <p:extLst>
      <p:ext uri="{BB962C8B-B14F-4D97-AF65-F5344CB8AC3E}">
        <p14:creationId xmlns:p14="http://schemas.microsoft.com/office/powerpoint/2010/main" val="39393225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7"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8" name="Straight Connector 7"/>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6476815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1" y="1066800"/>
            <a:ext cx="11071516"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09441" y="3581400"/>
            <a:ext cx="11071516"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0" name="Straight Connector 9"/>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684936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1" y="1066800"/>
            <a:ext cx="5383398"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5986" y="1066800"/>
            <a:ext cx="5383398"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0" name="Straight Connector 9"/>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974284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1" y="1066800"/>
            <a:ext cx="3555074"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4367662" y="1066800"/>
            <a:ext cx="3555074"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8125883" y="1066800"/>
            <a:ext cx="3555074" cy="49530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1" name="Straight Connector 10"/>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735046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446" y="1066800"/>
            <a:ext cx="5376145"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2363" y="1066800"/>
            <a:ext cx="5488601"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5"/>
          </p:nvPr>
        </p:nvSpPr>
        <p:spPr>
          <a:xfrm>
            <a:off x="6192358" y="3521528"/>
            <a:ext cx="5488601"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6"/>
          </p:nvPr>
        </p:nvSpPr>
        <p:spPr>
          <a:xfrm>
            <a:off x="605818" y="3529693"/>
            <a:ext cx="5376145"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2" name="Straight Connector 11"/>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530724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D: Distribution is authorized to the Department of Defense and U.S. DoD contractors only (June 12, 2019). Other request for this document shall be referred to DARPA/MTO.</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6" name="Content Placeholder 2"/>
          <p:cNvSpPr>
            <a:spLocks noGrp="1"/>
          </p:cNvSpPr>
          <p:nvPr>
            <p:ph sz="quarter" idx="13"/>
          </p:nvPr>
        </p:nvSpPr>
        <p:spPr>
          <a:xfrm>
            <a:off x="609441" y="1066800"/>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quarter" idx="14"/>
          </p:nvPr>
        </p:nvSpPr>
        <p:spPr>
          <a:xfrm>
            <a:off x="4367662" y="1066800"/>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5"/>
          </p:nvPr>
        </p:nvSpPr>
        <p:spPr>
          <a:xfrm>
            <a:off x="616696" y="3535138"/>
            <a:ext cx="3555074" cy="2359479"/>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quarter" idx="16"/>
          </p:nvPr>
        </p:nvSpPr>
        <p:spPr>
          <a:xfrm>
            <a:off x="8118628" y="1066800"/>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sz="quarter" idx="17"/>
          </p:nvPr>
        </p:nvSpPr>
        <p:spPr>
          <a:xfrm>
            <a:off x="8125883" y="3535138"/>
            <a:ext cx="3555074" cy="2359479"/>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sz="quarter" idx="18"/>
          </p:nvPr>
        </p:nvSpPr>
        <p:spPr>
          <a:xfrm>
            <a:off x="4374919" y="3537858"/>
            <a:ext cx="3555074" cy="2362200"/>
          </a:xfrm>
        </p:spPr>
        <p:txBody>
          <a:bodyPr/>
          <a:lstStyle>
            <a:lvl1pPr marL="342797" indent="-342797">
              <a:buFont typeface="Arial" pitchFamily="34" charset="0"/>
              <a:buChar char="•"/>
              <a:defRPr sz="1799">
                <a:latin typeface="Tahoma" pitchFamily="34" charset="0"/>
                <a:ea typeface="Tahoma" pitchFamily="34" charset="0"/>
                <a:cs typeface="Tahoma" pitchFamily="34" charset="0"/>
              </a:defRPr>
            </a:lvl1pPr>
            <a:lvl2pPr marL="742727" indent="-285664">
              <a:buFont typeface="Arial" pitchFamily="34" charset="0"/>
              <a:buChar char="•"/>
              <a:defRPr sz="1600">
                <a:latin typeface="Tahoma" pitchFamily="34" charset="0"/>
                <a:ea typeface="Tahoma" pitchFamily="34" charset="0"/>
                <a:cs typeface="Tahoma" pitchFamily="34" charset="0"/>
              </a:defRPr>
            </a:lvl2pPr>
            <a:lvl3pPr marL="1142657" indent="-228531">
              <a:buFont typeface="Arial" pitchFamily="34" charset="0"/>
              <a:buChar char="•"/>
              <a:defRPr sz="1400">
                <a:latin typeface="Tahoma" pitchFamily="34" charset="0"/>
                <a:ea typeface="Tahoma" pitchFamily="34" charset="0"/>
                <a:cs typeface="Tahoma" pitchFamily="34" charset="0"/>
              </a:defRPr>
            </a:lvl3pPr>
            <a:lvl4pPr marL="1599720" indent="-228531">
              <a:buFont typeface="Arial" pitchFamily="34" charset="0"/>
              <a:buChar char="•"/>
              <a:defRPr sz="1300">
                <a:latin typeface="Tahoma" pitchFamily="34" charset="0"/>
                <a:ea typeface="Tahoma" pitchFamily="34" charset="0"/>
                <a:cs typeface="Tahoma" pitchFamily="34" charset="0"/>
              </a:defRPr>
            </a:lvl4pPr>
            <a:lvl5pPr marL="2056783" indent="-228531">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ctrTitle"/>
          </p:nvPr>
        </p:nvSpPr>
        <p:spPr>
          <a:xfrm>
            <a:off x="1828324" y="151418"/>
            <a:ext cx="9852634" cy="612648"/>
          </a:xfrm>
        </p:spPr>
        <p:txBody>
          <a:bodyPr>
            <a:normAutofit/>
          </a:bodyPr>
          <a:lstStyle>
            <a:lvl1pPr algn="l">
              <a:defRPr sz="2399" b="0">
                <a:latin typeface="Tahoma" pitchFamily="34" charset="0"/>
                <a:ea typeface="Tahoma" pitchFamily="34" charset="0"/>
                <a:cs typeface="Tahoma" pitchFamily="34" charset="0"/>
              </a:defRPr>
            </a:lvl1pPr>
          </a:lstStyle>
          <a:p>
            <a:r>
              <a:rPr lang="en-US"/>
              <a:t>Click to edit Master title style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901" y="83133"/>
            <a:ext cx="1241118" cy="749220"/>
          </a:xfrm>
          <a:prstGeom prst="rect">
            <a:avLst/>
          </a:prstGeom>
        </p:spPr>
      </p:pic>
      <p:cxnSp>
        <p:nvCxnSpPr>
          <p:cNvPr id="15" name="Straight Connector 14"/>
          <p:cNvCxnSpPr>
            <a:cxnSpLocks noChangeShapeType="1"/>
          </p:cNvCxnSpPr>
          <p:nvPr userDrawn="1"/>
        </p:nvCxnSpPr>
        <p:spPr bwMode="auto">
          <a:xfrm>
            <a:off x="380901" y="841689"/>
            <a:ext cx="11300056"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020024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0.xml"/><Relationship Id="rId7" Type="http://schemas.openxmlformats.org/officeDocument/2006/relationships/image" Target="../media/image1.png"/><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theme" Target="../theme/theme10.xml"/><Relationship Id="rId5" Type="http://schemas.openxmlformats.org/officeDocument/2006/relationships/slideLayout" Target="../slideLayouts/slideLayout132.xml"/><Relationship Id="rId4" Type="http://schemas.openxmlformats.org/officeDocument/2006/relationships/slideLayout" Target="../slideLayouts/slideLayout131.xml"/><Relationship Id="rId9"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theme" Target="../theme/theme1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image" Target="../media/image45.png"/><Relationship Id="rId2" Type="http://schemas.openxmlformats.org/officeDocument/2006/relationships/slideLayout" Target="../slideLayouts/slideLayout178.xml"/><Relationship Id="rId16" Type="http://schemas.openxmlformats.org/officeDocument/2006/relationships/theme" Target="../theme/theme13.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theme" Target="../theme/theme3.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image" Target="../media/image3.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image" Target="../media/image18.png"/><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image" Target="../media/image17.png"/><Relationship Id="rId5" Type="http://schemas.openxmlformats.org/officeDocument/2006/relationships/slideLayout" Target="../slideLayouts/slideLayout48.xml"/><Relationship Id="rId10"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6" Type="http://schemas.openxmlformats.org/officeDocument/2006/relationships/image" Target="../media/image20.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6.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image" Target="../media/image20.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theme" Target="../theme/theme8.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image" Target="../media/image20.png"/><Relationship Id="rId2" Type="http://schemas.openxmlformats.org/officeDocument/2006/relationships/slideLayout" Target="../slideLayouts/slideLayout114.xml"/><Relationship Id="rId16" Type="http://schemas.openxmlformats.org/officeDocument/2006/relationships/theme" Target="../theme/theme9.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18" cstate="print">
            <a:duotone>
              <a:prstClr val="black"/>
              <a:schemeClr val="accent2">
                <a:tint val="45000"/>
                <a:satMod val="400000"/>
              </a:schemeClr>
            </a:duotone>
            <a:extLst>
              <a:ext uri="{28A0092B-C50C-407E-A947-70E740481C1C}">
                <a14:useLocalDpi xmlns:a14="http://schemas.microsoft.com/office/drawing/2010/main" val="0"/>
              </a:ext>
            </a:extLst>
          </a:blip>
          <a:srcRect/>
          <a:stretch/>
        </p:blipFill>
        <p:spPr>
          <a:xfrm rot="5400000" flipH="1">
            <a:off x="-56672" y="47479"/>
            <a:ext cx="4322618" cy="4226359"/>
          </a:xfrm>
          <a:prstGeom prst="rect">
            <a:avLst/>
          </a:prstGeom>
        </p:spPr>
      </p:pic>
      <p:pic>
        <p:nvPicPr>
          <p:cNvPr id="9" name="Picture 8"/>
          <p:cNvPicPr>
            <a:picLocks noChangeAspect="1"/>
          </p:cNvPicPr>
          <p:nvPr userDrawn="1"/>
        </p:nvPicPr>
        <p:blipFill rotWithShape="1">
          <a:blip r:embed="rId19">
            <a:extLst>
              <a:ext uri="{28A0092B-C50C-407E-A947-70E740481C1C}">
                <a14:useLocalDpi xmlns:a14="http://schemas.microsoft.com/office/drawing/2010/main" val="0"/>
              </a:ext>
            </a:extLst>
          </a:blip>
          <a:srcRect l="22867" t="34480" r="13451"/>
          <a:stretch/>
        </p:blipFill>
        <p:spPr>
          <a:xfrm>
            <a:off x="5680364" y="1835727"/>
            <a:ext cx="6508461" cy="5022206"/>
          </a:xfrm>
          <a:prstGeom prst="rect">
            <a:avLst/>
          </a:prstGeom>
        </p:spPr>
      </p:pic>
      <p:sp>
        <p:nvSpPr>
          <p:cNvPr id="1026" name="Title Placeholder 1"/>
          <p:cNvSpPr>
            <a:spLocks noGrp="1"/>
          </p:cNvSpPr>
          <p:nvPr>
            <p:ph type="title"/>
          </p:nvPr>
        </p:nvSpPr>
        <p:spPr bwMode="auto">
          <a:xfrm>
            <a:off x="344120" y="141916"/>
            <a:ext cx="11500581" cy="9886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44122" y="1355080"/>
            <a:ext cx="11500582" cy="47338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6537" y="6697777"/>
            <a:ext cx="280328"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smtClean="0">
                <a:solidFill>
                  <a:schemeClr val="bg1">
                    <a:lumMod val="75000"/>
                  </a:schemeClr>
                </a:solidFill>
                <a:latin typeface="Arial" pitchFamily="34" charset="0"/>
                <a:cs typeface="Arial" pitchFamily="34" charset="0"/>
              </a:rPr>
              <a:pPr algn="ctr" defTabSz="173038">
                <a:lnSpc>
                  <a:spcPct val="90000"/>
                </a:lnSpc>
                <a:tabLst>
                  <a:tab pos="230188" algn="l"/>
                </a:tabLst>
                <a:defRPr/>
              </a:pPr>
              <a:t>‹#›</a:t>
            </a:fld>
            <a:endParaRPr lang="en-US" sz="1100" dirty="0">
              <a:solidFill>
                <a:schemeClr val="bg1">
                  <a:lumMod val="75000"/>
                </a:schemeClr>
              </a:solidFill>
              <a:latin typeface="Arial" pitchFamily="34" charset="0"/>
              <a:cs typeface="Arial" pitchFamily="34" charset="0"/>
            </a:endParaRPr>
          </a:p>
        </p:txBody>
      </p:sp>
      <p:pic>
        <p:nvPicPr>
          <p:cNvPr id="10" name="Picture 9"/>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419588" y="6313428"/>
            <a:ext cx="1329900" cy="32004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5" r:id="rId1"/>
    <p:sldLayoutId id="2147483937" r:id="rId2"/>
    <p:sldLayoutId id="2147483946" r:id="rId3"/>
    <p:sldLayoutId id="2147483947" r:id="rId4"/>
    <p:sldLayoutId id="2147483939" r:id="rId5"/>
    <p:sldLayoutId id="2147483940" r:id="rId6"/>
    <p:sldLayoutId id="2147483941" r:id="rId7"/>
    <p:sldLayoutId id="2147483948" r:id="rId8"/>
    <p:sldLayoutId id="2147483949" r:id="rId9"/>
    <p:sldLayoutId id="2147483950" r:id="rId10"/>
    <p:sldLayoutId id="2147483951" r:id="rId11"/>
    <p:sldLayoutId id="2147483952" r:id="rId12"/>
    <p:sldLayoutId id="2147483953" r:id="rId13"/>
    <p:sldLayoutId id="2147483954" r:id="rId14"/>
    <p:sldLayoutId id="2147483960" r:id="rId15"/>
    <p:sldLayoutId id="2147484040" r:id="rId16"/>
  </p:sldLayoutIdLst>
  <p:hf sldNum="0" hdr="0" ftr="0" dt="0"/>
  <p:txStyles>
    <p:titleStyle>
      <a:lvl1pPr algn="ctr" rtl="0" eaLnBrk="1" fontAlgn="base" hangingPunct="1">
        <a:lnSpc>
          <a:spcPct val="85000"/>
        </a:lnSpc>
        <a:spcBef>
          <a:spcPct val="0"/>
        </a:spcBef>
        <a:spcAft>
          <a:spcPct val="0"/>
        </a:spcAft>
        <a:defRPr sz="3600" b="1" kern="1200">
          <a:solidFill>
            <a:schemeClr val="tx2"/>
          </a:solidFill>
          <a:effectLst/>
          <a:latin typeface="Calibri" panose="020F0502020204030204" pitchFamily="34" charset="0"/>
          <a:ea typeface="+mj-ea"/>
          <a:cs typeface="Calibri" panose="020F0502020204030204" pitchFamily="34" charset="0"/>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Calibri" panose="020F0502020204030204" pitchFamily="34" charset="0"/>
          <a:ea typeface="+mn-ea"/>
          <a:cs typeface="Calibri" panose="020F050202020403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Calibri" panose="020F0502020204030204" pitchFamily="34" charset="0"/>
          <a:ea typeface="+mn-ea"/>
          <a:cs typeface="Calibri" panose="020F050202020403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Calibri" panose="020F0502020204030204" pitchFamily="34" charset="0"/>
          <a:ea typeface="+mn-ea"/>
          <a:cs typeface="Calibri" panose="020F050202020403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1482725" indent="-222250" algn="l" rtl="0" eaLnBrk="1" fontAlgn="base" hangingPunct="1">
        <a:lnSpc>
          <a:spcPct val="90000"/>
        </a:lnSpc>
        <a:spcBef>
          <a:spcPts val="600"/>
        </a:spcBef>
        <a:spcAft>
          <a:spcPct val="0"/>
        </a:spcAft>
        <a:buClr>
          <a:schemeClr val="tx2"/>
        </a:buClr>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7" cstate="print">
            <a:duotone>
              <a:prstClr val="black"/>
              <a:schemeClr val="accent2">
                <a:tint val="45000"/>
                <a:satMod val="400000"/>
              </a:schemeClr>
            </a:duotone>
            <a:extLst>
              <a:ext uri="{28A0092B-C50C-407E-A947-70E740481C1C}">
                <a14:useLocalDpi xmlns:a14="http://schemas.microsoft.com/office/drawing/2010/main"/>
              </a:ext>
            </a:extLst>
          </a:blip>
          <a:srcRect/>
          <a:stretch/>
        </p:blipFill>
        <p:spPr>
          <a:xfrm rot="5400000" flipH="1">
            <a:off x="-63496" y="27007"/>
            <a:ext cx="4322618" cy="4226359"/>
          </a:xfrm>
          <a:prstGeom prst="rect">
            <a:avLst/>
          </a:prstGeom>
        </p:spPr>
      </p:pic>
      <p:pic>
        <p:nvPicPr>
          <p:cNvPr id="9" name="Picture 8"/>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3343275" y="-400861"/>
            <a:ext cx="10220258" cy="7665194"/>
          </a:xfrm>
          <a:prstGeom prst="rect">
            <a:avLst/>
          </a:prstGeom>
        </p:spPr>
      </p:pic>
      <p:sp>
        <p:nvSpPr>
          <p:cNvPr id="1026" name="Title Placeholder 1"/>
          <p:cNvSpPr>
            <a:spLocks noGrp="1"/>
          </p:cNvSpPr>
          <p:nvPr>
            <p:ph type="title"/>
          </p:nvPr>
        </p:nvSpPr>
        <p:spPr bwMode="auto">
          <a:xfrm>
            <a:off x="344121" y="320040"/>
            <a:ext cx="11375136" cy="5109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47472" y="1508760"/>
            <a:ext cx="11520519"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11749488" y="6665451"/>
            <a:ext cx="280328" cy="152400"/>
          </a:xfrm>
          <a:prstGeom prst="rect">
            <a:avLst/>
          </a:prstGeom>
          <a:noFill/>
          <a:ln w="9525">
            <a:noFill/>
            <a:miter lim="800000"/>
            <a:headEnd/>
            <a:tailEnd/>
          </a:ln>
          <a:effectLst/>
        </p:spPr>
        <p:txBody>
          <a:bodyPr lIns="0" tIns="0" rIns="0" bIns="0"/>
          <a:lstStyle/>
          <a:p>
            <a:pPr algn="r" defTabSz="173038">
              <a:lnSpc>
                <a:spcPct val="90000"/>
              </a:lnSpc>
              <a:tabLst>
                <a:tab pos="230188" algn="l"/>
              </a:tabLst>
              <a:defRPr/>
            </a:pPr>
            <a:fld id="{040BB257-551A-4736-B50F-DCF1BA034C06}" type="slidenum">
              <a:rPr lang="en-US" sz="1000" smtClean="0">
                <a:solidFill>
                  <a:schemeClr val="bg1">
                    <a:lumMod val="75000"/>
                  </a:schemeClr>
                </a:solidFill>
                <a:latin typeface="Arial" pitchFamily="34" charset="0"/>
                <a:cs typeface="Arial" pitchFamily="34" charset="0"/>
              </a:rPr>
              <a:pPr algn="r" defTabSz="173038">
                <a:lnSpc>
                  <a:spcPct val="90000"/>
                </a:lnSpc>
                <a:tabLst>
                  <a:tab pos="230188" algn="l"/>
                </a:tabLst>
                <a:defRPr/>
              </a:pPr>
              <a:t>‹#›</a:t>
            </a:fld>
            <a:endParaRPr lang="en-US" sz="1000" dirty="0">
              <a:solidFill>
                <a:schemeClr val="bg1">
                  <a:lumMod val="75000"/>
                </a:schemeClr>
              </a:solidFill>
              <a:latin typeface="Arial" pitchFamily="34" charset="0"/>
              <a:cs typeface="Arial" pitchFamily="34" charset="0"/>
            </a:endParaRPr>
          </a:p>
        </p:txBody>
      </p:sp>
      <p:sp>
        <p:nvSpPr>
          <p:cNvPr id="14" name="Rectangle 256"/>
          <p:cNvSpPr txBox="1">
            <a:spLocks noChangeArrowheads="1"/>
          </p:cNvSpPr>
          <p:nvPr/>
        </p:nvSpPr>
        <p:spPr>
          <a:xfrm>
            <a:off x="4101791" y="6593577"/>
            <a:ext cx="3859795" cy="182562"/>
          </a:xfrm>
          <a:prstGeom prst="rect">
            <a:avLst/>
          </a:prstGeom>
          <a:ln/>
        </p:spPr>
        <p:txBody>
          <a:bodyPr anchor="ctr"/>
          <a:lstStyle/>
          <a:p>
            <a:pPr algn="ctr"/>
            <a:r>
              <a:rPr lang="en-US" sz="1000" dirty="0">
                <a:solidFill>
                  <a:srgbClr val="BFBFBF"/>
                </a:solidFill>
                <a:latin typeface="Arial" pitchFamily="34" charset="0"/>
                <a:cs typeface="Arial" pitchFamily="34" charset="0"/>
              </a:rPr>
              <a:t>CSMD Summer Overview</a:t>
            </a:r>
            <a:r>
              <a:rPr lang="en-US" sz="1000" baseline="0" dirty="0">
                <a:solidFill>
                  <a:srgbClr val="BFBFBF"/>
                </a:solidFill>
                <a:latin typeface="Arial" pitchFamily="34" charset="0"/>
                <a:cs typeface="Arial" pitchFamily="34" charset="0"/>
              </a:rPr>
              <a:t> June 9</a:t>
            </a:r>
            <a:r>
              <a:rPr lang="en-US" sz="1000" dirty="0">
                <a:solidFill>
                  <a:srgbClr val="BFBFBF"/>
                </a:solidFill>
                <a:latin typeface="Arial" pitchFamily="34" charset="0"/>
                <a:cs typeface="Arial" pitchFamily="34" charset="0"/>
              </a:rPr>
              <a:t>, 2017</a:t>
            </a:r>
          </a:p>
        </p:txBody>
      </p:sp>
      <p:pic>
        <p:nvPicPr>
          <p:cNvPr id="10" name="Picture 9"/>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419588" y="6313428"/>
            <a:ext cx="1329900" cy="320040"/>
          </a:xfrm>
          <a:prstGeom prst="rect">
            <a:avLst/>
          </a:prstGeom>
        </p:spPr>
      </p:pic>
      <p:sp>
        <p:nvSpPr>
          <p:cNvPr id="15" name="TextBox 14"/>
          <p:cNvSpPr txBox="1"/>
          <p:nvPr userDrawn="1"/>
        </p:nvSpPr>
        <p:spPr>
          <a:xfrm>
            <a:off x="11707" y="6493161"/>
            <a:ext cx="924677" cy="374461"/>
          </a:xfrm>
          <a:prstGeom prst="rect">
            <a:avLst/>
          </a:prstGeom>
          <a:noFill/>
        </p:spPr>
        <p:txBody>
          <a:bodyPr wrap="none" rtlCol="0">
            <a:spAutoFit/>
          </a:bodyPr>
          <a:lstStyle/>
          <a:p>
            <a:pPr algn="l">
              <a:lnSpc>
                <a:spcPct val="90000"/>
              </a:lnSpc>
            </a:pPr>
            <a:r>
              <a:rPr lang="en-US" sz="2000" b="1" i="0" dirty="0">
                <a:solidFill>
                  <a:schemeClr val="accent3"/>
                </a:solidFill>
                <a:latin typeface="Garamond"/>
              </a:rPr>
              <a:t>CSMD</a:t>
            </a:r>
          </a:p>
        </p:txBody>
      </p:sp>
      <p:sp>
        <p:nvSpPr>
          <p:cNvPr id="16" name="TextBox 15"/>
          <p:cNvSpPr txBox="1"/>
          <p:nvPr userDrawn="1"/>
        </p:nvSpPr>
        <p:spPr>
          <a:xfrm>
            <a:off x="773705" y="6525265"/>
            <a:ext cx="1300356" cy="315984"/>
          </a:xfrm>
          <a:prstGeom prst="rect">
            <a:avLst/>
          </a:prstGeom>
          <a:noFill/>
        </p:spPr>
        <p:txBody>
          <a:bodyPr wrap="none" rtlCol="0">
            <a:spAutoFit/>
          </a:bodyPr>
          <a:lstStyle/>
          <a:p>
            <a:pPr algn="l">
              <a:lnSpc>
                <a:spcPct val="90000"/>
              </a:lnSpc>
            </a:pPr>
            <a:r>
              <a:rPr lang="en-US" sz="800" b="1" i="0" kern="1200" dirty="0">
                <a:solidFill>
                  <a:schemeClr val="accent3"/>
                </a:solidFill>
                <a:latin typeface="Arial" charset="0"/>
                <a:ea typeface="+mn-ea"/>
                <a:cs typeface="Arial" charset="0"/>
              </a:rPr>
              <a:t>Computer Science and </a:t>
            </a:r>
          </a:p>
          <a:p>
            <a:pPr algn="l">
              <a:lnSpc>
                <a:spcPct val="90000"/>
              </a:lnSpc>
            </a:pPr>
            <a:r>
              <a:rPr lang="en-US" sz="800" b="1" i="0" kern="1200" dirty="0">
                <a:solidFill>
                  <a:schemeClr val="accent3"/>
                </a:solidFill>
                <a:latin typeface="Arial" charset="0"/>
                <a:ea typeface="+mn-ea"/>
                <a:cs typeface="Arial" charset="0"/>
              </a:rPr>
              <a:t>Mathematics</a:t>
            </a:r>
            <a:r>
              <a:rPr lang="en-US" sz="800" b="1" i="0" kern="1200" baseline="0" dirty="0">
                <a:solidFill>
                  <a:schemeClr val="accent3"/>
                </a:solidFill>
                <a:latin typeface="Arial" charset="0"/>
                <a:ea typeface="+mn-ea"/>
                <a:cs typeface="Arial" charset="0"/>
              </a:rPr>
              <a:t> Division</a:t>
            </a:r>
            <a:endParaRPr lang="en-US" sz="800" b="1" i="0" kern="1200" dirty="0">
              <a:solidFill>
                <a:schemeClr val="accent3"/>
              </a:solidFill>
              <a:latin typeface="Arial" charset="0"/>
              <a:ea typeface="+mn-ea"/>
              <a:cs typeface="Arial" charset="0"/>
            </a:endParaRPr>
          </a:p>
        </p:txBody>
      </p:sp>
    </p:spTree>
    <p:extLst>
      <p:ext uri="{BB962C8B-B14F-4D97-AF65-F5344CB8AC3E}">
        <p14:creationId xmlns:p14="http://schemas.microsoft.com/office/powerpoint/2010/main" val="819459763"/>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Lst>
  <p:hf sldNum="0" hdr="0" ftr="0" dt="0"/>
  <p:txStyles>
    <p:titleStyle>
      <a:lvl1pPr algn="l" rtl="0" eaLnBrk="1" fontAlgn="base" hangingPunct="1">
        <a:lnSpc>
          <a:spcPct val="85000"/>
        </a:lnSpc>
        <a:spcBef>
          <a:spcPct val="0"/>
        </a:spcBef>
        <a:spcAft>
          <a:spcPct val="0"/>
        </a:spcAft>
        <a:defRPr sz="3200" b="1" kern="1200">
          <a:solidFill>
            <a:schemeClr val="tx2"/>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sz="18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507868" y="1219200"/>
            <a:ext cx="1117309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1777537" y="6550026"/>
            <a:ext cx="8633751"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a:t>DISTRIBUTION D: Distribution is authorized to the Department of Defense and U.S. DoD contractors only (June 12, 2019). Other request for this document shall be referred to DARPA/MTO.</a:t>
            </a:r>
            <a:endParaRPr lang="en-US" dirty="0"/>
          </a:p>
        </p:txBody>
      </p:sp>
      <p:sp>
        <p:nvSpPr>
          <p:cNvPr id="12" name="Slide Number Placeholder 5"/>
          <p:cNvSpPr>
            <a:spLocks noGrp="1"/>
          </p:cNvSpPr>
          <p:nvPr>
            <p:ph type="sldNum" sz="quarter" idx="4"/>
          </p:nvPr>
        </p:nvSpPr>
        <p:spPr>
          <a:xfrm>
            <a:off x="10800427" y="6553200"/>
            <a:ext cx="1015735"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a:p>
        </p:txBody>
      </p:sp>
      <p:sp>
        <p:nvSpPr>
          <p:cNvPr id="13" name="Title Placeholder 9"/>
          <p:cNvSpPr>
            <a:spLocks noGrp="1"/>
          </p:cNvSpPr>
          <p:nvPr>
            <p:ph type="title"/>
          </p:nvPr>
        </p:nvSpPr>
        <p:spPr bwMode="auto">
          <a:xfrm>
            <a:off x="2162670" y="152400"/>
            <a:ext cx="95182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Master title style</a:t>
            </a:r>
          </a:p>
        </p:txBody>
      </p:sp>
      <p:sp>
        <p:nvSpPr>
          <p:cNvPr id="2" name="Date Placeholder 1"/>
          <p:cNvSpPr>
            <a:spLocks noGrp="1"/>
          </p:cNvSpPr>
          <p:nvPr>
            <p:ph type="dt" sz="half" idx="2"/>
          </p:nvPr>
        </p:nvSpPr>
        <p:spPr>
          <a:xfrm>
            <a:off x="609441" y="6356352"/>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extLst>
      <p:ext uri="{BB962C8B-B14F-4D97-AF65-F5344CB8AC3E}">
        <p14:creationId xmlns:p14="http://schemas.microsoft.com/office/powerpoint/2010/main" val="2910592888"/>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 id="2147484122" r:id="rId13"/>
    <p:sldLayoutId id="2147484123" r:id="rId14"/>
    <p:sldLayoutId id="2147484124" r:id="rId15"/>
    <p:sldLayoutId id="2147484125" r:id="rId16"/>
    <p:sldLayoutId id="2147484126" r:id="rId17"/>
    <p:sldLayoutId id="2147484127" r:id="rId18"/>
  </p:sldLayoutIdLst>
  <p:hf sldNum="0" hdr="0" ftr="0" dt="0"/>
  <p:txStyles>
    <p:titleStyle>
      <a:lvl1pPr algn="l" defTabSz="914126" rtl="0" eaLnBrk="1" latinLnBrk="0" hangingPunct="1">
        <a:spcBef>
          <a:spcPct val="0"/>
        </a:spcBef>
        <a:buNone/>
        <a:defRPr sz="2199" kern="1200">
          <a:solidFill>
            <a:schemeClr val="tx1"/>
          </a:solidFill>
          <a:latin typeface="Tahoma" pitchFamily="34" charset="0"/>
          <a:ea typeface="+mj-ea"/>
          <a:cs typeface="Tahoma" pitchFamily="34" charset="0"/>
        </a:defRPr>
      </a:lvl1pPr>
    </p:titleStyle>
    <p:bodyStyle>
      <a:lvl1pPr marL="342797" indent="-342797" algn="l" defTabSz="914126" rtl="0" eaLnBrk="1" latinLnBrk="0" hangingPunct="1">
        <a:spcBef>
          <a:spcPct val="20000"/>
        </a:spcBef>
        <a:buFont typeface="Arial" pitchFamily="34" charset="0"/>
        <a:buNone/>
        <a:defRPr sz="1999" kern="1200">
          <a:solidFill>
            <a:schemeClr val="tx1"/>
          </a:solidFill>
          <a:latin typeface="Tahoma" pitchFamily="34" charset="0"/>
          <a:ea typeface="+mn-ea"/>
          <a:cs typeface="Tahoma" pitchFamily="34" charset="0"/>
        </a:defRPr>
      </a:lvl1pPr>
      <a:lvl2pPr marL="742727" indent="-285664" algn="l" defTabSz="914126" rtl="0" eaLnBrk="1" latinLnBrk="0" hangingPunct="1">
        <a:spcBef>
          <a:spcPct val="20000"/>
        </a:spcBef>
        <a:buFont typeface="Arial" pitchFamily="34" charset="0"/>
        <a:buChar char="•"/>
        <a:defRPr sz="1799" kern="1200">
          <a:solidFill>
            <a:schemeClr val="tx1"/>
          </a:solidFill>
          <a:latin typeface="Tahoma" pitchFamily="34" charset="0"/>
          <a:ea typeface="+mn-ea"/>
          <a:cs typeface="Tahoma" pitchFamily="34" charset="0"/>
        </a:defRPr>
      </a:lvl2pPr>
      <a:lvl3pPr marL="1142657" indent="-228531" algn="l" defTabSz="914126"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599720" indent="-228531" algn="l" defTabSz="914126"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6783" indent="-228531" algn="l" defTabSz="914126"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507868" y="1219200"/>
            <a:ext cx="1117309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1777537" y="6550026"/>
            <a:ext cx="8633751"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a:t>Distribution Statement</a:t>
            </a:r>
          </a:p>
        </p:txBody>
      </p:sp>
      <p:sp>
        <p:nvSpPr>
          <p:cNvPr id="12" name="Slide Number Placeholder 5"/>
          <p:cNvSpPr>
            <a:spLocks noGrp="1"/>
          </p:cNvSpPr>
          <p:nvPr>
            <p:ph type="sldNum" sz="quarter" idx="4"/>
          </p:nvPr>
        </p:nvSpPr>
        <p:spPr>
          <a:xfrm>
            <a:off x="10800427" y="6553200"/>
            <a:ext cx="1015735"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a:p>
        </p:txBody>
      </p:sp>
      <p:sp>
        <p:nvSpPr>
          <p:cNvPr id="13" name="Title Placeholder 9"/>
          <p:cNvSpPr>
            <a:spLocks noGrp="1"/>
          </p:cNvSpPr>
          <p:nvPr>
            <p:ph type="title"/>
          </p:nvPr>
        </p:nvSpPr>
        <p:spPr bwMode="auto">
          <a:xfrm>
            <a:off x="2162670" y="152400"/>
            <a:ext cx="95182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Master title style</a:t>
            </a:r>
          </a:p>
        </p:txBody>
      </p:sp>
      <p:sp>
        <p:nvSpPr>
          <p:cNvPr id="2" name="Date Placeholder 1"/>
          <p:cNvSpPr>
            <a:spLocks noGrp="1"/>
          </p:cNvSpPr>
          <p:nvPr>
            <p:ph type="dt" sz="half" idx="2"/>
          </p:nvPr>
        </p:nvSpPr>
        <p:spPr>
          <a:xfrm>
            <a:off x="609441" y="6356352"/>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94E2C-28A1-4ACF-BE1C-DC6E3E3FF6B4}" type="datetimeFigureOut">
              <a:rPr lang="en-US" smtClean="0"/>
              <a:t>9/16/2019</a:t>
            </a:fld>
            <a:endParaRPr lang="en-US"/>
          </a:p>
        </p:txBody>
      </p:sp>
    </p:spTree>
    <p:extLst>
      <p:ext uri="{BB962C8B-B14F-4D97-AF65-F5344CB8AC3E}">
        <p14:creationId xmlns:p14="http://schemas.microsoft.com/office/powerpoint/2010/main" val="211160476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 id="2147484149" r:id="rId21"/>
    <p:sldLayoutId id="2147484150" r:id="rId22"/>
    <p:sldLayoutId id="2147484151" r:id="rId23"/>
    <p:sldLayoutId id="2147484152" r:id="rId24"/>
    <p:sldLayoutId id="2147484153" r:id="rId25"/>
    <p:sldLayoutId id="2147484154" r:id="rId26"/>
  </p:sldLayoutIdLst>
  <p:hf hdr="0"/>
  <p:txStyles>
    <p:titleStyle>
      <a:lvl1pPr algn="l" defTabSz="914126" rtl="0" eaLnBrk="1" latinLnBrk="0" hangingPunct="1">
        <a:spcBef>
          <a:spcPct val="0"/>
        </a:spcBef>
        <a:buNone/>
        <a:defRPr sz="2199" kern="1200">
          <a:solidFill>
            <a:schemeClr val="tx1"/>
          </a:solidFill>
          <a:latin typeface="Tahoma" pitchFamily="34" charset="0"/>
          <a:ea typeface="+mj-ea"/>
          <a:cs typeface="Tahoma" pitchFamily="34" charset="0"/>
        </a:defRPr>
      </a:lvl1pPr>
    </p:titleStyle>
    <p:bodyStyle>
      <a:lvl1pPr marL="342797" indent="-342797" algn="l" defTabSz="914126" rtl="0" eaLnBrk="1" latinLnBrk="0" hangingPunct="1">
        <a:spcBef>
          <a:spcPct val="20000"/>
        </a:spcBef>
        <a:buFont typeface="Arial" pitchFamily="34" charset="0"/>
        <a:buNone/>
        <a:defRPr sz="1999" kern="1200">
          <a:solidFill>
            <a:schemeClr val="tx1"/>
          </a:solidFill>
          <a:latin typeface="Tahoma" pitchFamily="34" charset="0"/>
          <a:ea typeface="+mn-ea"/>
          <a:cs typeface="Tahoma" pitchFamily="34" charset="0"/>
        </a:defRPr>
      </a:lvl1pPr>
      <a:lvl2pPr marL="742727" indent="-285664" algn="l" defTabSz="914126" rtl="0" eaLnBrk="1" latinLnBrk="0" hangingPunct="1">
        <a:spcBef>
          <a:spcPct val="20000"/>
        </a:spcBef>
        <a:buFont typeface="Arial" pitchFamily="34" charset="0"/>
        <a:buChar char="•"/>
        <a:defRPr sz="1799" kern="1200">
          <a:solidFill>
            <a:schemeClr val="tx1"/>
          </a:solidFill>
          <a:latin typeface="Tahoma" pitchFamily="34" charset="0"/>
          <a:ea typeface="+mn-ea"/>
          <a:cs typeface="Tahoma" pitchFamily="34" charset="0"/>
        </a:defRPr>
      </a:lvl2pPr>
      <a:lvl3pPr marL="1142657" indent="-228531" algn="l" defTabSz="914126"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599720" indent="-228531" algn="l" defTabSz="914126"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6783" indent="-228531" algn="l" defTabSz="914126"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35898EA-8E71-4515-853F-1387A5882EE5}"/>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391693" y="6474106"/>
            <a:ext cx="1468347" cy="265176"/>
          </a:xfrm>
          <a:prstGeom prst="rect">
            <a:avLst/>
          </a:prstGeom>
        </p:spPr>
      </p:pic>
      <p:sp>
        <p:nvSpPr>
          <p:cNvPr id="1026" name="Title Placeholder 1"/>
          <p:cNvSpPr>
            <a:spLocks noGrp="1"/>
          </p:cNvSpPr>
          <p:nvPr>
            <p:ph type="title"/>
          </p:nvPr>
        </p:nvSpPr>
        <p:spPr bwMode="auto">
          <a:xfrm>
            <a:off x="429657" y="274321"/>
            <a:ext cx="11375136" cy="5016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1498" y="1371600"/>
            <a:ext cx="11416494" cy="43069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12" name="Rectangle 11">
            <a:extLst>
              <a:ext uri="{FF2B5EF4-FFF2-40B4-BE49-F238E27FC236}">
                <a16:creationId xmlns:a16="http://schemas.microsoft.com/office/drawing/2014/main" id="{4D3B0D07-6BED-A646-84B4-4749F06D6579}"/>
              </a:ext>
            </a:extLst>
          </p:cNvPr>
          <p:cNvSpPr/>
          <p:nvPr userDrawn="1"/>
        </p:nvSpPr>
        <p:spPr>
          <a:xfrm>
            <a:off x="0" y="320042"/>
            <a:ext cx="274249"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userDrawn="1"/>
        </p:nvSpPr>
        <p:spPr bwMode="auto">
          <a:xfrm flipH="1">
            <a:off x="-4389" y="6616607"/>
            <a:ext cx="280328"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346046090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Lst>
  <p:hf sldNum="0" hdr="0" dt="0"/>
  <p:txStyles>
    <p:titleStyle>
      <a:lvl1pPr algn="l" rtl="0" eaLnBrk="1" fontAlgn="base" hangingPunct="1">
        <a:lnSpc>
          <a:spcPct val="95000"/>
        </a:lnSpc>
        <a:spcBef>
          <a:spcPct val="0"/>
        </a:spcBef>
        <a:spcAft>
          <a:spcPct val="0"/>
        </a:spcAft>
        <a:defRPr sz="2800"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5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5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5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365760" y="1627632"/>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680787933"/>
      </p:ext>
    </p:extLst>
  </p:cSld>
  <p:clrMap bg1="lt1" tx1="dk1" bg2="lt2" tx2="dk2" accent1="accent1" accent2="accent2" accent3="accent3" accent4="accent4" accent5="accent5" accent6="accent6" hlink="hlink" folHlink="folHlink"/>
  <p:hf sldNum="0"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29656" y="274321"/>
            <a:ext cx="11427023" cy="535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1496" y="1650030"/>
            <a:ext cx="11416494"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p:nvSpPr>
        <p:spPr bwMode="auto">
          <a:xfrm flipH="1">
            <a:off x="-4389" y="6616607"/>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pic>
        <p:nvPicPr>
          <p:cNvPr id="11" name="Picture 10">
            <a:extLst>
              <a:ext uri="{FF2B5EF4-FFF2-40B4-BE49-F238E27FC236}">
                <a16:creationId xmlns:a16="http://schemas.microsoft.com/office/drawing/2014/main" id="{6868C0EB-A2E7-4F86-A592-D67276B3D73A}"/>
              </a:ext>
            </a:extLst>
          </p:cNvPr>
          <p:cNvPicPr>
            <a:picLocks noChangeAspect="1"/>
          </p:cNvPicPr>
          <p:nvPr userDrawn="1"/>
        </p:nvPicPr>
        <p:blipFill rotWithShape="1">
          <a:blip r:embed="rId29" cstate="print">
            <a:duotone>
              <a:prstClr val="black"/>
              <a:schemeClr val="accent2">
                <a:tint val="45000"/>
                <a:satMod val="400000"/>
              </a:schemeClr>
            </a:duotone>
            <a:extLst>
              <a:ext uri="{28A0092B-C50C-407E-A947-70E740481C1C}">
                <a14:useLocalDpi xmlns:a14="http://schemas.microsoft.com/office/drawing/2010/main" val="0"/>
              </a:ext>
            </a:extLst>
          </a:blip>
          <a:srcRect/>
          <a:stretch/>
        </p:blipFill>
        <p:spPr>
          <a:xfrm rot="5400000" flipH="1">
            <a:off x="-56672" y="47479"/>
            <a:ext cx="4322618" cy="4226359"/>
          </a:xfrm>
          <a:prstGeom prst="rect">
            <a:avLst/>
          </a:prstGeom>
        </p:spPr>
      </p:pic>
      <p:pic>
        <p:nvPicPr>
          <p:cNvPr id="14" name="Picture 13">
            <a:extLst>
              <a:ext uri="{FF2B5EF4-FFF2-40B4-BE49-F238E27FC236}">
                <a16:creationId xmlns:a16="http://schemas.microsoft.com/office/drawing/2014/main" id="{535429C3-8F0F-405D-A5B4-DB69B65D2B3A}"/>
              </a:ext>
            </a:extLst>
          </p:cNvPr>
          <p:cNvPicPr>
            <a:picLocks noChangeAspect="1"/>
          </p:cNvPicPr>
          <p:nvPr userDrawn="1"/>
        </p:nvPicPr>
        <p:blipFill rotWithShape="1">
          <a:blip r:embed="rId30">
            <a:extLst>
              <a:ext uri="{28A0092B-C50C-407E-A947-70E740481C1C}">
                <a14:useLocalDpi xmlns:a14="http://schemas.microsoft.com/office/drawing/2010/main" val="0"/>
              </a:ext>
            </a:extLst>
          </a:blip>
          <a:srcRect l="22867" t="34480" r="13451"/>
          <a:stretch/>
        </p:blipFill>
        <p:spPr>
          <a:xfrm>
            <a:off x="5680364" y="1835727"/>
            <a:ext cx="6508461" cy="5022206"/>
          </a:xfrm>
          <a:prstGeom prst="rect">
            <a:avLst/>
          </a:prstGeom>
        </p:spPr>
      </p:pic>
      <p:pic>
        <p:nvPicPr>
          <p:cNvPr id="15" name="Picture 14">
            <a:extLst>
              <a:ext uri="{FF2B5EF4-FFF2-40B4-BE49-F238E27FC236}">
                <a16:creationId xmlns:a16="http://schemas.microsoft.com/office/drawing/2014/main" id="{7B43BB3D-1835-4EB8-807C-E32542C466C2}"/>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419588" y="6313428"/>
            <a:ext cx="1329900" cy="320040"/>
          </a:xfrm>
          <a:prstGeom prst="rect">
            <a:avLst/>
          </a:prstGeom>
        </p:spPr>
      </p:pic>
    </p:spTree>
    <p:extLst>
      <p:ext uri="{BB962C8B-B14F-4D97-AF65-F5344CB8AC3E}">
        <p14:creationId xmlns:p14="http://schemas.microsoft.com/office/powerpoint/2010/main" val="4283707483"/>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9" r:id="rId17"/>
    <p:sldLayoutId id="2147483983" r:id="rId18"/>
    <p:sldLayoutId id="2147483985" r:id="rId19"/>
    <p:sldLayoutId id="2147484038" r:id="rId20"/>
    <p:sldLayoutId id="2147484079" r:id="rId21"/>
    <p:sldLayoutId id="2147484102" r:id="rId22"/>
    <p:sldLayoutId id="2147484103" r:id="rId23"/>
    <p:sldLayoutId id="2147484104" r:id="rId24"/>
    <p:sldLayoutId id="2147484106" r:id="rId25"/>
    <p:sldLayoutId id="2147484107" r:id="rId26"/>
    <p:sldLayoutId id="2147484108" r:id="rId27"/>
  </p:sldLayoutIdLst>
  <p:hf sldNum="0" hdr="0" ftr="0" dt="0"/>
  <p:txStyles>
    <p:titleStyle>
      <a:lvl1pPr algn="l" rtl="0" eaLnBrk="1" fontAlgn="base" hangingPunct="1">
        <a:lnSpc>
          <a:spcPct val="90000"/>
        </a:lnSpc>
        <a:spcBef>
          <a:spcPct val="0"/>
        </a:spcBef>
        <a:spcAft>
          <a:spcPct val="0"/>
        </a:spcAft>
        <a:defRPr sz="3199" b="1" kern="1200">
          <a:solidFill>
            <a:schemeClr val="tx1"/>
          </a:solidFill>
          <a:latin typeface="Calibri" panose="020F0502020204030204" pitchFamily="34" charset="0"/>
          <a:ea typeface="+mj-ea"/>
          <a:cs typeface="Calibri" panose="020F0502020204030204" pitchFamily="34" charset="0"/>
        </a:defRPr>
      </a:lvl1pPr>
      <a:lvl2pPr algn="l" rtl="0" eaLnBrk="1" fontAlgn="base" hangingPunct="1">
        <a:lnSpc>
          <a:spcPct val="85000"/>
        </a:lnSpc>
        <a:spcBef>
          <a:spcPct val="0"/>
        </a:spcBef>
        <a:spcAft>
          <a:spcPct val="0"/>
        </a:spcAft>
        <a:defRPr sz="2999">
          <a:solidFill>
            <a:srgbClr val="006C3A"/>
          </a:solidFill>
          <a:latin typeface="Arial Black" pitchFamily="34" charset="0"/>
        </a:defRPr>
      </a:lvl2pPr>
      <a:lvl3pPr algn="l" rtl="0" eaLnBrk="1" fontAlgn="base" hangingPunct="1">
        <a:lnSpc>
          <a:spcPct val="85000"/>
        </a:lnSpc>
        <a:spcBef>
          <a:spcPct val="0"/>
        </a:spcBef>
        <a:spcAft>
          <a:spcPct val="0"/>
        </a:spcAft>
        <a:defRPr sz="2999">
          <a:solidFill>
            <a:srgbClr val="006C3A"/>
          </a:solidFill>
          <a:latin typeface="Arial Black" pitchFamily="34" charset="0"/>
        </a:defRPr>
      </a:lvl3pPr>
      <a:lvl4pPr algn="l" rtl="0" eaLnBrk="1" fontAlgn="base" hangingPunct="1">
        <a:lnSpc>
          <a:spcPct val="85000"/>
        </a:lnSpc>
        <a:spcBef>
          <a:spcPct val="0"/>
        </a:spcBef>
        <a:spcAft>
          <a:spcPct val="0"/>
        </a:spcAft>
        <a:defRPr sz="2999">
          <a:solidFill>
            <a:srgbClr val="006C3A"/>
          </a:solidFill>
          <a:latin typeface="Arial Black" pitchFamily="34" charset="0"/>
        </a:defRPr>
      </a:lvl4pPr>
      <a:lvl5pPr algn="l" rtl="0" eaLnBrk="1" fontAlgn="base" hangingPunct="1">
        <a:lnSpc>
          <a:spcPct val="85000"/>
        </a:lnSpc>
        <a:spcBef>
          <a:spcPct val="0"/>
        </a:spcBef>
        <a:spcAft>
          <a:spcPct val="0"/>
        </a:spcAft>
        <a:defRPr sz="2999">
          <a:solidFill>
            <a:srgbClr val="006C3A"/>
          </a:solidFill>
          <a:latin typeface="Arial Black" pitchFamily="34" charset="0"/>
        </a:defRPr>
      </a:lvl5pPr>
      <a:lvl6pPr marL="457063" algn="l" rtl="0" eaLnBrk="1" fontAlgn="base" hangingPunct="1">
        <a:lnSpc>
          <a:spcPct val="85000"/>
        </a:lnSpc>
        <a:spcBef>
          <a:spcPct val="0"/>
        </a:spcBef>
        <a:spcAft>
          <a:spcPct val="0"/>
        </a:spcAft>
        <a:defRPr sz="2999">
          <a:solidFill>
            <a:srgbClr val="006C3A"/>
          </a:solidFill>
          <a:latin typeface="Arial Black" pitchFamily="34" charset="0"/>
        </a:defRPr>
      </a:lvl6pPr>
      <a:lvl7pPr marL="914126" algn="l" rtl="0" eaLnBrk="1" fontAlgn="base" hangingPunct="1">
        <a:lnSpc>
          <a:spcPct val="85000"/>
        </a:lnSpc>
        <a:spcBef>
          <a:spcPct val="0"/>
        </a:spcBef>
        <a:spcAft>
          <a:spcPct val="0"/>
        </a:spcAft>
        <a:defRPr sz="2999">
          <a:solidFill>
            <a:srgbClr val="006C3A"/>
          </a:solidFill>
          <a:latin typeface="Arial Black" pitchFamily="34" charset="0"/>
        </a:defRPr>
      </a:lvl7pPr>
      <a:lvl8pPr marL="1371189" algn="l" rtl="0" eaLnBrk="1" fontAlgn="base" hangingPunct="1">
        <a:lnSpc>
          <a:spcPct val="85000"/>
        </a:lnSpc>
        <a:spcBef>
          <a:spcPct val="0"/>
        </a:spcBef>
        <a:spcAft>
          <a:spcPct val="0"/>
        </a:spcAft>
        <a:defRPr sz="2999">
          <a:solidFill>
            <a:srgbClr val="006C3A"/>
          </a:solidFill>
          <a:latin typeface="Arial Black" pitchFamily="34" charset="0"/>
        </a:defRPr>
      </a:lvl8pPr>
      <a:lvl9pPr marL="1828251" algn="l" rtl="0" eaLnBrk="1" fontAlgn="base" hangingPunct="1">
        <a:lnSpc>
          <a:spcPct val="85000"/>
        </a:lnSpc>
        <a:spcBef>
          <a:spcPct val="0"/>
        </a:spcBef>
        <a:spcAft>
          <a:spcPct val="0"/>
        </a:spcAft>
        <a:defRPr sz="2999">
          <a:solidFill>
            <a:srgbClr val="006C3A"/>
          </a:solidFill>
          <a:latin typeface="Arial Black" pitchFamily="34" charset="0"/>
        </a:defRPr>
      </a:lvl9pPr>
    </p:titleStyle>
    <p:bodyStyle>
      <a:lvl1pPr marL="287252" indent="-287252"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3199" kern="1200">
          <a:solidFill>
            <a:schemeClr val="tx1"/>
          </a:solidFill>
          <a:latin typeface="Calibri" panose="020F0502020204030204" pitchFamily="34" charset="0"/>
          <a:ea typeface="+mn-ea"/>
          <a:cs typeface="Calibri" panose="020F0502020204030204" pitchFamily="34" charset="0"/>
        </a:defRPr>
      </a:lvl1pPr>
      <a:lvl2pPr marL="688768"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799" kern="1200">
          <a:solidFill>
            <a:schemeClr val="tx1"/>
          </a:solidFill>
          <a:latin typeface="Calibri" panose="020F0502020204030204" pitchFamily="34" charset="0"/>
          <a:ea typeface="+mn-ea"/>
          <a:cs typeface="Calibri" panose="020F0502020204030204" pitchFamily="34" charset="0"/>
        </a:defRPr>
      </a:lvl2pPr>
      <a:lvl3pPr marL="1029979"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399" kern="1200">
          <a:solidFill>
            <a:schemeClr val="tx1"/>
          </a:solidFill>
          <a:latin typeface="Calibri" panose="020F0502020204030204" pitchFamily="34" charset="0"/>
          <a:ea typeface="+mn-ea"/>
          <a:cs typeface="Calibri" panose="020F0502020204030204" pitchFamily="34" charset="0"/>
        </a:defRPr>
      </a:lvl3pPr>
      <a:lvl4pPr marL="1144245" indent="-172986" algn="l" rtl="0" eaLnBrk="1" fontAlgn="base" hangingPunct="1">
        <a:lnSpc>
          <a:spcPct val="90000"/>
        </a:lnSpc>
        <a:spcBef>
          <a:spcPts val="800"/>
        </a:spcBef>
        <a:spcAft>
          <a:spcPct val="0"/>
        </a:spcAft>
        <a:buClr>
          <a:schemeClr val="tx1"/>
        </a:buClr>
        <a:buFont typeface="Arial" charset="0"/>
        <a:buChar char="–"/>
        <a:defRPr sz="1799" kern="1200">
          <a:solidFill>
            <a:schemeClr val="tx1"/>
          </a:solidFill>
          <a:latin typeface="Century Gothic" panose="020B0502020202020204" pitchFamily="34" charset="0"/>
          <a:ea typeface="+mn-ea"/>
          <a:cs typeface="+mn-cs"/>
        </a:defRPr>
      </a:lvl4pPr>
      <a:lvl5pPr marL="1482280" indent="-222183" algn="l" rtl="0" eaLnBrk="1" fontAlgn="base" hangingPunct="1">
        <a:lnSpc>
          <a:spcPct val="90000"/>
        </a:lnSpc>
        <a:spcBef>
          <a:spcPts val="600"/>
        </a:spcBef>
        <a:spcAft>
          <a:spcPct val="0"/>
        </a:spcAft>
        <a:buClr>
          <a:schemeClr val="tx1"/>
        </a:buClr>
        <a:buFont typeface="Arial" charset="0"/>
        <a:buChar char="»"/>
        <a:defRPr sz="1799" kern="1200">
          <a:solidFill>
            <a:schemeClr val="tx1"/>
          </a:solidFill>
          <a:latin typeface="Century Gothic" panose="020B0502020202020204" pitchFamily="34" charset="0"/>
          <a:ea typeface="+mn-ea"/>
          <a:cs typeface="+mn-cs"/>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pic>
        <p:nvPicPr>
          <p:cNvPr id="10" name="Picture 9">
            <a:extLst>
              <a:ext uri="{FF2B5EF4-FFF2-40B4-BE49-F238E27FC236}">
                <a16:creationId xmlns:a16="http://schemas.microsoft.com/office/drawing/2014/main" id="{8C962E5E-CF33-B14F-B7BF-E4AF48DB21B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56030" y="6285116"/>
            <a:ext cx="1971212" cy="533060"/>
          </a:xfrm>
          <a:prstGeom prst="rect">
            <a:avLst/>
          </a:prstGeom>
        </p:spPr>
      </p:pic>
      <p:sp>
        <p:nvSpPr>
          <p:cNvPr id="11" name="Rectangle 6">
            <a:extLst>
              <a:ext uri="{FF2B5EF4-FFF2-40B4-BE49-F238E27FC236}">
                <a16:creationId xmlns:a16="http://schemas.microsoft.com/office/drawing/2014/main" id="{07BADFBD-2A80-D44E-8AB1-85CBF7E9C709}"/>
              </a:ext>
            </a:extLst>
          </p:cNvPr>
          <p:cNvSpPr>
            <a:spLocks noChangeArrowheads="1"/>
          </p:cNvSpPr>
          <p:nvPr userDrawn="1"/>
        </p:nvSpPr>
        <p:spPr bwMode="auto">
          <a:xfrm flipH="1">
            <a:off x="44839" y="6699319"/>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576316065"/>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Lst>
  <p:hf sldNum="0"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44121" y="320044"/>
            <a:ext cx="11375136" cy="5109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dirty="0"/>
              <a:t>Click to edit Master title style</a:t>
            </a:r>
          </a:p>
        </p:txBody>
      </p:sp>
      <p:sp>
        <p:nvSpPr>
          <p:cNvPr id="1027" name="Text Placeholder 2"/>
          <p:cNvSpPr>
            <a:spLocks noGrp="1"/>
          </p:cNvSpPr>
          <p:nvPr>
            <p:ph type="body" idx="1"/>
          </p:nvPr>
        </p:nvSpPr>
        <p:spPr bwMode="auto">
          <a:xfrm>
            <a:off x="347473" y="1508764"/>
            <a:ext cx="11520519"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6"/>
          <p:cNvSpPr>
            <a:spLocks noChangeArrowheads="1"/>
          </p:cNvSpPr>
          <p:nvPr/>
        </p:nvSpPr>
        <p:spPr bwMode="auto">
          <a:xfrm flipH="1">
            <a:off x="76588" y="6513051"/>
            <a:ext cx="280328" cy="152400"/>
          </a:xfrm>
          <a:prstGeom prst="rect">
            <a:avLst/>
          </a:prstGeom>
          <a:noFill/>
          <a:ln w="9525">
            <a:noFill/>
            <a:miter lim="800000"/>
            <a:headEnd/>
            <a:tailEnd/>
          </a:ln>
          <a:effectLst/>
        </p:spPr>
        <p:txBody>
          <a:bodyPr lIns="0" tIns="0" rIns="0" bIns="0"/>
          <a:lstStyle/>
          <a:p>
            <a:pPr algn="r" defTabSz="173038">
              <a:lnSpc>
                <a:spcPct val="90000"/>
              </a:lnSpc>
              <a:tabLst>
                <a:tab pos="230188" algn="l"/>
              </a:tabLst>
              <a:defRPr/>
            </a:pPr>
            <a:fld id="{040BB257-551A-4736-B50F-DCF1BA034C06}" type="slidenum">
              <a:rPr lang="en-US" sz="1000" b="0" i="0" smtClean="0">
                <a:solidFill>
                  <a:schemeClr val="bg1">
                    <a:lumMod val="75000"/>
                  </a:schemeClr>
                </a:solidFill>
                <a:latin typeface="Open Sans Regular" panose="020B0606030504020204" pitchFamily="34" charset="0"/>
                <a:cs typeface="Open Sans Regular" panose="020B0606030504020204" pitchFamily="34" charset="0"/>
              </a:rPr>
              <a:pPr algn="r" defTabSz="173038">
                <a:lnSpc>
                  <a:spcPct val="90000"/>
                </a:lnSpc>
                <a:tabLst>
                  <a:tab pos="230188" algn="l"/>
                </a:tabLst>
                <a:defRPr/>
              </a:pPr>
              <a:t>‹#›</a:t>
            </a:fld>
            <a:endParaRPr lang="en-US" sz="1000" b="0" i="0" dirty="0">
              <a:solidFill>
                <a:schemeClr val="bg1">
                  <a:lumMod val="75000"/>
                </a:schemeClr>
              </a:solidFill>
              <a:latin typeface="Open Sans Regular" panose="020B0606030504020204" pitchFamily="34" charset="0"/>
              <a:cs typeface="Open Sans Regular" panose="020B0606030504020204" pitchFamily="34" charset="0"/>
            </a:endParaRPr>
          </a:p>
        </p:txBody>
      </p:sp>
      <p:pic>
        <p:nvPicPr>
          <p:cNvPr id="6" name="Picture 5" descr="LLNL_Logo_WHT-LRG.png">
            <a:extLst>
              <a:ext uri="{FF2B5EF4-FFF2-40B4-BE49-F238E27FC236}">
                <a16:creationId xmlns:a16="http://schemas.microsoft.com/office/drawing/2014/main" id="{9AF572E2-90A3-4A13-8F58-99E66EEC9EB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246864" y="6431902"/>
            <a:ext cx="1865375" cy="314705"/>
          </a:xfrm>
          <a:prstGeom prst="rect">
            <a:avLst/>
          </a:prstGeom>
        </p:spPr>
      </p:pic>
      <p:pic>
        <p:nvPicPr>
          <p:cNvPr id="7" name="Picture 6" descr="LLNL_Logo_WHT-LRG.png">
            <a:extLst>
              <a:ext uri="{FF2B5EF4-FFF2-40B4-BE49-F238E27FC236}">
                <a16:creationId xmlns:a16="http://schemas.microsoft.com/office/drawing/2014/main" id="{BF93E6D1-26ED-4868-AA84-A4430F9D2DF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504069" y="4897391"/>
            <a:ext cx="1865375" cy="314705"/>
          </a:xfrm>
          <a:prstGeom prst="rect">
            <a:avLst/>
          </a:prstGeom>
        </p:spPr>
      </p:pic>
    </p:spTree>
    <p:extLst>
      <p:ext uri="{BB962C8B-B14F-4D97-AF65-F5344CB8AC3E}">
        <p14:creationId xmlns:p14="http://schemas.microsoft.com/office/powerpoint/2010/main" val="5239154"/>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6" r:id="rId6"/>
  </p:sldLayoutIdLst>
  <p:hf sldNum="0" hdr="0" ftr="0" dt="0"/>
  <p:txStyles>
    <p:titleStyle>
      <a:lvl1pPr algn="l" rtl="0" eaLnBrk="1" fontAlgn="base" hangingPunct="1">
        <a:lnSpc>
          <a:spcPct val="85000"/>
        </a:lnSpc>
        <a:spcBef>
          <a:spcPct val="0"/>
        </a:spcBef>
        <a:spcAft>
          <a:spcPct val="0"/>
        </a:spcAft>
        <a:buClr>
          <a:schemeClr val="bg1"/>
        </a:buClr>
        <a:defRPr sz="3200" b="0" i="0" kern="1200">
          <a:solidFill>
            <a:schemeClr val="bg1"/>
          </a:solidFill>
          <a:latin typeface="Open Sans Regular" panose="020B0606030504020204"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bg1"/>
        </a:buClr>
        <a:buFont typeface="Arial" charset="0"/>
        <a:buChar char="•"/>
        <a:defRPr sz="2800" b="0" i="0" kern="1200">
          <a:solidFill>
            <a:schemeClr val="bg1"/>
          </a:solidFill>
          <a:latin typeface="Open Sans Regular" panose="020B0606030504020204" pitchFamily="34" charset="0"/>
          <a:ea typeface="+mn-ea"/>
          <a:cs typeface="+mn-cs"/>
        </a:defRPr>
      </a:lvl1pPr>
      <a:lvl2pPr marL="625475" indent="-279400" algn="l" rtl="0" eaLnBrk="1" fontAlgn="base" hangingPunct="1">
        <a:lnSpc>
          <a:spcPct val="90000"/>
        </a:lnSpc>
        <a:spcBef>
          <a:spcPts val="800"/>
        </a:spcBef>
        <a:spcAft>
          <a:spcPct val="0"/>
        </a:spcAft>
        <a:buClr>
          <a:schemeClr val="bg1"/>
        </a:buClr>
        <a:buFont typeface="Arial" charset="0"/>
        <a:buChar char="–"/>
        <a:defRPr sz="2400" b="0" i="0" kern="1200">
          <a:solidFill>
            <a:schemeClr val="bg1"/>
          </a:solidFill>
          <a:latin typeface="Open Sans Regular" panose="020B0606030504020204" pitchFamily="34" charset="0"/>
          <a:ea typeface="+mn-ea"/>
          <a:cs typeface="+mn-cs"/>
        </a:defRPr>
      </a:lvl2pPr>
      <a:lvl3pPr marL="914400" indent="-230188" algn="l" rtl="0" eaLnBrk="1" fontAlgn="base" hangingPunct="1">
        <a:lnSpc>
          <a:spcPct val="90000"/>
        </a:lnSpc>
        <a:spcBef>
          <a:spcPts val="800"/>
        </a:spcBef>
        <a:spcAft>
          <a:spcPct val="0"/>
        </a:spcAft>
        <a:buClr>
          <a:schemeClr val="bg1"/>
        </a:buClr>
        <a:buFont typeface="Arial" charset="0"/>
        <a:buChar char="•"/>
        <a:defRPr sz="2000" b="0" i="0" kern="1200">
          <a:solidFill>
            <a:schemeClr val="bg1"/>
          </a:solidFill>
          <a:latin typeface="Open Sans Regular" panose="020B0606030504020204" pitchFamily="34" charset="0"/>
          <a:ea typeface="+mn-ea"/>
          <a:cs typeface="+mn-cs"/>
        </a:defRPr>
      </a:lvl3pPr>
      <a:lvl4pPr marL="1144588" indent="-173038" algn="l" rtl="0" eaLnBrk="1" fontAlgn="base" hangingPunct="1">
        <a:lnSpc>
          <a:spcPct val="90000"/>
        </a:lnSpc>
        <a:spcBef>
          <a:spcPts val="800"/>
        </a:spcBef>
        <a:spcAft>
          <a:spcPct val="0"/>
        </a:spcAft>
        <a:buClr>
          <a:schemeClr val="bg1"/>
        </a:buClr>
        <a:buFont typeface="Arial" charset="0"/>
        <a:buChar char="–"/>
        <a:defRPr sz="1800" b="0" i="0" kern="1200">
          <a:solidFill>
            <a:schemeClr val="bg1"/>
          </a:solidFill>
          <a:latin typeface="Open Sans Regular" panose="020B0606030504020204" pitchFamily="34" charset="0"/>
          <a:ea typeface="+mn-ea"/>
          <a:cs typeface="+mn-cs"/>
        </a:defRPr>
      </a:lvl4pPr>
      <a:lvl5pPr marL="1482725" indent="-222250" algn="l" rtl="0" eaLnBrk="1" fontAlgn="base" hangingPunct="1">
        <a:lnSpc>
          <a:spcPct val="90000"/>
        </a:lnSpc>
        <a:spcBef>
          <a:spcPts val="600"/>
        </a:spcBef>
        <a:spcAft>
          <a:spcPct val="0"/>
        </a:spcAft>
        <a:buClr>
          <a:schemeClr val="bg1"/>
        </a:buClr>
        <a:buFont typeface="Arial" charset="0"/>
        <a:buChar char="»"/>
        <a:defRPr sz="1800" b="0" i="0" kern="1200">
          <a:solidFill>
            <a:schemeClr val="bg1"/>
          </a:solidFill>
          <a:latin typeface="Open Sans Regular" panose="020B06060305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29656" y="274321"/>
            <a:ext cx="11427023" cy="535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dirty="0"/>
              <a:t>Click to edit Master title style</a:t>
            </a:r>
          </a:p>
        </p:txBody>
      </p:sp>
      <p:sp>
        <p:nvSpPr>
          <p:cNvPr id="1027" name="Text Placeholder 2"/>
          <p:cNvSpPr>
            <a:spLocks noGrp="1"/>
          </p:cNvSpPr>
          <p:nvPr>
            <p:ph type="body" idx="1"/>
          </p:nvPr>
        </p:nvSpPr>
        <p:spPr bwMode="auto">
          <a:xfrm>
            <a:off x="451496" y="1650030"/>
            <a:ext cx="11416494"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sp>
        <p:nvSpPr>
          <p:cNvPr id="12" name="Rectangle 11">
            <a:extLst>
              <a:ext uri="{FF2B5EF4-FFF2-40B4-BE49-F238E27FC236}">
                <a16:creationId xmlns:a16="http://schemas.microsoft.com/office/drawing/2014/main" id="{4D3B0D07-6BED-A646-84B4-4749F06D6579}"/>
              </a:ext>
            </a:extLst>
          </p:cNvPr>
          <p:cNvSpPr/>
          <p:nvPr userDrawn="1"/>
        </p:nvSpPr>
        <p:spPr>
          <a:xfrm>
            <a:off x="0" y="320041"/>
            <a:ext cx="274249"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userDrawn="1"/>
        </p:nvSpPr>
        <p:spPr bwMode="auto">
          <a:xfrm flipH="1">
            <a:off x="-4389" y="6616607"/>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9" name="Picture 8">
            <a:extLst>
              <a:ext uri="{FF2B5EF4-FFF2-40B4-BE49-F238E27FC236}">
                <a16:creationId xmlns:a16="http://schemas.microsoft.com/office/drawing/2014/main" id="{49AC3F58-DA01-43AC-9BFD-B0FCF242EE7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13021" y="6477000"/>
            <a:ext cx="1087853" cy="261860"/>
          </a:xfrm>
          <a:prstGeom prst="rect">
            <a:avLst/>
          </a:prstGeom>
        </p:spPr>
      </p:pic>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395224900"/>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37" r:id="rId13"/>
    <p:sldLayoutId id="2147484039" r:id="rId14"/>
  </p:sldLayoutIdLst>
  <p:hf sldNum="0" hdr="0" ftr="0" dt="0"/>
  <p:txStyles>
    <p:titleStyle>
      <a:lvl1pPr algn="l" rtl="0" eaLnBrk="1" fontAlgn="base" hangingPunct="1">
        <a:lnSpc>
          <a:spcPct val="90000"/>
        </a:lnSpc>
        <a:spcBef>
          <a:spcPct val="0"/>
        </a:spcBef>
        <a:spcAft>
          <a:spcPct val="0"/>
        </a:spcAft>
        <a:defRPr sz="3199"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2999">
          <a:solidFill>
            <a:srgbClr val="006C3A"/>
          </a:solidFill>
          <a:latin typeface="Arial Black" pitchFamily="34" charset="0"/>
        </a:defRPr>
      </a:lvl2pPr>
      <a:lvl3pPr algn="l" rtl="0" eaLnBrk="1" fontAlgn="base" hangingPunct="1">
        <a:lnSpc>
          <a:spcPct val="85000"/>
        </a:lnSpc>
        <a:spcBef>
          <a:spcPct val="0"/>
        </a:spcBef>
        <a:spcAft>
          <a:spcPct val="0"/>
        </a:spcAft>
        <a:defRPr sz="2999">
          <a:solidFill>
            <a:srgbClr val="006C3A"/>
          </a:solidFill>
          <a:latin typeface="Arial Black" pitchFamily="34" charset="0"/>
        </a:defRPr>
      </a:lvl3pPr>
      <a:lvl4pPr algn="l" rtl="0" eaLnBrk="1" fontAlgn="base" hangingPunct="1">
        <a:lnSpc>
          <a:spcPct val="85000"/>
        </a:lnSpc>
        <a:spcBef>
          <a:spcPct val="0"/>
        </a:spcBef>
        <a:spcAft>
          <a:spcPct val="0"/>
        </a:spcAft>
        <a:defRPr sz="2999">
          <a:solidFill>
            <a:srgbClr val="006C3A"/>
          </a:solidFill>
          <a:latin typeface="Arial Black" pitchFamily="34" charset="0"/>
        </a:defRPr>
      </a:lvl4pPr>
      <a:lvl5pPr algn="l" rtl="0" eaLnBrk="1" fontAlgn="base" hangingPunct="1">
        <a:lnSpc>
          <a:spcPct val="85000"/>
        </a:lnSpc>
        <a:spcBef>
          <a:spcPct val="0"/>
        </a:spcBef>
        <a:spcAft>
          <a:spcPct val="0"/>
        </a:spcAft>
        <a:defRPr sz="2999">
          <a:solidFill>
            <a:srgbClr val="006C3A"/>
          </a:solidFill>
          <a:latin typeface="Arial Black" pitchFamily="34" charset="0"/>
        </a:defRPr>
      </a:lvl5pPr>
      <a:lvl6pPr marL="457063" algn="l" rtl="0" eaLnBrk="1" fontAlgn="base" hangingPunct="1">
        <a:lnSpc>
          <a:spcPct val="85000"/>
        </a:lnSpc>
        <a:spcBef>
          <a:spcPct val="0"/>
        </a:spcBef>
        <a:spcAft>
          <a:spcPct val="0"/>
        </a:spcAft>
        <a:defRPr sz="2999">
          <a:solidFill>
            <a:srgbClr val="006C3A"/>
          </a:solidFill>
          <a:latin typeface="Arial Black" pitchFamily="34" charset="0"/>
        </a:defRPr>
      </a:lvl6pPr>
      <a:lvl7pPr marL="914126" algn="l" rtl="0" eaLnBrk="1" fontAlgn="base" hangingPunct="1">
        <a:lnSpc>
          <a:spcPct val="85000"/>
        </a:lnSpc>
        <a:spcBef>
          <a:spcPct val="0"/>
        </a:spcBef>
        <a:spcAft>
          <a:spcPct val="0"/>
        </a:spcAft>
        <a:defRPr sz="2999">
          <a:solidFill>
            <a:srgbClr val="006C3A"/>
          </a:solidFill>
          <a:latin typeface="Arial Black" pitchFamily="34" charset="0"/>
        </a:defRPr>
      </a:lvl7pPr>
      <a:lvl8pPr marL="1371189" algn="l" rtl="0" eaLnBrk="1" fontAlgn="base" hangingPunct="1">
        <a:lnSpc>
          <a:spcPct val="85000"/>
        </a:lnSpc>
        <a:spcBef>
          <a:spcPct val="0"/>
        </a:spcBef>
        <a:spcAft>
          <a:spcPct val="0"/>
        </a:spcAft>
        <a:defRPr sz="2999">
          <a:solidFill>
            <a:srgbClr val="006C3A"/>
          </a:solidFill>
          <a:latin typeface="Arial Black" pitchFamily="34" charset="0"/>
        </a:defRPr>
      </a:lvl8pPr>
      <a:lvl9pPr marL="1828251" algn="l" rtl="0" eaLnBrk="1" fontAlgn="base" hangingPunct="1">
        <a:lnSpc>
          <a:spcPct val="85000"/>
        </a:lnSpc>
        <a:spcBef>
          <a:spcPct val="0"/>
        </a:spcBef>
        <a:spcAft>
          <a:spcPct val="0"/>
        </a:spcAft>
        <a:defRPr sz="2999">
          <a:solidFill>
            <a:srgbClr val="006C3A"/>
          </a:solidFill>
          <a:latin typeface="Arial Black" pitchFamily="34" charset="0"/>
        </a:defRPr>
      </a:lvl9pPr>
    </p:titleStyle>
    <p:bodyStyle>
      <a:lvl1pPr marL="287252" indent="-287252"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799" kern="1200">
          <a:solidFill>
            <a:schemeClr val="tx1"/>
          </a:solidFill>
          <a:latin typeface="Century Gothic" panose="020B0502020202020204" pitchFamily="34" charset="0"/>
          <a:ea typeface="+mn-ea"/>
          <a:cs typeface="+mn-cs"/>
        </a:defRPr>
      </a:lvl1pPr>
      <a:lvl2pPr marL="688768"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399" kern="1200">
          <a:solidFill>
            <a:schemeClr val="tx1"/>
          </a:solidFill>
          <a:latin typeface="Century Gothic" panose="020B0502020202020204" pitchFamily="34" charset="0"/>
          <a:ea typeface="+mn-ea"/>
          <a:cs typeface="+mn-cs"/>
        </a:defRPr>
      </a:lvl2pPr>
      <a:lvl3pPr marL="1029979"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999" kern="1200">
          <a:solidFill>
            <a:schemeClr val="tx1"/>
          </a:solidFill>
          <a:latin typeface="Century Gothic" panose="020B0502020202020204" pitchFamily="34" charset="0"/>
          <a:ea typeface="+mn-ea"/>
          <a:cs typeface="+mn-cs"/>
        </a:defRPr>
      </a:lvl3pPr>
      <a:lvl4pPr marL="1144245" indent="-172986" algn="l" rtl="0" eaLnBrk="1" fontAlgn="base" hangingPunct="1">
        <a:lnSpc>
          <a:spcPct val="90000"/>
        </a:lnSpc>
        <a:spcBef>
          <a:spcPts val="800"/>
        </a:spcBef>
        <a:spcAft>
          <a:spcPct val="0"/>
        </a:spcAft>
        <a:buClr>
          <a:schemeClr val="tx1"/>
        </a:buClr>
        <a:buFont typeface="Arial" charset="0"/>
        <a:buChar char="–"/>
        <a:defRPr sz="1799" kern="1200">
          <a:solidFill>
            <a:schemeClr val="tx1"/>
          </a:solidFill>
          <a:latin typeface="Century Gothic" panose="020B0502020202020204" pitchFamily="34" charset="0"/>
          <a:ea typeface="+mn-ea"/>
          <a:cs typeface="+mn-cs"/>
        </a:defRPr>
      </a:lvl4pPr>
      <a:lvl5pPr marL="1482280" indent="-222183" algn="l" rtl="0" eaLnBrk="1" fontAlgn="base" hangingPunct="1">
        <a:lnSpc>
          <a:spcPct val="90000"/>
        </a:lnSpc>
        <a:spcBef>
          <a:spcPts val="600"/>
        </a:spcBef>
        <a:spcAft>
          <a:spcPct val="0"/>
        </a:spcAft>
        <a:buClr>
          <a:schemeClr val="tx1"/>
        </a:buClr>
        <a:buFont typeface="Arial" charset="0"/>
        <a:buChar char="»"/>
        <a:defRPr sz="1799" kern="1200">
          <a:solidFill>
            <a:schemeClr val="tx1"/>
          </a:solidFill>
          <a:latin typeface="Century Gothic" panose="020B0502020202020204" pitchFamily="34" charset="0"/>
          <a:ea typeface="+mn-ea"/>
          <a:cs typeface="+mn-cs"/>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29656" y="274321"/>
            <a:ext cx="11427023" cy="535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1496" y="1650030"/>
            <a:ext cx="11416494"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sp>
        <p:nvSpPr>
          <p:cNvPr id="12" name="Rectangle 11">
            <a:extLst>
              <a:ext uri="{FF2B5EF4-FFF2-40B4-BE49-F238E27FC236}">
                <a16:creationId xmlns:a16="http://schemas.microsoft.com/office/drawing/2014/main" id="{4D3B0D07-6BED-A646-84B4-4749F06D6579}"/>
              </a:ext>
            </a:extLst>
          </p:cNvPr>
          <p:cNvSpPr/>
          <p:nvPr userDrawn="1"/>
        </p:nvSpPr>
        <p:spPr>
          <a:xfrm>
            <a:off x="0" y="320041"/>
            <a:ext cx="274249"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userDrawn="1"/>
        </p:nvSpPr>
        <p:spPr bwMode="auto">
          <a:xfrm flipH="1">
            <a:off x="-4389" y="6616607"/>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9" name="Picture 8">
            <a:extLst>
              <a:ext uri="{FF2B5EF4-FFF2-40B4-BE49-F238E27FC236}">
                <a16:creationId xmlns:a16="http://schemas.microsoft.com/office/drawing/2014/main" id="{49AC3F58-DA01-43AC-9BFD-B0FCF242EE72}"/>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413021" y="6477000"/>
            <a:ext cx="1087853" cy="261860"/>
          </a:xfrm>
          <a:prstGeom prst="rect">
            <a:avLst/>
          </a:prstGeom>
        </p:spPr>
      </p:pic>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Open slide master to edit</a:t>
            </a:r>
          </a:p>
        </p:txBody>
      </p:sp>
    </p:spTree>
    <p:extLst>
      <p:ext uri="{BB962C8B-B14F-4D97-AF65-F5344CB8AC3E}">
        <p14:creationId xmlns:p14="http://schemas.microsoft.com/office/powerpoint/2010/main" val="4092644388"/>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Lst>
  <p:hf sldNum="0" hdr="0" ftr="0" dt="0"/>
  <p:txStyles>
    <p:titleStyle>
      <a:lvl1pPr algn="l" rtl="0" eaLnBrk="1" fontAlgn="base" hangingPunct="1">
        <a:lnSpc>
          <a:spcPct val="90000"/>
        </a:lnSpc>
        <a:spcBef>
          <a:spcPct val="0"/>
        </a:spcBef>
        <a:spcAft>
          <a:spcPct val="0"/>
        </a:spcAft>
        <a:defRPr sz="3199"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2999">
          <a:solidFill>
            <a:srgbClr val="006C3A"/>
          </a:solidFill>
          <a:latin typeface="Arial Black" pitchFamily="34" charset="0"/>
        </a:defRPr>
      </a:lvl2pPr>
      <a:lvl3pPr algn="l" rtl="0" eaLnBrk="1" fontAlgn="base" hangingPunct="1">
        <a:lnSpc>
          <a:spcPct val="85000"/>
        </a:lnSpc>
        <a:spcBef>
          <a:spcPct val="0"/>
        </a:spcBef>
        <a:spcAft>
          <a:spcPct val="0"/>
        </a:spcAft>
        <a:defRPr sz="2999">
          <a:solidFill>
            <a:srgbClr val="006C3A"/>
          </a:solidFill>
          <a:latin typeface="Arial Black" pitchFamily="34" charset="0"/>
        </a:defRPr>
      </a:lvl3pPr>
      <a:lvl4pPr algn="l" rtl="0" eaLnBrk="1" fontAlgn="base" hangingPunct="1">
        <a:lnSpc>
          <a:spcPct val="85000"/>
        </a:lnSpc>
        <a:spcBef>
          <a:spcPct val="0"/>
        </a:spcBef>
        <a:spcAft>
          <a:spcPct val="0"/>
        </a:spcAft>
        <a:defRPr sz="2999">
          <a:solidFill>
            <a:srgbClr val="006C3A"/>
          </a:solidFill>
          <a:latin typeface="Arial Black" pitchFamily="34" charset="0"/>
        </a:defRPr>
      </a:lvl4pPr>
      <a:lvl5pPr algn="l" rtl="0" eaLnBrk="1" fontAlgn="base" hangingPunct="1">
        <a:lnSpc>
          <a:spcPct val="85000"/>
        </a:lnSpc>
        <a:spcBef>
          <a:spcPct val="0"/>
        </a:spcBef>
        <a:spcAft>
          <a:spcPct val="0"/>
        </a:spcAft>
        <a:defRPr sz="2999">
          <a:solidFill>
            <a:srgbClr val="006C3A"/>
          </a:solidFill>
          <a:latin typeface="Arial Black" pitchFamily="34" charset="0"/>
        </a:defRPr>
      </a:lvl5pPr>
      <a:lvl6pPr marL="457063" algn="l" rtl="0" eaLnBrk="1" fontAlgn="base" hangingPunct="1">
        <a:lnSpc>
          <a:spcPct val="85000"/>
        </a:lnSpc>
        <a:spcBef>
          <a:spcPct val="0"/>
        </a:spcBef>
        <a:spcAft>
          <a:spcPct val="0"/>
        </a:spcAft>
        <a:defRPr sz="2999">
          <a:solidFill>
            <a:srgbClr val="006C3A"/>
          </a:solidFill>
          <a:latin typeface="Arial Black" pitchFamily="34" charset="0"/>
        </a:defRPr>
      </a:lvl6pPr>
      <a:lvl7pPr marL="914126" algn="l" rtl="0" eaLnBrk="1" fontAlgn="base" hangingPunct="1">
        <a:lnSpc>
          <a:spcPct val="85000"/>
        </a:lnSpc>
        <a:spcBef>
          <a:spcPct val="0"/>
        </a:spcBef>
        <a:spcAft>
          <a:spcPct val="0"/>
        </a:spcAft>
        <a:defRPr sz="2999">
          <a:solidFill>
            <a:srgbClr val="006C3A"/>
          </a:solidFill>
          <a:latin typeface="Arial Black" pitchFamily="34" charset="0"/>
        </a:defRPr>
      </a:lvl7pPr>
      <a:lvl8pPr marL="1371189" algn="l" rtl="0" eaLnBrk="1" fontAlgn="base" hangingPunct="1">
        <a:lnSpc>
          <a:spcPct val="85000"/>
        </a:lnSpc>
        <a:spcBef>
          <a:spcPct val="0"/>
        </a:spcBef>
        <a:spcAft>
          <a:spcPct val="0"/>
        </a:spcAft>
        <a:defRPr sz="2999">
          <a:solidFill>
            <a:srgbClr val="006C3A"/>
          </a:solidFill>
          <a:latin typeface="Arial Black" pitchFamily="34" charset="0"/>
        </a:defRPr>
      </a:lvl8pPr>
      <a:lvl9pPr marL="1828251" algn="l" rtl="0" eaLnBrk="1" fontAlgn="base" hangingPunct="1">
        <a:lnSpc>
          <a:spcPct val="85000"/>
        </a:lnSpc>
        <a:spcBef>
          <a:spcPct val="0"/>
        </a:spcBef>
        <a:spcAft>
          <a:spcPct val="0"/>
        </a:spcAft>
        <a:defRPr sz="2999">
          <a:solidFill>
            <a:srgbClr val="006C3A"/>
          </a:solidFill>
          <a:latin typeface="Arial Black" pitchFamily="34" charset="0"/>
        </a:defRPr>
      </a:lvl9pPr>
    </p:titleStyle>
    <p:bodyStyle>
      <a:lvl1pPr marL="287252" indent="-287252"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799" kern="1200">
          <a:solidFill>
            <a:schemeClr val="tx1"/>
          </a:solidFill>
          <a:latin typeface="Century Gothic" panose="020B0502020202020204" pitchFamily="34" charset="0"/>
          <a:ea typeface="+mn-ea"/>
          <a:cs typeface="+mn-cs"/>
        </a:defRPr>
      </a:lvl1pPr>
      <a:lvl2pPr marL="688768"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399" kern="1200">
          <a:solidFill>
            <a:schemeClr val="tx1"/>
          </a:solidFill>
          <a:latin typeface="Century Gothic" panose="020B0502020202020204" pitchFamily="34" charset="0"/>
          <a:ea typeface="+mn-ea"/>
          <a:cs typeface="+mn-cs"/>
        </a:defRPr>
      </a:lvl2pPr>
      <a:lvl3pPr marL="1029979"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999" kern="1200">
          <a:solidFill>
            <a:schemeClr val="tx1"/>
          </a:solidFill>
          <a:latin typeface="Century Gothic" panose="020B0502020202020204" pitchFamily="34" charset="0"/>
          <a:ea typeface="+mn-ea"/>
          <a:cs typeface="+mn-cs"/>
        </a:defRPr>
      </a:lvl3pPr>
      <a:lvl4pPr marL="1144245" indent="-172986" algn="l" rtl="0" eaLnBrk="1" fontAlgn="base" hangingPunct="1">
        <a:lnSpc>
          <a:spcPct val="90000"/>
        </a:lnSpc>
        <a:spcBef>
          <a:spcPts val="800"/>
        </a:spcBef>
        <a:spcAft>
          <a:spcPct val="0"/>
        </a:spcAft>
        <a:buClr>
          <a:schemeClr val="tx1"/>
        </a:buClr>
        <a:buFont typeface="Arial" charset="0"/>
        <a:buChar char="–"/>
        <a:defRPr sz="1799" kern="1200">
          <a:solidFill>
            <a:schemeClr val="tx1"/>
          </a:solidFill>
          <a:latin typeface="Century Gothic" panose="020B0502020202020204" pitchFamily="34" charset="0"/>
          <a:ea typeface="+mn-ea"/>
          <a:cs typeface="+mn-cs"/>
        </a:defRPr>
      </a:lvl4pPr>
      <a:lvl5pPr marL="1482280" indent="-222183" algn="l" rtl="0" eaLnBrk="1" fontAlgn="base" hangingPunct="1">
        <a:lnSpc>
          <a:spcPct val="90000"/>
        </a:lnSpc>
        <a:spcBef>
          <a:spcPts val="600"/>
        </a:spcBef>
        <a:spcAft>
          <a:spcPct val="0"/>
        </a:spcAft>
        <a:buClr>
          <a:schemeClr val="tx1"/>
        </a:buClr>
        <a:buFont typeface="Arial" charset="0"/>
        <a:buChar char="»"/>
        <a:defRPr sz="1799" kern="1200">
          <a:solidFill>
            <a:schemeClr val="tx1"/>
          </a:solidFill>
          <a:latin typeface="Century Gothic" panose="020B0502020202020204" pitchFamily="34" charset="0"/>
          <a:ea typeface="+mn-ea"/>
          <a:cs typeface="+mn-cs"/>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507868" y="1219200"/>
            <a:ext cx="1117309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1777537" y="6550026"/>
            <a:ext cx="8633751"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a:t>DISTRIBUTION D: Distribution is authorized to the Department of Defense and U.S. DoD contractors only (June 12, 2019). Other request for this document shall be referred to DARPA/MTO.</a:t>
            </a:r>
          </a:p>
        </p:txBody>
      </p:sp>
      <p:sp>
        <p:nvSpPr>
          <p:cNvPr id="12" name="Slide Number Placeholder 5"/>
          <p:cNvSpPr>
            <a:spLocks noGrp="1"/>
          </p:cNvSpPr>
          <p:nvPr>
            <p:ph type="sldNum" sz="quarter" idx="4"/>
          </p:nvPr>
        </p:nvSpPr>
        <p:spPr>
          <a:xfrm>
            <a:off x="10800427" y="6553200"/>
            <a:ext cx="1015735"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a:p>
        </p:txBody>
      </p:sp>
      <p:sp>
        <p:nvSpPr>
          <p:cNvPr id="13" name="Title Placeholder 9"/>
          <p:cNvSpPr>
            <a:spLocks noGrp="1"/>
          </p:cNvSpPr>
          <p:nvPr>
            <p:ph type="title"/>
          </p:nvPr>
        </p:nvSpPr>
        <p:spPr bwMode="auto">
          <a:xfrm>
            <a:off x="2162670" y="152400"/>
            <a:ext cx="95182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Master title style</a:t>
            </a:r>
          </a:p>
        </p:txBody>
      </p:sp>
      <p:sp>
        <p:nvSpPr>
          <p:cNvPr id="2" name="Date Placeholder 1"/>
          <p:cNvSpPr>
            <a:spLocks noGrp="1"/>
          </p:cNvSpPr>
          <p:nvPr>
            <p:ph type="dt" sz="half" idx="2"/>
          </p:nvPr>
        </p:nvSpPr>
        <p:spPr>
          <a:xfrm>
            <a:off x="609441" y="6356352"/>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extLst>
      <p:ext uri="{BB962C8B-B14F-4D97-AF65-F5344CB8AC3E}">
        <p14:creationId xmlns:p14="http://schemas.microsoft.com/office/powerpoint/2010/main" val="3749717374"/>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 id="2147484068" r:id="rId18"/>
    <p:sldLayoutId id="2147484070" r:id="rId19"/>
    <p:sldLayoutId id="2147484072" r:id="rId20"/>
    <p:sldLayoutId id="2147484073" r:id="rId21"/>
    <p:sldLayoutId id="2147484074" r:id="rId22"/>
    <p:sldLayoutId id="2147484075" r:id="rId23"/>
    <p:sldLayoutId id="2147484076" r:id="rId24"/>
  </p:sldLayoutIdLst>
  <p:hf sldNum="0" hdr="0" ftr="0" dt="0"/>
  <p:txStyles>
    <p:titleStyle>
      <a:lvl1pPr algn="l" defTabSz="914126" rtl="0" eaLnBrk="1" latinLnBrk="0" hangingPunct="1">
        <a:spcBef>
          <a:spcPct val="0"/>
        </a:spcBef>
        <a:buNone/>
        <a:defRPr sz="2199" kern="1200">
          <a:solidFill>
            <a:schemeClr val="tx1"/>
          </a:solidFill>
          <a:latin typeface="Tahoma" pitchFamily="34" charset="0"/>
          <a:ea typeface="+mj-ea"/>
          <a:cs typeface="Tahoma" pitchFamily="34" charset="0"/>
        </a:defRPr>
      </a:lvl1pPr>
    </p:titleStyle>
    <p:bodyStyle>
      <a:lvl1pPr marL="342797" indent="-342797" algn="l" defTabSz="914126" rtl="0" eaLnBrk="1" latinLnBrk="0" hangingPunct="1">
        <a:spcBef>
          <a:spcPct val="20000"/>
        </a:spcBef>
        <a:buFont typeface="Arial" pitchFamily="34" charset="0"/>
        <a:buNone/>
        <a:defRPr sz="1999" kern="1200">
          <a:solidFill>
            <a:schemeClr val="tx1"/>
          </a:solidFill>
          <a:latin typeface="Tahoma" pitchFamily="34" charset="0"/>
          <a:ea typeface="+mn-ea"/>
          <a:cs typeface="Tahoma" pitchFamily="34" charset="0"/>
        </a:defRPr>
      </a:lvl1pPr>
      <a:lvl2pPr marL="742727" indent="-285664" algn="l" defTabSz="914126" rtl="0" eaLnBrk="1" latinLnBrk="0" hangingPunct="1">
        <a:spcBef>
          <a:spcPct val="20000"/>
        </a:spcBef>
        <a:buFont typeface="Arial" pitchFamily="34" charset="0"/>
        <a:buChar char="•"/>
        <a:defRPr sz="1799" kern="1200">
          <a:solidFill>
            <a:schemeClr val="tx1"/>
          </a:solidFill>
          <a:latin typeface="Tahoma" pitchFamily="34" charset="0"/>
          <a:ea typeface="+mn-ea"/>
          <a:cs typeface="Tahoma" pitchFamily="34" charset="0"/>
        </a:defRPr>
      </a:lvl2pPr>
      <a:lvl3pPr marL="1142657" indent="-228531" algn="l" defTabSz="914126"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599720" indent="-228531" algn="l" defTabSz="914126"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6783" indent="-228531" algn="l" defTabSz="914126"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29656" y="274321"/>
            <a:ext cx="11427023" cy="535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1496" y="1650030"/>
            <a:ext cx="11416494"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4389" y="6626132"/>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sp>
        <p:nvSpPr>
          <p:cNvPr id="12" name="Rectangle 11">
            <a:extLst>
              <a:ext uri="{FF2B5EF4-FFF2-40B4-BE49-F238E27FC236}">
                <a16:creationId xmlns:a16="http://schemas.microsoft.com/office/drawing/2014/main" id="{4D3B0D07-6BED-A646-84B4-4749F06D6579}"/>
              </a:ext>
            </a:extLst>
          </p:cNvPr>
          <p:cNvSpPr/>
          <p:nvPr userDrawn="1"/>
        </p:nvSpPr>
        <p:spPr>
          <a:xfrm>
            <a:off x="0" y="320041"/>
            <a:ext cx="274249"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userDrawn="1"/>
        </p:nvSpPr>
        <p:spPr bwMode="auto">
          <a:xfrm flipH="1">
            <a:off x="-4389" y="6616607"/>
            <a:ext cx="280328" cy="152400"/>
          </a:xfrm>
          <a:prstGeom prst="rect">
            <a:avLst/>
          </a:prstGeom>
          <a:noFill/>
          <a:ln w="9525">
            <a:noFill/>
            <a:miter lim="800000"/>
            <a:headEnd/>
            <a:tailEnd/>
          </a:ln>
          <a:effectLst/>
        </p:spPr>
        <p:txBody>
          <a:bodyPr lIns="0" tIns="0" rIns="0" bIns="0"/>
          <a:lstStyle/>
          <a:p>
            <a:pPr algn="ctr" defTabSz="172986">
              <a:lnSpc>
                <a:spcPct val="90000"/>
              </a:lnSpc>
              <a:tabLst>
                <a:tab pos="230119" algn="l"/>
              </a:tabLst>
              <a:defRPr/>
            </a:pPr>
            <a:fld id="{040BB257-551A-4736-B50F-DCF1BA034C06}" type="slidenum">
              <a:rPr lang="en-US" sz="900" smtClean="0">
                <a:solidFill>
                  <a:schemeClr val="tx1"/>
                </a:solidFill>
                <a:latin typeface="+mn-lt"/>
                <a:cs typeface="Times New Roman" panose="02020603050405020304" pitchFamily="18" charset="0"/>
              </a:rPr>
              <a:pPr algn="ctr" defTabSz="172986">
                <a:lnSpc>
                  <a:spcPct val="90000"/>
                </a:lnSpc>
                <a:tabLst>
                  <a:tab pos="230119" algn="l"/>
                </a:tabLst>
                <a:defRPr/>
              </a:pPr>
              <a:t>‹#›</a:t>
            </a:fld>
            <a:endParaRPr lang="en-US" sz="900" dirty="0">
              <a:solidFill>
                <a:schemeClr val="tx1"/>
              </a:solidFill>
              <a:latin typeface="+mn-lt"/>
              <a:cs typeface="Times New Roman" panose="02020603050405020304" pitchFamily="18" charset="0"/>
            </a:endParaRPr>
          </a:p>
        </p:txBody>
      </p:sp>
      <p:pic>
        <p:nvPicPr>
          <p:cNvPr id="9" name="Picture 8">
            <a:extLst>
              <a:ext uri="{FF2B5EF4-FFF2-40B4-BE49-F238E27FC236}">
                <a16:creationId xmlns:a16="http://schemas.microsoft.com/office/drawing/2014/main" id="{49AC3F58-DA01-43AC-9BFD-B0FCF242EE72}"/>
              </a:ext>
            </a:extLst>
          </p:cNvPr>
          <p:cNvPicPr>
            <a:picLocks noChangeAspect="1"/>
          </p:cNvPicPr>
          <p:nvPr userDrawn="1"/>
        </p:nvPicPr>
        <p:blipFill>
          <a:blip r:embed="rId17"/>
          <a:stretch>
            <a:fillRect/>
          </a:stretch>
        </p:blipFill>
        <p:spPr>
          <a:xfrm>
            <a:off x="413021" y="6477000"/>
            <a:ext cx="1087853" cy="261860"/>
          </a:xfrm>
          <a:prstGeom prst="rect">
            <a:avLst/>
          </a:prstGeom>
        </p:spPr>
      </p:pic>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742562823"/>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Lst>
  <p:hf sldNum="0" hdr="0" ftr="0" dt="0"/>
  <p:txStyles>
    <p:titleStyle>
      <a:lvl1pPr algn="l" rtl="0" eaLnBrk="1" fontAlgn="base" hangingPunct="1">
        <a:lnSpc>
          <a:spcPct val="90000"/>
        </a:lnSpc>
        <a:spcBef>
          <a:spcPct val="0"/>
        </a:spcBef>
        <a:spcAft>
          <a:spcPct val="0"/>
        </a:spcAft>
        <a:defRPr sz="3199"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2999">
          <a:solidFill>
            <a:srgbClr val="006C3A"/>
          </a:solidFill>
          <a:latin typeface="Arial Black" pitchFamily="34" charset="0"/>
        </a:defRPr>
      </a:lvl2pPr>
      <a:lvl3pPr algn="l" rtl="0" eaLnBrk="1" fontAlgn="base" hangingPunct="1">
        <a:lnSpc>
          <a:spcPct val="85000"/>
        </a:lnSpc>
        <a:spcBef>
          <a:spcPct val="0"/>
        </a:spcBef>
        <a:spcAft>
          <a:spcPct val="0"/>
        </a:spcAft>
        <a:defRPr sz="2999">
          <a:solidFill>
            <a:srgbClr val="006C3A"/>
          </a:solidFill>
          <a:latin typeface="Arial Black" pitchFamily="34" charset="0"/>
        </a:defRPr>
      </a:lvl3pPr>
      <a:lvl4pPr algn="l" rtl="0" eaLnBrk="1" fontAlgn="base" hangingPunct="1">
        <a:lnSpc>
          <a:spcPct val="85000"/>
        </a:lnSpc>
        <a:spcBef>
          <a:spcPct val="0"/>
        </a:spcBef>
        <a:spcAft>
          <a:spcPct val="0"/>
        </a:spcAft>
        <a:defRPr sz="2999">
          <a:solidFill>
            <a:srgbClr val="006C3A"/>
          </a:solidFill>
          <a:latin typeface="Arial Black" pitchFamily="34" charset="0"/>
        </a:defRPr>
      </a:lvl4pPr>
      <a:lvl5pPr algn="l" rtl="0" eaLnBrk="1" fontAlgn="base" hangingPunct="1">
        <a:lnSpc>
          <a:spcPct val="85000"/>
        </a:lnSpc>
        <a:spcBef>
          <a:spcPct val="0"/>
        </a:spcBef>
        <a:spcAft>
          <a:spcPct val="0"/>
        </a:spcAft>
        <a:defRPr sz="2999">
          <a:solidFill>
            <a:srgbClr val="006C3A"/>
          </a:solidFill>
          <a:latin typeface="Arial Black" pitchFamily="34" charset="0"/>
        </a:defRPr>
      </a:lvl5pPr>
      <a:lvl6pPr marL="457063" algn="l" rtl="0" eaLnBrk="1" fontAlgn="base" hangingPunct="1">
        <a:lnSpc>
          <a:spcPct val="85000"/>
        </a:lnSpc>
        <a:spcBef>
          <a:spcPct val="0"/>
        </a:spcBef>
        <a:spcAft>
          <a:spcPct val="0"/>
        </a:spcAft>
        <a:defRPr sz="2999">
          <a:solidFill>
            <a:srgbClr val="006C3A"/>
          </a:solidFill>
          <a:latin typeface="Arial Black" pitchFamily="34" charset="0"/>
        </a:defRPr>
      </a:lvl6pPr>
      <a:lvl7pPr marL="914126" algn="l" rtl="0" eaLnBrk="1" fontAlgn="base" hangingPunct="1">
        <a:lnSpc>
          <a:spcPct val="85000"/>
        </a:lnSpc>
        <a:spcBef>
          <a:spcPct val="0"/>
        </a:spcBef>
        <a:spcAft>
          <a:spcPct val="0"/>
        </a:spcAft>
        <a:defRPr sz="2999">
          <a:solidFill>
            <a:srgbClr val="006C3A"/>
          </a:solidFill>
          <a:latin typeface="Arial Black" pitchFamily="34" charset="0"/>
        </a:defRPr>
      </a:lvl7pPr>
      <a:lvl8pPr marL="1371189" algn="l" rtl="0" eaLnBrk="1" fontAlgn="base" hangingPunct="1">
        <a:lnSpc>
          <a:spcPct val="85000"/>
        </a:lnSpc>
        <a:spcBef>
          <a:spcPct val="0"/>
        </a:spcBef>
        <a:spcAft>
          <a:spcPct val="0"/>
        </a:spcAft>
        <a:defRPr sz="2999">
          <a:solidFill>
            <a:srgbClr val="006C3A"/>
          </a:solidFill>
          <a:latin typeface="Arial Black" pitchFamily="34" charset="0"/>
        </a:defRPr>
      </a:lvl8pPr>
      <a:lvl9pPr marL="1828251" algn="l" rtl="0" eaLnBrk="1" fontAlgn="base" hangingPunct="1">
        <a:lnSpc>
          <a:spcPct val="85000"/>
        </a:lnSpc>
        <a:spcBef>
          <a:spcPct val="0"/>
        </a:spcBef>
        <a:spcAft>
          <a:spcPct val="0"/>
        </a:spcAft>
        <a:defRPr sz="2999">
          <a:solidFill>
            <a:srgbClr val="006C3A"/>
          </a:solidFill>
          <a:latin typeface="Arial Black" pitchFamily="34" charset="0"/>
        </a:defRPr>
      </a:lvl9pPr>
    </p:titleStyle>
    <p:bodyStyle>
      <a:lvl1pPr marL="287252" indent="-287252"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799" kern="1200">
          <a:solidFill>
            <a:schemeClr val="tx1"/>
          </a:solidFill>
          <a:latin typeface="Century Gothic" panose="020B0502020202020204" pitchFamily="34" charset="0"/>
          <a:ea typeface="+mn-ea"/>
          <a:cs typeface="+mn-cs"/>
        </a:defRPr>
      </a:lvl1pPr>
      <a:lvl2pPr marL="688768"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399" kern="1200">
          <a:solidFill>
            <a:schemeClr val="tx1"/>
          </a:solidFill>
          <a:latin typeface="Century Gothic" panose="020B0502020202020204" pitchFamily="34" charset="0"/>
          <a:ea typeface="+mn-ea"/>
          <a:cs typeface="+mn-cs"/>
        </a:defRPr>
      </a:lvl2pPr>
      <a:lvl3pPr marL="1029979"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999" kern="1200">
          <a:solidFill>
            <a:schemeClr val="tx1"/>
          </a:solidFill>
          <a:latin typeface="Century Gothic" panose="020B0502020202020204" pitchFamily="34" charset="0"/>
          <a:ea typeface="+mn-ea"/>
          <a:cs typeface="+mn-cs"/>
        </a:defRPr>
      </a:lvl3pPr>
      <a:lvl4pPr marL="1144245" indent="-172986" algn="l" rtl="0" eaLnBrk="1" fontAlgn="base" hangingPunct="1">
        <a:lnSpc>
          <a:spcPct val="90000"/>
        </a:lnSpc>
        <a:spcBef>
          <a:spcPts val="800"/>
        </a:spcBef>
        <a:spcAft>
          <a:spcPct val="0"/>
        </a:spcAft>
        <a:buClr>
          <a:schemeClr val="tx1"/>
        </a:buClr>
        <a:buFont typeface="Arial" charset="0"/>
        <a:buChar char="–"/>
        <a:defRPr sz="1799" kern="1200">
          <a:solidFill>
            <a:schemeClr val="tx1"/>
          </a:solidFill>
          <a:latin typeface="Century Gothic" panose="020B0502020202020204" pitchFamily="34" charset="0"/>
          <a:ea typeface="+mn-ea"/>
          <a:cs typeface="+mn-cs"/>
        </a:defRPr>
      </a:lvl4pPr>
      <a:lvl5pPr marL="1482280" indent="-222183" algn="l" rtl="0" eaLnBrk="1" fontAlgn="base" hangingPunct="1">
        <a:lnSpc>
          <a:spcPct val="90000"/>
        </a:lnSpc>
        <a:spcBef>
          <a:spcPts val="600"/>
        </a:spcBef>
        <a:spcAft>
          <a:spcPct val="0"/>
        </a:spcAft>
        <a:buClr>
          <a:schemeClr val="tx1"/>
        </a:buClr>
        <a:buFont typeface="Arial" charset="0"/>
        <a:buChar char="»"/>
        <a:defRPr sz="1799" kern="1200">
          <a:solidFill>
            <a:schemeClr val="tx1"/>
          </a:solidFill>
          <a:latin typeface="Century Gothic" panose="020B0502020202020204" pitchFamily="34" charset="0"/>
          <a:ea typeface="+mn-ea"/>
          <a:cs typeface="+mn-cs"/>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t.ornl.gov/" TargetMode="External"/><Relationship Id="rId2" Type="http://schemas.openxmlformats.org/officeDocument/2006/relationships/image" Target="../media/image10.jpeg"/><Relationship Id="rId1" Type="http://schemas.openxmlformats.org/officeDocument/2006/relationships/slideLayout" Target="../slideLayouts/slideLayout17.xml"/><Relationship Id="rId5" Type="http://schemas.openxmlformats.org/officeDocument/2006/relationships/image" Target="../media/image49.jpeg"/><Relationship Id="rId4" Type="http://schemas.openxmlformats.org/officeDocument/2006/relationships/hyperlink" Target="mailto:vetter@computer.org"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emf"/><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04.xml.rels><?xml version="1.0" encoding="UTF-8" standalone="yes"?>
<Relationships xmlns="http://schemas.openxmlformats.org/package/2006/relationships"><Relationship Id="rId2" Type="http://schemas.openxmlformats.org/officeDocument/2006/relationships/image" Target="../media/image267.jpg"/><Relationship Id="rId1" Type="http://schemas.openxmlformats.org/officeDocument/2006/relationships/slideLayout" Target="../slideLayouts/slideLayout3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68.png"/><Relationship Id="rId1" Type="http://schemas.openxmlformats.org/officeDocument/2006/relationships/slideLayout" Target="../slideLayouts/slideLayout3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9.xml.rels><?xml version="1.0" encoding="UTF-8" standalone="yes"?>
<Relationships xmlns="http://schemas.openxmlformats.org/package/2006/relationships"><Relationship Id="rId3" Type="http://schemas.openxmlformats.org/officeDocument/2006/relationships/hyperlink" Target="https://code.ornl.gov/r0g/Minos" TargetMode="External"/><Relationship Id="rId2" Type="http://schemas.openxmlformats.org/officeDocument/2006/relationships/hyperlink" Target="https://code.ornl.gov/fub/gnr-tools" TargetMode="External"/><Relationship Id="rId1" Type="http://schemas.openxmlformats.org/officeDocument/2006/relationships/slideLayout" Target="../slideLayouts/slideLayout41.xml"/><Relationship Id="rId4" Type="http://schemas.openxmlformats.org/officeDocument/2006/relationships/hyperlink" Target="https://github.com/ORNL/aspe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tiff"/><Relationship Id="rId1" Type="http://schemas.openxmlformats.org/officeDocument/2006/relationships/slideLayout" Target="../slideLayouts/slideLayout31.xml"/><Relationship Id="rId5" Type="http://schemas.openxmlformats.org/officeDocument/2006/relationships/image" Target="../media/image79.png"/><Relationship Id="rId4" Type="http://schemas.openxmlformats.org/officeDocument/2006/relationships/hyperlink" Target="http://nap.edu/25196" TargetMode="External"/></Relationships>
</file>

<file path=ppt/slides/_rels/slide1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87.png"/><Relationship Id="rId1" Type="http://schemas.openxmlformats.org/officeDocument/2006/relationships/slideLayout" Target="../slideLayouts/slideLayout4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2" Type="http://schemas.openxmlformats.org/officeDocument/2006/relationships/image" Target="../media/image269.tiff"/><Relationship Id="rId1" Type="http://schemas.openxmlformats.org/officeDocument/2006/relationships/slideLayout" Target="../slideLayouts/slideLayout41.xml"/></Relationships>
</file>

<file path=ppt/slides/_rels/slide114.xml.rels><?xml version="1.0" encoding="UTF-8" standalone="yes"?>
<Relationships xmlns="http://schemas.openxmlformats.org/package/2006/relationships"><Relationship Id="rId8" Type="http://schemas.openxmlformats.org/officeDocument/2006/relationships/image" Target="../media/image130.jpg"/><Relationship Id="rId13" Type="http://schemas.openxmlformats.org/officeDocument/2006/relationships/image" Target="../media/image135.jpeg"/><Relationship Id="rId18" Type="http://schemas.openxmlformats.org/officeDocument/2006/relationships/image" Target="../media/image140.jpeg"/><Relationship Id="rId3" Type="http://schemas.openxmlformats.org/officeDocument/2006/relationships/image" Target="../media/image127.emf"/><Relationship Id="rId7" Type="http://schemas.openxmlformats.org/officeDocument/2006/relationships/image" Target="../media/image129.jpeg"/><Relationship Id="rId12" Type="http://schemas.openxmlformats.org/officeDocument/2006/relationships/image" Target="../media/image134.jpeg"/><Relationship Id="rId17" Type="http://schemas.openxmlformats.org/officeDocument/2006/relationships/image" Target="../media/image139.jpg"/><Relationship Id="rId2" Type="http://schemas.openxmlformats.org/officeDocument/2006/relationships/image" Target="../media/image126.emf"/><Relationship Id="rId16" Type="http://schemas.openxmlformats.org/officeDocument/2006/relationships/image" Target="../media/image138.jpeg"/><Relationship Id="rId20" Type="http://schemas.openxmlformats.org/officeDocument/2006/relationships/image" Target="../media/image142.jpeg"/><Relationship Id="rId1" Type="http://schemas.openxmlformats.org/officeDocument/2006/relationships/slideLayout" Target="../slideLayouts/slideLayout30.xml"/><Relationship Id="rId6" Type="http://schemas.openxmlformats.org/officeDocument/2006/relationships/image" Target="../media/image128.jpeg"/><Relationship Id="rId11" Type="http://schemas.openxmlformats.org/officeDocument/2006/relationships/image" Target="../media/image133.jpeg"/><Relationship Id="rId5" Type="http://schemas.openxmlformats.org/officeDocument/2006/relationships/hyperlink" Target="https://doi.org/10.2172/1473756" TargetMode="External"/><Relationship Id="rId15" Type="http://schemas.openxmlformats.org/officeDocument/2006/relationships/image" Target="../media/image137.jpeg"/><Relationship Id="rId10" Type="http://schemas.openxmlformats.org/officeDocument/2006/relationships/image" Target="../media/image132.jpeg"/><Relationship Id="rId19" Type="http://schemas.openxmlformats.org/officeDocument/2006/relationships/image" Target="../media/image141.emf"/><Relationship Id="rId4" Type="http://schemas.openxmlformats.org/officeDocument/2006/relationships/hyperlink" Target="https://orau.gov/exheterogeneity2018/" TargetMode="External"/><Relationship Id="rId9" Type="http://schemas.openxmlformats.org/officeDocument/2006/relationships/image" Target="../media/image131.jpg"/><Relationship Id="rId14" Type="http://schemas.openxmlformats.org/officeDocument/2006/relationships/image" Target="../media/image136.jpeg"/></Relationships>
</file>

<file path=ppt/slides/_rels/slide115.xml.rels><?xml version="1.0" encoding="UTF-8" standalone="yes"?>
<Relationships xmlns="http://schemas.openxmlformats.org/package/2006/relationships"><Relationship Id="rId3" Type="http://schemas.openxmlformats.org/officeDocument/2006/relationships/hyperlink" Target="mailto:vetter@ornl.gov" TargetMode="External"/><Relationship Id="rId2" Type="http://schemas.openxmlformats.org/officeDocument/2006/relationships/hyperlink" Target="https://jobs.ornl.gov/" TargetMode="External"/><Relationship Id="rId1" Type="http://schemas.openxmlformats.org/officeDocument/2006/relationships/slideLayout" Target="../slideLayouts/slideLayout3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8" Type="http://schemas.openxmlformats.org/officeDocument/2006/relationships/image" Target="../media/image131.jpg"/><Relationship Id="rId13" Type="http://schemas.openxmlformats.org/officeDocument/2006/relationships/image" Target="../media/image136.jpeg"/><Relationship Id="rId3" Type="http://schemas.openxmlformats.org/officeDocument/2006/relationships/hyperlink" Target="https://orau.gov/exheterogeneity2018/" TargetMode="External"/><Relationship Id="rId7" Type="http://schemas.openxmlformats.org/officeDocument/2006/relationships/image" Target="../media/image130.jpg"/><Relationship Id="rId12" Type="http://schemas.openxmlformats.org/officeDocument/2006/relationships/image" Target="../media/image135.jpeg"/><Relationship Id="rId17" Type="http://schemas.openxmlformats.org/officeDocument/2006/relationships/image" Target="../media/image140.jpeg"/><Relationship Id="rId2" Type="http://schemas.openxmlformats.org/officeDocument/2006/relationships/image" Target="../media/image270.png"/><Relationship Id="rId16" Type="http://schemas.openxmlformats.org/officeDocument/2006/relationships/image" Target="../media/image139.jpg"/><Relationship Id="rId1" Type="http://schemas.openxmlformats.org/officeDocument/2006/relationships/slideLayout" Target="../slideLayouts/slideLayout30.xml"/><Relationship Id="rId6" Type="http://schemas.openxmlformats.org/officeDocument/2006/relationships/image" Target="../media/image129.jpeg"/><Relationship Id="rId11" Type="http://schemas.openxmlformats.org/officeDocument/2006/relationships/image" Target="../media/image134.jpeg"/><Relationship Id="rId5" Type="http://schemas.openxmlformats.org/officeDocument/2006/relationships/image" Target="../media/image128.jpeg"/><Relationship Id="rId15" Type="http://schemas.openxmlformats.org/officeDocument/2006/relationships/image" Target="../media/image138.jpeg"/><Relationship Id="rId10" Type="http://schemas.openxmlformats.org/officeDocument/2006/relationships/image" Target="../media/image133.jpeg"/><Relationship Id="rId4" Type="http://schemas.openxmlformats.org/officeDocument/2006/relationships/hyperlink" Target="https://doi.org/10.2172/1473756" TargetMode="External"/><Relationship Id="rId9" Type="http://schemas.openxmlformats.org/officeDocument/2006/relationships/image" Target="../media/image132.jpeg"/><Relationship Id="rId14" Type="http://schemas.openxmlformats.org/officeDocument/2006/relationships/image" Target="../media/image137.jpeg"/></Relationships>
</file>

<file path=ppt/slides/_rels/slide118.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image" Target="../media/image275.png"/><Relationship Id="rId3" Type="http://schemas.openxmlformats.org/officeDocument/2006/relationships/image" Target="../media/image271.jpeg"/><Relationship Id="rId7" Type="http://schemas.openxmlformats.org/officeDocument/2006/relationships/diagramQuickStyle" Target="../diagrams/quickStyle11.xml"/><Relationship Id="rId12" Type="http://schemas.openxmlformats.org/officeDocument/2006/relationships/image" Target="../media/image274.png"/><Relationship Id="rId2" Type="http://schemas.openxmlformats.org/officeDocument/2006/relationships/notesSlide" Target="../notesSlides/notesSlide16.xml"/><Relationship Id="rId1" Type="http://schemas.openxmlformats.org/officeDocument/2006/relationships/slideLayout" Target="../slideLayouts/slideLayout132.xml"/><Relationship Id="rId6" Type="http://schemas.openxmlformats.org/officeDocument/2006/relationships/diagramLayout" Target="../diagrams/layout11.xml"/><Relationship Id="rId11" Type="http://schemas.openxmlformats.org/officeDocument/2006/relationships/image" Target="../media/image273.jpeg"/><Relationship Id="rId5" Type="http://schemas.openxmlformats.org/officeDocument/2006/relationships/diagramData" Target="../diagrams/data11.xml"/><Relationship Id="rId10" Type="http://schemas.openxmlformats.org/officeDocument/2006/relationships/image" Target="../media/image272.png"/><Relationship Id="rId4" Type="http://schemas.openxmlformats.org/officeDocument/2006/relationships/hyperlink" Target="http://ft.ornl.gov/" TargetMode="External"/><Relationship Id="rId9" Type="http://schemas.microsoft.com/office/2007/relationships/diagramDrawing" Target="../diagrams/drawing11.xml"/></Relationships>
</file>

<file path=ppt/slides/_rels/slide119.xml.rels><?xml version="1.0" encoding="UTF-8" standalone="yes"?>
<Relationships xmlns="http://schemas.openxmlformats.org/package/2006/relationships"><Relationship Id="rId8" Type="http://schemas.openxmlformats.org/officeDocument/2006/relationships/image" Target="../media/image27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277.tiff"/></Relationships>
</file>

<file path=ppt/slides/_rels/slide12.xml.rels><?xml version="1.0" encoding="UTF-8" standalone="yes"?>
<Relationships xmlns="http://schemas.openxmlformats.org/package/2006/relationships"><Relationship Id="rId3" Type="http://schemas.openxmlformats.org/officeDocument/2006/relationships/hyperlink" Target="https://newsroom.intel.com/news/intels-pohoiki-beach-64-chip-neuromorphic-system-delivers-breakthrough-results-research-tests/" TargetMode="External"/><Relationship Id="rId2" Type="http://schemas.openxmlformats.org/officeDocument/2006/relationships/image" Target="../media/image80.png"/><Relationship Id="rId1" Type="http://schemas.openxmlformats.org/officeDocument/2006/relationships/slideLayout" Target="../slideLayouts/slideLayout18.xml"/><Relationship Id="rId5" Type="http://schemas.openxmlformats.org/officeDocument/2006/relationships/hyperlink" Target="https://m-cacm.acm.org/news/201072-the-future-of-microchips" TargetMode="External"/><Relationship Id="rId4" Type="http://schemas.openxmlformats.org/officeDocument/2006/relationships/image" Target="../media/image81.jpg"/></Relationships>
</file>

<file path=ppt/slides/_rels/slide120.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image" Target="../media/image307.png"/><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5" Type="http://schemas.openxmlformats.org/officeDocument/2006/relationships/hyperlink" Target="https://excl.ornl.gov/" TargetMode="Externa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image" Target="../media/image308.svg"/></Relationships>
</file>

<file path=ppt/slides/_rels/slide13.xml.rels><?xml version="1.0" encoding="UTF-8" standalone="yes"?>
<Relationships xmlns="http://schemas.openxmlformats.org/package/2006/relationships"><Relationship Id="rId3" Type="http://schemas.openxmlformats.org/officeDocument/2006/relationships/hyperlink" Target="https://cen.acs.org/materials/electronic-materials/Carbon-nanotube-computers-face-makebreak/97/i8" TargetMode="External"/><Relationship Id="rId2" Type="http://schemas.openxmlformats.org/officeDocument/2006/relationships/image" Target="../media/image82.jpg"/><Relationship Id="rId1" Type="http://schemas.openxmlformats.org/officeDocument/2006/relationships/slideLayout" Target="../slideLayouts/slideLayout20.xml"/><Relationship Id="rId6" Type="http://schemas.openxmlformats.org/officeDocument/2006/relationships/hyperlink" Target="https://spectrum.ieee.org/nanoclast/semiconductors/processors/modern-microprocessor-built-using-carbon-nanotubes"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https://www.edn.com/electronics-blogs/edn-moments/4422371/Lilienfeld-patents-field-effect-transistor--October-8--1926" TargetMode="External"/><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jpeg"/><Relationship Id="rId2" Type="http://schemas.openxmlformats.org/officeDocument/2006/relationships/image" Target="../media/image87.png"/><Relationship Id="rId1" Type="http://schemas.openxmlformats.org/officeDocument/2006/relationships/slideLayout" Target="../slideLayouts/slideLayout37.xml"/><Relationship Id="rId6" Type="http://schemas.openxmlformats.org/officeDocument/2006/relationships/image" Target="../media/image91.jpeg"/><Relationship Id="rId5" Type="http://schemas.openxmlformats.org/officeDocument/2006/relationships/image" Target="../media/image90.png"/><Relationship Id="rId10" Type="http://schemas.openxmlformats.org/officeDocument/2006/relationships/image" Target="../media/image95.emf"/><Relationship Id="rId4" Type="http://schemas.openxmlformats.org/officeDocument/2006/relationships/image" Target="../media/image89.emf"/><Relationship Id="rId9" Type="http://schemas.openxmlformats.org/officeDocument/2006/relationships/image" Target="../media/image94.emf"/></Relationships>
</file>

<file path=ppt/slides/_rels/slide18.xml.rels><?xml version="1.0" encoding="UTF-8" standalone="yes"?>
<Relationships xmlns="http://schemas.openxmlformats.org/package/2006/relationships"><Relationship Id="rId3" Type="http://schemas.openxmlformats.org/officeDocument/2006/relationships/image" Target="../media/image94.emf"/><Relationship Id="rId7" Type="http://schemas.openxmlformats.org/officeDocument/2006/relationships/image" Target="../media/image99.png"/><Relationship Id="rId2" Type="http://schemas.openxmlformats.org/officeDocument/2006/relationships/image" Target="../media/image96.emf"/><Relationship Id="rId1" Type="http://schemas.openxmlformats.org/officeDocument/2006/relationships/slideLayout" Target="../slideLayouts/slideLayout20.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5.emf"/></Relationships>
</file>

<file path=ppt/slides/_rels/slide19.xml.rels><?xml version="1.0" encoding="UTF-8" standalone="yes"?>
<Relationships xmlns="http://schemas.openxmlformats.org/package/2006/relationships"><Relationship Id="rId3" Type="http://schemas.openxmlformats.org/officeDocument/2006/relationships/hyperlink" Target="http://vlsiarch.eecs.harvard.edu/accelerators/die-photo-analysis" TargetMode="External"/><Relationship Id="rId2" Type="http://schemas.openxmlformats.org/officeDocument/2006/relationships/image" Target="../media/image100.png"/><Relationship Id="rId1" Type="http://schemas.openxmlformats.org/officeDocument/2006/relationships/slideLayout" Target="../slideLayouts/slideLayout30.xml"/><Relationship Id="rId4" Type="http://schemas.openxmlformats.org/officeDocument/2006/relationships/image" Target="../media/image10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8" Type="http://schemas.openxmlformats.org/officeDocument/2006/relationships/image" Target="../media/image110.jpeg"/><Relationship Id="rId13" Type="http://schemas.openxmlformats.org/officeDocument/2006/relationships/image" Target="../media/image115.png"/><Relationship Id="rId3" Type="http://schemas.openxmlformats.org/officeDocument/2006/relationships/image" Target="../media/image105.jpg"/><Relationship Id="rId7" Type="http://schemas.openxmlformats.org/officeDocument/2006/relationships/image" Target="../media/image109.jpg"/><Relationship Id="rId12" Type="http://schemas.openxmlformats.org/officeDocument/2006/relationships/image" Target="../media/image114.png"/><Relationship Id="rId2" Type="http://schemas.openxmlformats.org/officeDocument/2006/relationships/notesSlide" Target="../notesSlides/notesSlide1.xml"/><Relationship Id="rId16" Type="http://schemas.microsoft.com/office/2007/relationships/hdphoto" Target="../media/hdphoto4.wdp"/><Relationship Id="rId1" Type="http://schemas.openxmlformats.org/officeDocument/2006/relationships/slideLayout" Target="../slideLayouts/slideLayout36.xml"/><Relationship Id="rId6" Type="http://schemas.openxmlformats.org/officeDocument/2006/relationships/image" Target="../media/image108.jpeg"/><Relationship Id="rId11" Type="http://schemas.openxmlformats.org/officeDocument/2006/relationships/image" Target="../media/image113.png"/><Relationship Id="rId5" Type="http://schemas.openxmlformats.org/officeDocument/2006/relationships/image" Target="../media/image107.jpeg"/><Relationship Id="rId15" Type="http://schemas.openxmlformats.org/officeDocument/2006/relationships/image" Target="../media/image117.png"/><Relationship Id="rId10" Type="http://schemas.openxmlformats.org/officeDocument/2006/relationships/image" Target="../media/image112.jpeg"/><Relationship Id="rId4" Type="http://schemas.openxmlformats.org/officeDocument/2006/relationships/image" Target="../media/image106.jpg"/><Relationship Id="rId9" Type="http://schemas.openxmlformats.org/officeDocument/2006/relationships/image" Target="../media/image111.jpeg"/><Relationship Id="rId1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emf"/><Relationship Id="rId1" Type="http://schemas.openxmlformats.org/officeDocument/2006/relationships/slideLayout" Target="../slideLayouts/slideLayout31.xml"/><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20.xml"/><Relationship Id="rId5" Type="http://schemas.openxmlformats.org/officeDocument/2006/relationships/hyperlink" Target="http://procurement.ornl.gov/rfp/CORAL2/" TargetMode="External"/><Relationship Id="rId4" Type="http://schemas.openxmlformats.org/officeDocument/2006/relationships/image" Target="../media/image123.jpeg"/></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8" Type="http://schemas.openxmlformats.org/officeDocument/2006/relationships/image" Target="../media/image130.jpg"/><Relationship Id="rId13" Type="http://schemas.openxmlformats.org/officeDocument/2006/relationships/image" Target="../media/image135.jpeg"/><Relationship Id="rId18" Type="http://schemas.openxmlformats.org/officeDocument/2006/relationships/image" Target="../media/image140.jpeg"/><Relationship Id="rId3" Type="http://schemas.openxmlformats.org/officeDocument/2006/relationships/image" Target="../media/image127.emf"/><Relationship Id="rId7" Type="http://schemas.openxmlformats.org/officeDocument/2006/relationships/image" Target="../media/image129.jpeg"/><Relationship Id="rId12" Type="http://schemas.openxmlformats.org/officeDocument/2006/relationships/image" Target="../media/image134.jpeg"/><Relationship Id="rId17" Type="http://schemas.openxmlformats.org/officeDocument/2006/relationships/image" Target="../media/image139.jpg"/><Relationship Id="rId2" Type="http://schemas.openxmlformats.org/officeDocument/2006/relationships/image" Target="../media/image126.emf"/><Relationship Id="rId16" Type="http://schemas.openxmlformats.org/officeDocument/2006/relationships/image" Target="../media/image138.jpeg"/><Relationship Id="rId20" Type="http://schemas.openxmlformats.org/officeDocument/2006/relationships/image" Target="../media/image142.jpeg"/><Relationship Id="rId1" Type="http://schemas.openxmlformats.org/officeDocument/2006/relationships/slideLayout" Target="../slideLayouts/slideLayout30.xml"/><Relationship Id="rId6" Type="http://schemas.openxmlformats.org/officeDocument/2006/relationships/image" Target="../media/image128.jpeg"/><Relationship Id="rId11" Type="http://schemas.openxmlformats.org/officeDocument/2006/relationships/image" Target="../media/image133.jpeg"/><Relationship Id="rId5" Type="http://schemas.openxmlformats.org/officeDocument/2006/relationships/hyperlink" Target="https://doi.org/10.2172/1473756" TargetMode="External"/><Relationship Id="rId15" Type="http://schemas.openxmlformats.org/officeDocument/2006/relationships/image" Target="../media/image137.jpeg"/><Relationship Id="rId10" Type="http://schemas.openxmlformats.org/officeDocument/2006/relationships/image" Target="../media/image132.jpeg"/><Relationship Id="rId19" Type="http://schemas.openxmlformats.org/officeDocument/2006/relationships/image" Target="../media/image141.emf"/><Relationship Id="rId4" Type="http://schemas.openxmlformats.org/officeDocument/2006/relationships/hyperlink" Target="https://orau.gov/exheterogeneity2018/" TargetMode="External"/><Relationship Id="rId9" Type="http://schemas.openxmlformats.org/officeDocument/2006/relationships/image" Target="../media/image131.jpg"/><Relationship Id="rId14" Type="http://schemas.openxmlformats.org/officeDocument/2006/relationships/image" Target="../media/image136.jpeg"/></Relationships>
</file>

<file path=ppt/slides/_rels/slide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0.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8" Type="http://schemas.openxmlformats.org/officeDocument/2006/relationships/image" Target="../media/image110.jpeg"/><Relationship Id="rId13" Type="http://schemas.openxmlformats.org/officeDocument/2006/relationships/image" Target="../media/image115.png"/><Relationship Id="rId3" Type="http://schemas.openxmlformats.org/officeDocument/2006/relationships/image" Target="../media/image105.jpg"/><Relationship Id="rId7" Type="http://schemas.openxmlformats.org/officeDocument/2006/relationships/image" Target="../media/image109.jpg"/><Relationship Id="rId12" Type="http://schemas.openxmlformats.org/officeDocument/2006/relationships/image" Target="../media/image114.png"/><Relationship Id="rId2" Type="http://schemas.openxmlformats.org/officeDocument/2006/relationships/notesSlide" Target="../notesSlides/notesSlide2.xml"/><Relationship Id="rId16" Type="http://schemas.microsoft.com/office/2007/relationships/hdphoto" Target="../media/hdphoto4.wdp"/><Relationship Id="rId1" Type="http://schemas.openxmlformats.org/officeDocument/2006/relationships/slideLayout" Target="../slideLayouts/slideLayout36.xml"/><Relationship Id="rId6" Type="http://schemas.openxmlformats.org/officeDocument/2006/relationships/image" Target="../media/image108.jpeg"/><Relationship Id="rId11" Type="http://schemas.openxmlformats.org/officeDocument/2006/relationships/image" Target="../media/image113.png"/><Relationship Id="rId5" Type="http://schemas.openxmlformats.org/officeDocument/2006/relationships/image" Target="../media/image107.jpeg"/><Relationship Id="rId15" Type="http://schemas.openxmlformats.org/officeDocument/2006/relationships/image" Target="../media/image117.png"/><Relationship Id="rId10" Type="http://schemas.openxmlformats.org/officeDocument/2006/relationships/image" Target="../media/image112.jpeg"/><Relationship Id="rId4" Type="http://schemas.openxmlformats.org/officeDocument/2006/relationships/image" Target="../media/image106.jpg"/><Relationship Id="rId9" Type="http://schemas.openxmlformats.org/officeDocument/2006/relationships/image" Target="../media/image111.jpeg"/><Relationship Id="rId14" Type="http://schemas.openxmlformats.org/officeDocument/2006/relationships/image" Target="../media/image1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148.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7.png"/><Relationship Id="rId1" Type="http://schemas.openxmlformats.org/officeDocument/2006/relationships/slideLayout" Target="../slideLayouts/slideLayout137.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59.png"/><Relationship Id="rId10" Type="http://schemas.openxmlformats.org/officeDocument/2006/relationships/image" Target="../media/image154.png"/><Relationship Id="rId4" Type="http://schemas.microsoft.com/office/2007/relationships/hdphoto" Target="../media/hdphoto5.wdp"/><Relationship Id="rId9" Type="http://schemas.openxmlformats.org/officeDocument/2006/relationships/image" Target="../media/image153.png"/><Relationship Id="rId14" Type="http://schemas.openxmlformats.org/officeDocument/2006/relationships/image" Target="../media/image158.png"/></Relationships>
</file>

<file path=ppt/slides/_rels/slide3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xml"/><Relationship Id="rId1" Type="http://schemas.openxmlformats.org/officeDocument/2006/relationships/slideLayout" Target="../slideLayouts/slideLayout137.xml"/></Relationships>
</file>

<file path=ppt/slides/_rels/slide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xml"/><Relationship Id="rId1" Type="http://schemas.openxmlformats.org/officeDocument/2006/relationships/slideLayout" Target="../slideLayouts/slideLayout137.xml"/><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5.xml"/><Relationship Id="rId1" Type="http://schemas.openxmlformats.org/officeDocument/2006/relationships/slideLayout" Target="../slideLayouts/slideLayout137.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s>
</file>

<file path=ppt/slides/_rels/slide38.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tiff"/><Relationship Id="rId2" Type="http://schemas.openxmlformats.org/officeDocument/2006/relationships/image" Target="../media/image172.png"/><Relationship Id="rId1" Type="http://schemas.openxmlformats.org/officeDocument/2006/relationships/slideLayout" Target="../slideLayouts/slideLayout138.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3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mailto:glassbrook@computer.org" TargetMode="External"/><Relationship Id="rId7" Type="http://schemas.openxmlformats.org/officeDocument/2006/relationships/diagramColors" Target="../diagrams/colors5.xml"/><Relationship Id="rId2" Type="http://schemas.openxmlformats.org/officeDocument/2006/relationships/hyperlink" Target="mailto:vetter@computer.org" TargetMode="External"/><Relationship Id="rId1" Type="http://schemas.openxmlformats.org/officeDocument/2006/relationships/slideLayout" Target="../slideLayouts/slideLayout39.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20.xml"/><Relationship Id="rId4" Type="http://schemas.openxmlformats.org/officeDocument/2006/relationships/image" Target="../media/image5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40.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9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8.xml"/><Relationship Id="rId5" Type="http://schemas.openxmlformats.org/officeDocument/2006/relationships/image" Target="../media/image191.png"/><Relationship Id="rId4" Type="http://schemas.openxmlformats.org/officeDocument/2006/relationships/image" Target="../media/image190.png"/></Relationships>
</file>

<file path=ppt/slides/_rels/slide48.xml.rels><?xml version="1.0" encoding="UTF-8" standalone="yes"?>
<Relationships xmlns="http://schemas.openxmlformats.org/package/2006/relationships"><Relationship Id="rId3" Type="http://schemas.openxmlformats.org/officeDocument/2006/relationships/hyperlink" Target="https://excl.ornl.gov/"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93.png"/><Relationship Id="rId4" Type="http://schemas.openxmlformats.org/officeDocument/2006/relationships/image" Target="../media/image192.png"/></Relationships>
</file>

<file path=ppt/slides/_rels/slide49.xml.rels><?xml version="1.0" encoding="UTF-8" standalone="yes"?>
<Relationships xmlns="http://schemas.openxmlformats.org/package/2006/relationships"><Relationship Id="rId3" Type="http://schemas.openxmlformats.org/officeDocument/2006/relationships/hyperlink" Target="https://excl.ornl.gov/"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96.tiff"/><Relationship Id="rId5" Type="http://schemas.openxmlformats.org/officeDocument/2006/relationships/image" Target="../media/image195.tiff"/><Relationship Id="rId4" Type="http://schemas.openxmlformats.org/officeDocument/2006/relationships/image" Target="../media/image194.tiff"/></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50.xml.rels><?xml version="1.0" encoding="UTF-8" standalone="yes"?>
<Relationships xmlns="http://schemas.openxmlformats.org/package/2006/relationships"><Relationship Id="rId8" Type="http://schemas.openxmlformats.org/officeDocument/2006/relationships/hyperlink" Target="https://excl.ornl.gov/" TargetMode="External"/><Relationship Id="rId3" Type="http://schemas.openxmlformats.org/officeDocument/2006/relationships/image" Target="../media/image198.png"/><Relationship Id="rId7" Type="http://schemas.openxmlformats.org/officeDocument/2006/relationships/hyperlink" Target="https://code.ornl.gov/nqx/opencl-img-processing" TargetMode="External"/><Relationship Id="rId2" Type="http://schemas.openxmlformats.org/officeDocument/2006/relationships/image" Target="../media/image197.jpeg"/><Relationship Id="rId1" Type="http://schemas.openxmlformats.org/officeDocument/2006/relationships/slideLayout" Target="../slideLayouts/slideLayout18.xml"/><Relationship Id="rId6" Type="http://schemas.openxmlformats.org/officeDocument/2006/relationships/hyperlink" Target="https://code.ornl.gov/nqx/helloworld-android" TargetMode="External"/><Relationship Id="rId5" Type="http://schemas.openxmlformats.org/officeDocument/2006/relationships/image" Target="../media/image200.png"/><Relationship Id="rId4" Type="http://schemas.openxmlformats.org/officeDocument/2006/relationships/image" Target="../media/image199.png"/></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tiff"/><Relationship Id="rId2" Type="http://schemas.openxmlformats.org/officeDocument/2006/relationships/image" Target="../media/image201.png"/><Relationship Id="rId1" Type="http://schemas.openxmlformats.org/officeDocument/2006/relationships/slideLayout" Target="../slideLayouts/slideLayout41.xml"/><Relationship Id="rId6" Type="http://schemas.openxmlformats.org/officeDocument/2006/relationships/image" Target="../media/image205.tiff"/><Relationship Id="rId5" Type="http://schemas.openxmlformats.org/officeDocument/2006/relationships/image" Target="../media/image204.tiff"/><Relationship Id="rId4" Type="http://schemas.openxmlformats.org/officeDocument/2006/relationships/image" Target="../media/image203.tiff"/><Relationship Id="rId9" Type="http://schemas.openxmlformats.org/officeDocument/2006/relationships/image" Target="../media/image208.tiff"/></Relationships>
</file>

<file path=ppt/slides/_rels/slide5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3" Type="http://schemas.openxmlformats.org/officeDocument/2006/relationships/hyperlink" Target="https://code.ornl.gov/fub/gnr-tools" TargetMode="External"/><Relationship Id="rId2" Type="http://schemas.openxmlformats.org/officeDocument/2006/relationships/image" Target="../media/image209.png"/><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41.xml"/><Relationship Id="rId4" Type="http://schemas.openxmlformats.org/officeDocument/2006/relationships/image" Target="../media/image213.png"/></Relationships>
</file>

<file path=ppt/slides/_rels/slide5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6" Type="http://schemas.openxmlformats.org/officeDocument/2006/relationships/image" Target="../media/image75.png"/><Relationship Id="rId1" Type="http://schemas.openxmlformats.org/officeDocument/2006/relationships/slideLayout" Target="../slideLayouts/slideLayout3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6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41.xml"/><Relationship Id="rId4" Type="http://schemas.openxmlformats.org/officeDocument/2006/relationships/image" Target="../media/image2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3" Type="http://schemas.openxmlformats.org/officeDocument/2006/relationships/image" Target="../media/image220.png"/><Relationship Id="rId7" Type="http://schemas.openxmlformats.org/officeDocument/2006/relationships/diagramData" Target="../diagrams/data8.xml"/><Relationship Id="rId12" Type="http://schemas.openxmlformats.org/officeDocument/2006/relationships/diagramData" Target="../diagrams/data9.xml"/><Relationship Id="rId2" Type="http://schemas.openxmlformats.org/officeDocument/2006/relationships/image" Target="../media/image219.png"/><Relationship Id="rId16" Type="http://schemas.microsoft.com/office/2007/relationships/diagramDrawing" Target="../diagrams/drawing9.xml"/><Relationship Id="rId1" Type="http://schemas.openxmlformats.org/officeDocument/2006/relationships/slideLayout" Target="../slideLayouts/slideLayout156.xml"/><Relationship Id="rId6" Type="http://schemas.openxmlformats.org/officeDocument/2006/relationships/image" Target="../media/image223.png"/><Relationship Id="rId11" Type="http://schemas.microsoft.com/office/2007/relationships/diagramDrawing" Target="../diagrams/drawing8.xml"/><Relationship Id="rId5" Type="http://schemas.openxmlformats.org/officeDocument/2006/relationships/image" Target="../media/image222.png"/><Relationship Id="rId15" Type="http://schemas.openxmlformats.org/officeDocument/2006/relationships/diagramColors" Target="../diagrams/colors9.xml"/><Relationship Id="rId10" Type="http://schemas.openxmlformats.org/officeDocument/2006/relationships/diagramColors" Target="../diagrams/colors8.xml"/><Relationship Id="rId4" Type="http://schemas.openxmlformats.org/officeDocument/2006/relationships/image" Target="../media/image221.png"/><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6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image" Target="../media/image225.tiff"/><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3" Type="http://schemas.openxmlformats.org/officeDocument/2006/relationships/image" Target="../media/image226.tiff"/><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chart" Target="../charts/chart2.xml"/><Relationship Id="rId1" Type="http://schemas.openxmlformats.org/officeDocument/2006/relationships/slideLayout" Target="../slideLayouts/slideLayout39.xml"/><Relationship Id="rId5" Type="http://schemas.openxmlformats.org/officeDocument/2006/relationships/comments" Target="../comments/comment1.xml"/><Relationship Id="rId4" Type="http://schemas.microsoft.com/office/2007/relationships/hdphoto" Target="../media/hdphoto6.wdp"/></Relationships>
</file>

<file path=ppt/slides/_rels/slide6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231.png"/></Relationships>
</file>

<file path=ppt/slides/_rels/slide71.xml.rels><?xml version="1.0" encoding="UTF-8" standalone="yes"?>
<Relationships xmlns="http://schemas.openxmlformats.org/package/2006/relationships"><Relationship Id="rId3" Type="http://schemas.openxmlformats.org/officeDocument/2006/relationships/image" Target="../media/image233.tiff"/><Relationship Id="rId2" Type="http://schemas.openxmlformats.org/officeDocument/2006/relationships/image" Target="../media/image232.tiff"/><Relationship Id="rId1" Type="http://schemas.openxmlformats.org/officeDocument/2006/relationships/slideLayout" Target="../slideLayouts/slideLayout41.xml"/><Relationship Id="rId4" Type="http://schemas.openxmlformats.org/officeDocument/2006/relationships/image" Target="../media/image195.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image" Target="../media/image235.tiff"/><Relationship Id="rId7" Type="http://schemas.openxmlformats.org/officeDocument/2006/relationships/image" Target="../media/image239.tiff"/><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38.tiff"/><Relationship Id="rId5" Type="http://schemas.openxmlformats.org/officeDocument/2006/relationships/image" Target="../media/image237.tiff"/><Relationship Id="rId4" Type="http://schemas.openxmlformats.org/officeDocument/2006/relationships/image" Target="../media/image236.tiff"/></Relationships>
</file>

<file path=ppt/slides/_rels/slide7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39.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3" Type="http://schemas.openxmlformats.org/officeDocument/2006/relationships/image" Target="../media/image247.tiff"/><Relationship Id="rId2" Type="http://schemas.openxmlformats.org/officeDocument/2006/relationships/notesSlide" Target="../notesSlides/notesSlide12.xml"/><Relationship Id="rId1" Type="http://schemas.openxmlformats.org/officeDocument/2006/relationships/slideLayout" Target="../slideLayouts/slideLayout40.xml"/><Relationship Id="rId5" Type="http://schemas.openxmlformats.org/officeDocument/2006/relationships/image" Target="../media/image249.tiff"/><Relationship Id="rId4" Type="http://schemas.openxmlformats.org/officeDocument/2006/relationships/image" Target="../media/image248.tiff"/></Relationships>
</file>

<file path=ppt/slides/_rels/slide83.x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2" Type="http://schemas.openxmlformats.org/officeDocument/2006/relationships/image" Target="../media/image251.emf"/><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tiff"/><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39.xml"/></Relationships>
</file>

<file path=ppt/slides/_rels/slide8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1310.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3" Type="http://schemas.openxmlformats.org/officeDocument/2006/relationships/image" Target="../media/image255.emf"/><Relationship Id="rId2" Type="http://schemas.openxmlformats.org/officeDocument/2006/relationships/image" Target="../media/image1330.png"/><Relationship Id="rId1" Type="http://schemas.openxmlformats.org/officeDocument/2006/relationships/slideLayout" Target="../slideLayouts/slideLayout39.xml"/></Relationships>
</file>

<file path=ppt/slides/_rels/slide91.xml.rels><?xml version="1.0" encoding="UTF-8" standalone="yes"?>
<Relationships xmlns="http://schemas.openxmlformats.org/package/2006/relationships"><Relationship Id="rId2" Type="http://schemas.openxmlformats.org/officeDocument/2006/relationships/image" Target="../media/image1350.png"/><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39.xml"/></Relationships>
</file>

<file path=ppt/slides/_rels/slide9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39.xml"/><Relationship Id="rId1" Type="http://schemas.openxmlformats.org/officeDocument/2006/relationships/vmlDrawing" Target="../drawings/vmlDrawing1.vml"/><Relationship Id="rId5" Type="http://schemas.openxmlformats.org/officeDocument/2006/relationships/image" Target="../media/image257.emf"/><Relationship Id="rId4" Type="http://schemas.openxmlformats.org/officeDocument/2006/relationships/package" Target="../embeddings/Microsoft_Excel_Worksheet.xlsx"/></Relationships>
</file>

<file path=ppt/slides/_rels/slide9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39.xml"/><Relationship Id="rId1" Type="http://schemas.openxmlformats.org/officeDocument/2006/relationships/vmlDrawing" Target="../drawings/vmlDrawing2.vml"/><Relationship Id="rId6" Type="http://schemas.openxmlformats.org/officeDocument/2006/relationships/image" Target="../media/image256.jpg"/><Relationship Id="rId5" Type="http://schemas.openxmlformats.org/officeDocument/2006/relationships/image" Target="../media/image259.emf"/><Relationship Id="rId4" Type="http://schemas.openxmlformats.org/officeDocument/2006/relationships/package" Target="../embeddings/Microsoft_Excel_Worksheet1.xlsx"/></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6.x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slideLayout" Target="../slideLayouts/slideLayout3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50C1C-FC86-402D-81E7-6F48FF636DF7}"/>
              </a:ext>
            </a:extLst>
          </p:cNvPr>
          <p:cNvSpPr>
            <a:spLocks noGrp="1"/>
          </p:cNvSpPr>
          <p:nvPr>
            <p:ph type="ctrTitle"/>
          </p:nvPr>
        </p:nvSpPr>
        <p:spPr>
          <a:xfrm>
            <a:off x="428624" y="1388963"/>
            <a:ext cx="8675934" cy="978473"/>
          </a:xfrm>
        </p:spPr>
        <p:txBody>
          <a:bodyPr/>
          <a:lstStyle/>
          <a:p>
            <a:r>
              <a:rPr lang="en-US" dirty="0"/>
              <a:t>Striving for SDR Performance Portability in the Era of Heterogeneous SoCs</a:t>
            </a:r>
          </a:p>
        </p:txBody>
      </p:sp>
      <p:sp>
        <p:nvSpPr>
          <p:cNvPr id="5" name="Subtitle 4">
            <a:extLst>
              <a:ext uri="{FF2B5EF4-FFF2-40B4-BE49-F238E27FC236}">
                <a16:creationId xmlns:a16="http://schemas.microsoft.com/office/drawing/2014/main" id="{9D9A1093-5173-48C2-91F7-2E91093EAE70}"/>
              </a:ext>
            </a:extLst>
          </p:cNvPr>
          <p:cNvSpPr>
            <a:spLocks noGrp="1"/>
          </p:cNvSpPr>
          <p:nvPr>
            <p:ph type="subTitle" idx="1"/>
          </p:nvPr>
        </p:nvSpPr>
        <p:spPr/>
        <p:txBody>
          <a:bodyPr/>
          <a:lstStyle/>
          <a:p>
            <a:pPr>
              <a:lnSpc>
                <a:spcPct val="100000"/>
              </a:lnSpc>
              <a:spcBef>
                <a:spcPts val="0"/>
              </a:spcBef>
            </a:pPr>
            <a:r>
              <a:rPr lang="en-US" dirty="0"/>
              <a:t>Jeffrey S. Vetter</a:t>
            </a:r>
          </a:p>
          <a:p>
            <a:pPr>
              <a:lnSpc>
                <a:spcPct val="100000"/>
              </a:lnSpc>
              <a:spcBef>
                <a:spcPts val="0"/>
              </a:spcBef>
            </a:pPr>
            <a:r>
              <a:rPr lang="en-US" dirty="0"/>
              <a:t>Seyong Lee</a:t>
            </a:r>
          </a:p>
          <a:p>
            <a:pPr>
              <a:lnSpc>
                <a:spcPct val="100000"/>
              </a:lnSpc>
              <a:spcBef>
                <a:spcPts val="0"/>
              </a:spcBef>
            </a:pPr>
            <a:r>
              <a:rPr lang="en-US" dirty="0"/>
              <a:t>Mehmet Belviranli</a:t>
            </a:r>
          </a:p>
          <a:p>
            <a:pPr>
              <a:lnSpc>
                <a:spcPct val="100000"/>
              </a:lnSpc>
              <a:spcBef>
                <a:spcPts val="0"/>
              </a:spcBef>
            </a:pPr>
            <a:r>
              <a:rPr lang="en-US" dirty="0"/>
              <a:t>Roberto </a:t>
            </a:r>
            <a:r>
              <a:rPr lang="en-US" dirty="0" err="1"/>
              <a:t>Gioiosa</a:t>
            </a:r>
            <a:endParaRPr lang="en-US" dirty="0"/>
          </a:p>
          <a:p>
            <a:pPr>
              <a:lnSpc>
                <a:spcPct val="100000"/>
              </a:lnSpc>
              <a:spcBef>
                <a:spcPts val="0"/>
              </a:spcBef>
            </a:pPr>
            <a:r>
              <a:rPr lang="en-US" dirty="0"/>
              <a:t>Richard Glassbrook</a:t>
            </a:r>
          </a:p>
          <a:p>
            <a:pPr>
              <a:lnSpc>
                <a:spcPct val="100000"/>
              </a:lnSpc>
              <a:spcBef>
                <a:spcPts val="0"/>
              </a:spcBef>
            </a:pPr>
            <a:r>
              <a:rPr lang="en-US" dirty="0"/>
              <a:t>Abdel-Kareem Moadi</a:t>
            </a:r>
          </a:p>
        </p:txBody>
      </p:sp>
      <p:sp>
        <p:nvSpPr>
          <p:cNvPr id="3" name="TextBox 2">
            <a:extLst>
              <a:ext uri="{FF2B5EF4-FFF2-40B4-BE49-F238E27FC236}">
                <a16:creationId xmlns:a16="http://schemas.microsoft.com/office/drawing/2014/main" id="{BFC448F1-BA2C-47EF-812E-086EA6B53558}"/>
              </a:ext>
            </a:extLst>
          </p:cNvPr>
          <p:cNvSpPr txBox="1"/>
          <p:nvPr/>
        </p:nvSpPr>
        <p:spPr>
          <a:xfrm>
            <a:off x="6094411" y="4498838"/>
            <a:ext cx="3903029" cy="738664"/>
          </a:xfrm>
          <a:prstGeom prst="rect">
            <a:avLst/>
          </a:prstGeom>
          <a:noFill/>
        </p:spPr>
        <p:txBody>
          <a:bodyPr wrap="square" rtlCol="0">
            <a:spAutoFit/>
          </a:bodyPr>
          <a:lstStyle/>
          <a:p>
            <a:pPr marL="457200" indent="-457200"/>
            <a:r>
              <a:rPr lang="en-US" sz="1400" dirty="0">
                <a:solidFill>
                  <a:schemeClr val="bg1"/>
                </a:solidFill>
              </a:rPr>
              <a:t>GNU Radio Conference 2019</a:t>
            </a:r>
          </a:p>
          <a:p>
            <a:pPr marL="457200" indent="-457200"/>
            <a:r>
              <a:rPr lang="en-US" sz="1400" dirty="0">
                <a:solidFill>
                  <a:schemeClr val="bg1"/>
                </a:solidFill>
              </a:rPr>
              <a:t>Huntsville, Alabama</a:t>
            </a:r>
          </a:p>
          <a:p>
            <a:pPr marL="457200" indent="-457200"/>
            <a:r>
              <a:rPr lang="en-US" sz="1400" dirty="0">
                <a:solidFill>
                  <a:schemeClr val="bg1"/>
                </a:solidFill>
              </a:rPr>
              <a:t>16 Sep 2019 </a:t>
            </a:r>
          </a:p>
        </p:txBody>
      </p:sp>
      <p:sp>
        <p:nvSpPr>
          <p:cNvPr id="9" name="TextBox 8">
            <a:extLst>
              <a:ext uri="{FF2B5EF4-FFF2-40B4-BE49-F238E27FC236}">
                <a16:creationId xmlns:a16="http://schemas.microsoft.com/office/drawing/2014/main" id="{8521C174-207E-4614-85A0-2530F1C72C29}"/>
              </a:ext>
            </a:extLst>
          </p:cNvPr>
          <p:cNvSpPr txBox="1"/>
          <p:nvPr/>
        </p:nvSpPr>
        <p:spPr>
          <a:xfrm>
            <a:off x="355073" y="6296108"/>
            <a:ext cx="2114681" cy="400110"/>
          </a:xfrm>
          <a:prstGeom prst="rect">
            <a:avLst/>
          </a:prstGeom>
          <a:noFill/>
        </p:spPr>
        <p:txBody>
          <a:bodyPr wrap="none" rtlCol="0">
            <a:spAutoFit/>
          </a:bodyPr>
          <a:lstStyle/>
          <a:p>
            <a:r>
              <a:rPr lang="en-US" sz="1000" b="0" dirty="0">
                <a:solidFill>
                  <a:schemeClr val="tx2"/>
                </a:solidFill>
              </a:rPr>
              <a:t>ORNL is managed by UT-Battelle </a:t>
            </a:r>
            <a:br>
              <a:rPr lang="en-US" sz="1000" b="0" dirty="0">
                <a:solidFill>
                  <a:schemeClr val="tx2"/>
                </a:solidFill>
              </a:rPr>
            </a:br>
            <a:r>
              <a:rPr lang="en-US" sz="1000" b="0" dirty="0">
                <a:solidFill>
                  <a:schemeClr val="tx2"/>
                </a:solidFill>
              </a:rPr>
              <a:t>for the US Department of Energy</a:t>
            </a:r>
          </a:p>
        </p:txBody>
      </p:sp>
      <p:pic>
        <p:nvPicPr>
          <p:cNvPr id="10" name="Picture 9">
            <a:extLst>
              <a:ext uri="{FF2B5EF4-FFF2-40B4-BE49-F238E27FC236}">
                <a16:creationId xmlns:a16="http://schemas.microsoft.com/office/drawing/2014/main" id="{CCCCB4D3-5E39-445A-B9CC-45B0CDE14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2" y="5915153"/>
            <a:ext cx="1974850" cy="855662"/>
          </a:xfrm>
          <a:prstGeom prst="rect">
            <a:avLst/>
          </a:prstGeom>
          <a:noFill/>
          <a:ln w="9525">
            <a:noFill/>
            <a:miter lim="800000"/>
            <a:headEnd/>
            <a:tailEnd/>
          </a:ln>
        </p:spPr>
      </p:pic>
      <p:sp>
        <p:nvSpPr>
          <p:cNvPr id="11" name="TextBox 10">
            <a:extLst>
              <a:ext uri="{FF2B5EF4-FFF2-40B4-BE49-F238E27FC236}">
                <a16:creationId xmlns:a16="http://schemas.microsoft.com/office/drawing/2014/main" id="{6AC4C2BF-A455-43AF-89F1-64D6FF0E7FC3}"/>
              </a:ext>
            </a:extLst>
          </p:cNvPr>
          <p:cNvSpPr txBox="1"/>
          <p:nvPr/>
        </p:nvSpPr>
        <p:spPr>
          <a:xfrm>
            <a:off x="3319992" y="6333710"/>
            <a:ext cx="5672410" cy="36933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en-US" dirty="0">
                <a:latin typeface="Consolas" panose="020B0609020204030204" pitchFamily="49" charset="0"/>
                <a:hlinkClick r:id="rId3"/>
              </a:rPr>
              <a:t>http://ft.ornl.gov</a:t>
            </a:r>
            <a:r>
              <a:rPr lang="en-US" dirty="0">
                <a:latin typeface="Consolas" panose="020B0609020204030204" pitchFamily="49" charset="0"/>
              </a:rPr>
              <a:t>   </a:t>
            </a:r>
            <a:r>
              <a:rPr lang="en-US" dirty="0">
                <a:latin typeface="Consolas" panose="020B0609020204030204" pitchFamily="49" charset="0"/>
                <a:hlinkClick r:id="rId4"/>
              </a:rPr>
              <a:t>vetter@computer.org</a:t>
            </a:r>
            <a:r>
              <a:rPr lang="en-US" dirty="0">
                <a:latin typeface="Consolas" panose="020B0609020204030204" pitchFamily="49" charset="0"/>
              </a:rPr>
              <a:t> </a:t>
            </a:r>
          </a:p>
        </p:txBody>
      </p:sp>
      <p:pic>
        <p:nvPicPr>
          <p:cNvPr id="7" name="Picture 6" descr="A view of a city&#10;&#10;Description automatically generated">
            <a:extLst>
              <a:ext uri="{FF2B5EF4-FFF2-40B4-BE49-F238E27FC236}">
                <a16:creationId xmlns:a16="http://schemas.microsoft.com/office/drawing/2014/main" id="{B63860E8-9C03-4537-BBE5-A4149803EA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7998" y="1780196"/>
            <a:ext cx="2446020" cy="3261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5343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Predictions for Transition Period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7187708"/>
              </p:ext>
            </p:extLst>
          </p:nvPr>
        </p:nvGraphicFramePr>
        <p:xfrm>
          <a:off x="347572" y="991235"/>
          <a:ext cx="11688892" cy="5484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59361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80A4-A325-C245-910E-E6AF2DD29E31}"/>
              </a:ext>
            </a:extLst>
          </p:cNvPr>
          <p:cNvSpPr>
            <a:spLocks noGrp="1"/>
          </p:cNvSpPr>
          <p:nvPr>
            <p:ph type="ctrTitle"/>
          </p:nvPr>
        </p:nvSpPr>
        <p:spPr/>
        <p:txBody>
          <a:bodyPr/>
          <a:lstStyle/>
          <a:p>
            <a:r>
              <a:rPr lang="en-US">
                <a:latin typeface="Tahoma"/>
                <a:ea typeface="Tahoma"/>
                <a:cs typeface="Tahoma"/>
              </a:rPr>
              <a:t>MCL Performance: Performance</a:t>
            </a:r>
            <a:endParaRPr lang="en-US"/>
          </a:p>
        </p:txBody>
      </p:sp>
      <p:sp>
        <p:nvSpPr>
          <p:cNvPr id="6" name="TextBox 5">
            <a:extLst>
              <a:ext uri="{FF2B5EF4-FFF2-40B4-BE49-F238E27FC236}">
                <a16:creationId xmlns:a16="http://schemas.microsoft.com/office/drawing/2014/main" id="{F18D5B08-2F32-0146-8199-12E304196659}"/>
              </a:ext>
            </a:extLst>
          </p:cNvPr>
          <p:cNvSpPr txBox="1"/>
          <p:nvPr/>
        </p:nvSpPr>
        <p:spPr>
          <a:xfrm>
            <a:off x="634318" y="4810481"/>
            <a:ext cx="10985930" cy="2061566"/>
          </a:xfrm>
          <a:prstGeom prst="rect">
            <a:avLst/>
          </a:prstGeom>
          <a:noFill/>
        </p:spPr>
        <p:txBody>
          <a:bodyPr wrap="square" rtlCol="0" anchor="t">
            <a:spAutoFit/>
          </a:bodyPr>
          <a:lstStyle/>
          <a:p>
            <a:pPr marL="285029" indent="-285029">
              <a:buFont typeface="Arial" panose="020B0604020202020204" pitchFamily="34" charset="0"/>
              <a:buChar char="•"/>
            </a:pPr>
            <a:r>
              <a:rPr lang="en-US" sz="1600" dirty="0"/>
              <a:t>Tasks/kernels are small to highlight MCL overhead</a:t>
            </a:r>
            <a:endParaRPr lang="en-US" sz="1600" dirty="0">
              <a:ea typeface="Tahoma"/>
              <a:cs typeface="Tahoma"/>
            </a:endParaRPr>
          </a:p>
          <a:p>
            <a:pPr marL="285029" indent="-285029">
              <a:buFont typeface="Arial" panose="020B0604020202020204" pitchFamily="34" charset="0"/>
              <a:buChar char="•"/>
            </a:pPr>
            <a:r>
              <a:rPr lang="en-US" sz="1600" dirty="0"/>
              <a:t>Tasks/kernels executed on single GPU</a:t>
            </a:r>
            <a:endParaRPr lang="en-US" sz="1600" dirty="0">
              <a:ea typeface="Tahoma"/>
              <a:cs typeface="Tahoma"/>
            </a:endParaRPr>
          </a:p>
          <a:p>
            <a:pPr marL="285029" indent="-285029">
              <a:buFont typeface="Arial" panose="020B0604020202020204" pitchFamily="34" charset="0"/>
              <a:buChar char="•"/>
            </a:pPr>
            <a:r>
              <a:rPr lang="en-US" sz="1600" dirty="0"/>
              <a:t>MCL generally outperforms OpenCL</a:t>
            </a:r>
            <a:endParaRPr lang="en-US" sz="1600" dirty="0">
              <a:ea typeface="Tahoma"/>
              <a:cs typeface="Tahoma"/>
            </a:endParaRPr>
          </a:p>
          <a:p>
            <a:pPr marL="742092" lvl="1" indent="-285029">
              <a:buFont typeface="Arial" panose="020B0604020202020204" pitchFamily="34" charset="0"/>
              <a:buChar char="•"/>
            </a:pPr>
            <a:r>
              <a:rPr lang="en-US" sz="1600" dirty="0">
                <a:ea typeface="Tahoma"/>
                <a:cs typeface="Tahoma"/>
              </a:rPr>
              <a:t>Synchronous execution is similar to OpenCL execution model</a:t>
            </a:r>
          </a:p>
          <a:p>
            <a:pPr marL="742092" lvl="1" indent="-285029">
              <a:buFont typeface="Arial" panose="020B0604020202020204" pitchFamily="34" charset="0"/>
              <a:buChar char="•"/>
            </a:pPr>
            <a:r>
              <a:rPr lang="en-US" sz="1600" dirty="0">
                <a:ea typeface="Tahoma"/>
                <a:cs typeface="Tahoma"/>
              </a:rPr>
              <a:t>Asynchronous execution with 1 worker introduces some runtime overhead</a:t>
            </a:r>
          </a:p>
          <a:p>
            <a:pPr marL="742092" lvl="1" indent="-285029">
              <a:buFont typeface="Arial" panose="020B0604020202020204" pitchFamily="34" charset="0"/>
              <a:buChar char="•"/>
            </a:pPr>
            <a:r>
              <a:rPr lang="en-US" sz="1600" dirty="0">
                <a:ea typeface="Tahoma"/>
                <a:cs typeface="Tahoma"/>
              </a:rPr>
              <a:t>Asynchronous execution with M&gt;1 workers outperforms OpenCL</a:t>
            </a:r>
          </a:p>
          <a:p>
            <a:pPr marL="1199155" lvl="2" indent="-285029">
              <a:buFont typeface="Arial" panose="020B0604020202020204" pitchFamily="34" charset="0"/>
              <a:buChar char="•"/>
            </a:pPr>
            <a:r>
              <a:rPr lang="en-US" sz="1600" dirty="0">
                <a:ea typeface="Tahoma"/>
                <a:cs typeface="Tahoma"/>
              </a:rPr>
              <a:t>Hide data movement latency for small tasks (64x64) -&gt; speedup up to 1.7x</a:t>
            </a:r>
          </a:p>
          <a:p>
            <a:pPr marL="1199155" lvl="2" indent="-285029">
              <a:buFont typeface="Arial" panose="020B0604020202020204" pitchFamily="34" charset="0"/>
              <a:buChar char="•"/>
            </a:pPr>
            <a:r>
              <a:rPr lang="en-US" sz="1600" dirty="0">
                <a:ea typeface="Tahoma"/>
                <a:cs typeface="Tahoma"/>
              </a:rPr>
              <a:t>Efficient execution for larger tasks (1024x1024) -&gt; speedup up to1.25x</a:t>
            </a:r>
          </a:p>
        </p:txBody>
      </p:sp>
      <p:pic>
        <p:nvPicPr>
          <p:cNvPr id="3" name="Picture 4" descr="A picture containing screenshot&#10;&#10;Description generated with very high confidence">
            <a:extLst>
              <a:ext uri="{FF2B5EF4-FFF2-40B4-BE49-F238E27FC236}">
                <a16:creationId xmlns:a16="http://schemas.microsoft.com/office/drawing/2014/main" id="{0EACD860-3DE3-418D-8188-C9252752DA23}"/>
              </a:ext>
            </a:extLst>
          </p:cNvPr>
          <p:cNvPicPr>
            <a:picLocks noChangeAspect="1"/>
          </p:cNvPicPr>
          <p:nvPr/>
        </p:nvPicPr>
        <p:blipFill>
          <a:blip r:embed="rId3"/>
          <a:stretch>
            <a:fillRect/>
          </a:stretch>
        </p:blipFill>
        <p:spPr>
          <a:xfrm>
            <a:off x="1311250" y="965508"/>
            <a:ext cx="5561606" cy="3846483"/>
          </a:xfrm>
          <a:prstGeom prst="rect">
            <a:avLst/>
          </a:prstGeom>
        </p:spPr>
      </p:pic>
      <p:sp>
        <p:nvSpPr>
          <p:cNvPr id="11" name="TextBox 10">
            <a:extLst>
              <a:ext uri="{FF2B5EF4-FFF2-40B4-BE49-F238E27FC236}">
                <a16:creationId xmlns:a16="http://schemas.microsoft.com/office/drawing/2014/main" id="{9196CCAF-8A32-4D24-9347-157380DCC351}"/>
              </a:ext>
            </a:extLst>
          </p:cNvPr>
          <p:cNvSpPr txBox="1"/>
          <p:nvPr/>
        </p:nvSpPr>
        <p:spPr>
          <a:xfrm>
            <a:off x="8861403" y="1249067"/>
            <a:ext cx="2609053" cy="646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sz="1200">
                <a:ea typeface="Tahoma"/>
                <a:cs typeface="Tahoma"/>
              </a:rPr>
              <a:t>GEMM kernel</a:t>
            </a:r>
          </a:p>
          <a:p>
            <a:pPr marL="285029" indent="-285029">
              <a:buFont typeface="Arial" panose="020B0604020202020204" pitchFamily="34" charset="0"/>
              <a:buChar char="•"/>
            </a:pPr>
            <a:r>
              <a:rPr lang="en-US" sz="1200">
                <a:ea typeface="Tahoma"/>
                <a:cs typeface="Tahoma"/>
              </a:rPr>
              <a:t>64x64 with 4k tasks</a:t>
            </a:r>
            <a:endParaRPr lang="en-US" sz="1200"/>
          </a:p>
          <a:p>
            <a:pPr marL="285029" indent="-285029">
              <a:buFont typeface="Arial" panose="020B0604020202020204" pitchFamily="34" charset="0"/>
              <a:buChar char="•"/>
            </a:pPr>
            <a:r>
              <a:rPr lang="en-US" sz="1200">
                <a:ea typeface="Tahoma"/>
                <a:cs typeface="Tahoma"/>
              </a:rPr>
              <a:t>1024x1024 with 512 tasks</a:t>
            </a:r>
          </a:p>
        </p:txBody>
      </p:sp>
      <p:sp>
        <p:nvSpPr>
          <p:cNvPr id="13" name="TextBox 12">
            <a:extLst>
              <a:ext uri="{FF2B5EF4-FFF2-40B4-BE49-F238E27FC236}">
                <a16:creationId xmlns:a16="http://schemas.microsoft.com/office/drawing/2014/main" id="{E6A4847A-C224-47D6-98A1-9E8EFACE2A33}"/>
              </a:ext>
            </a:extLst>
          </p:cNvPr>
          <p:cNvSpPr txBox="1"/>
          <p:nvPr/>
        </p:nvSpPr>
        <p:spPr>
          <a:xfrm>
            <a:off x="8861402" y="2051352"/>
            <a:ext cx="2609053" cy="1384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sz="1200">
                <a:ea typeface="Tahoma"/>
                <a:cs typeface="Tahoma"/>
              </a:rPr>
              <a:t>Apple iMac Desktop Pro</a:t>
            </a:r>
            <a:endParaRPr lang="en-US">
              <a:ea typeface="Tahoma"/>
              <a:cs typeface="Tahoma"/>
            </a:endParaRPr>
          </a:p>
          <a:p>
            <a:pPr marL="285029" indent="-285029">
              <a:buFont typeface="Arial" panose="020B0604020202020204" pitchFamily="34" charset="0"/>
              <a:buChar char="•"/>
            </a:pPr>
            <a:r>
              <a:rPr lang="en-US" sz="1200">
                <a:ea typeface="Tahoma"/>
                <a:cs typeface="Tahoma"/>
              </a:rPr>
              <a:t>1 ATI Radeon Pro Vega</a:t>
            </a:r>
          </a:p>
          <a:p>
            <a:pPr marL="742092" lvl="1" indent="-285029">
              <a:buFont typeface="Arial" panose="020B0604020202020204" pitchFamily="34" charset="0"/>
              <a:buChar char="•"/>
            </a:pPr>
            <a:r>
              <a:rPr lang="en-US" sz="1200">
                <a:ea typeface="Tahoma"/>
                <a:cs typeface="Tahoma"/>
              </a:rPr>
              <a:t>64 Cores</a:t>
            </a:r>
          </a:p>
          <a:p>
            <a:pPr marL="742092" lvl="1" indent="-285029">
              <a:buFont typeface="Arial" panose="020B0604020202020204" pitchFamily="34" charset="0"/>
              <a:buChar char="•"/>
            </a:pPr>
            <a:r>
              <a:rPr lang="en-US" sz="1200">
                <a:ea typeface="Tahoma"/>
                <a:cs typeface="Tahoma"/>
              </a:rPr>
              <a:t>8GB memory</a:t>
            </a:r>
          </a:p>
          <a:p>
            <a:pPr marL="285029" indent="-285029">
              <a:buFont typeface="Arial" panose="020B0604020202020204" pitchFamily="34" charset="0"/>
              <a:buChar char="•"/>
            </a:pPr>
            <a:r>
              <a:rPr lang="en-US" sz="1200">
                <a:ea typeface="Tahoma"/>
                <a:cs typeface="Tahoma"/>
              </a:rPr>
              <a:t>1 Intel Xeon</a:t>
            </a:r>
          </a:p>
          <a:p>
            <a:pPr marL="742092" lvl="1" indent="-285029">
              <a:buFont typeface="Arial" panose="020B0604020202020204" pitchFamily="34" charset="0"/>
              <a:buChar char="•"/>
            </a:pPr>
            <a:r>
              <a:rPr lang="en-US" sz="1200">
                <a:ea typeface="Tahoma"/>
                <a:cs typeface="Tahoma"/>
              </a:rPr>
              <a:t>8 cores</a:t>
            </a:r>
          </a:p>
          <a:p>
            <a:pPr marL="742092" lvl="1" indent="-285029">
              <a:buFont typeface="Arial" panose="020B0604020202020204" pitchFamily="34" charset="0"/>
              <a:buChar char="•"/>
            </a:pPr>
            <a:r>
              <a:rPr lang="en-US" sz="1200">
                <a:ea typeface="Tahoma"/>
                <a:cs typeface="Tahoma"/>
              </a:rPr>
              <a:t>64 GB memory</a:t>
            </a:r>
          </a:p>
        </p:txBody>
      </p:sp>
      <p:sp>
        <p:nvSpPr>
          <p:cNvPr id="14" name="TextBox 13">
            <a:extLst>
              <a:ext uri="{FF2B5EF4-FFF2-40B4-BE49-F238E27FC236}">
                <a16:creationId xmlns:a16="http://schemas.microsoft.com/office/drawing/2014/main" id="{2BD49F23-C605-4E6B-A722-BE4339C467A0}"/>
              </a:ext>
            </a:extLst>
          </p:cNvPr>
          <p:cNvSpPr txBox="1"/>
          <p:nvPr/>
        </p:nvSpPr>
        <p:spPr>
          <a:xfrm>
            <a:off x="8861402" y="3666959"/>
            <a:ext cx="2609053" cy="646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sz="1200">
                <a:ea typeface="Tahoma"/>
                <a:cs typeface="Tahoma"/>
              </a:rPr>
              <a:t>MCL configuration</a:t>
            </a:r>
            <a:endParaRPr lang="en-US"/>
          </a:p>
          <a:p>
            <a:pPr marL="285029" indent="-285029">
              <a:buFont typeface="Arial" panose="020B0604020202020204" pitchFamily="34" charset="0"/>
              <a:buChar char="•"/>
            </a:pPr>
            <a:r>
              <a:rPr lang="en-US" sz="1200">
                <a:ea typeface="Tahoma"/>
                <a:cs typeface="Tahoma"/>
              </a:rPr>
              <a:t>Synchronous 1 worker</a:t>
            </a:r>
          </a:p>
          <a:p>
            <a:pPr marL="285029" indent="-285029">
              <a:buFont typeface="Arial" panose="020B0604020202020204" pitchFamily="34" charset="0"/>
              <a:buChar char="•"/>
            </a:pPr>
            <a:r>
              <a:rPr lang="en-US" sz="1200">
                <a:ea typeface="Tahoma"/>
                <a:cs typeface="Tahoma"/>
              </a:rPr>
              <a:t>Asynchronous 1,2,4,8 workers</a:t>
            </a:r>
          </a:p>
        </p:txBody>
      </p:sp>
    </p:spTree>
    <p:extLst>
      <p:ext uri="{BB962C8B-B14F-4D97-AF65-F5344CB8AC3E}">
        <p14:creationId xmlns:p14="http://schemas.microsoft.com/office/powerpoint/2010/main" val="1839158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EDE7D13-FDAD-0846-9FC3-015E40A3BF7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54639" y="1249583"/>
            <a:ext cx="5281824" cy="3656648"/>
          </a:xfrm>
        </p:spPr>
      </p:pic>
      <p:sp>
        <p:nvSpPr>
          <p:cNvPr id="5" name="Title 4">
            <a:extLst>
              <a:ext uri="{FF2B5EF4-FFF2-40B4-BE49-F238E27FC236}">
                <a16:creationId xmlns:a16="http://schemas.microsoft.com/office/drawing/2014/main" id="{B9009381-55AC-9847-9B1B-04325D463475}"/>
              </a:ext>
            </a:extLst>
          </p:cNvPr>
          <p:cNvSpPr>
            <a:spLocks noGrp="1"/>
          </p:cNvSpPr>
          <p:nvPr>
            <p:ph type="ctrTitle"/>
          </p:nvPr>
        </p:nvSpPr>
        <p:spPr/>
        <p:txBody>
          <a:bodyPr/>
          <a:lstStyle/>
          <a:p>
            <a:r>
              <a:rPr lang="en-US" dirty="0"/>
              <a:t>Asynchronous Execution Engine</a:t>
            </a:r>
          </a:p>
        </p:txBody>
      </p:sp>
      <p:pic>
        <p:nvPicPr>
          <p:cNvPr id="6" name="Picture 16" descr="A picture containing text&#10;&#10;Description generated with high confidence">
            <a:extLst>
              <a:ext uri="{FF2B5EF4-FFF2-40B4-BE49-F238E27FC236}">
                <a16:creationId xmlns:a16="http://schemas.microsoft.com/office/drawing/2014/main" id="{867E8A6D-83E7-E449-B4CF-9DFAA61A16ED}"/>
              </a:ext>
            </a:extLst>
          </p:cNvPr>
          <p:cNvPicPr>
            <a:picLocks noChangeAspect="1"/>
          </p:cNvPicPr>
          <p:nvPr/>
        </p:nvPicPr>
        <p:blipFill>
          <a:blip r:embed="rId3"/>
          <a:stretch>
            <a:fillRect/>
          </a:stretch>
        </p:blipFill>
        <p:spPr>
          <a:xfrm>
            <a:off x="0" y="1249583"/>
            <a:ext cx="5276117" cy="3656648"/>
          </a:xfrm>
          <a:prstGeom prst="rect">
            <a:avLst/>
          </a:prstGeom>
        </p:spPr>
      </p:pic>
      <p:sp>
        <p:nvSpPr>
          <p:cNvPr id="9" name="Right Arrow 8">
            <a:extLst>
              <a:ext uri="{FF2B5EF4-FFF2-40B4-BE49-F238E27FC236}">
                <a16:creationId xmlns:a16="http://schemas.microsoft.com/office/drawing/2014/main" id="{875C8C51-23A7-6248-BBE6-4BF176B3BF9F}"/>
              </a:ext>
            </a:extLst>
          </p:cNvPr>
          <p:cNvSpPr/>
          <p:nvPr/>
        </p:nvSpPr>
        <p:spPr>
          <a:xfrm>
            <a:off x="5391502" y="2815329"/>
            <a:ext cx="1405820" cy="525157"/>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Oval 9">
            <a:extLst>
              <a:ext uri="{FF2B5EF4-FFF2-40B4-BE49-F238E27FC236}">
                <a16:creationId xmlns:a16="http://schemas.microsoft.com/office/drawing/2014/main" id="{8315ECF7-A33A-FA48-B247-132019503F57}"/>
              </a:ext>
            </a:extLst>
          </p:cNvPr>
          <p:cNvSpPr/>
          <p:nvPr/>
        </p:nvSpPr>
        <p:spPr>
          <a:xfrm>
            <a:off x="307347" y="1892263"/>
            <a:ext cx="1079657" cy="28528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39CEBDEB-7D4D-5241-BE86-0A2972BF92E6}"/>
              </a:ext>
            </a:extLst>
          </p:cNvPr>
          <p:cNvSpPr/>
          <p:nvPr/>
        </p:nvSpPr>
        <p:spPr>
          <a:xfrm>
            <a:off x="6912708" y="1892262"/>
            <a:ext cx="1079657" cy="28528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Up Arrow 11">
            <a:extLst>
              <a:ext uri="{FF2B5EF4-FFF2-40B4-BE49-F238E27FC236}">
                <a16:creationId xmlns:a16="http://schemas.microsoft.com/office/drawing/2014/main" id="{FB2E2179-67D7-9E40-9332-830C0645005E}"/>
              </a:ext>
            </a:extLst>
          </p:cNvPr>
          <p:cNvSpPr/>
          <p:nvPr/>
        </p:nvSpPr>
        <p:spPr>
          <a:xfrm>
            <a:off x="4610213" y="4745078"/>
            <a:ext cx="291586" cy="433438"/>
          </a:xfrm>
          <a:prstGeom prst="up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Up Arrow 12">
            <a:extLst>
              <a:ext uri="{FF2B5EF4-FFF2-40B4-BE49-F238E27FC236}">
                <a16:creationId xmlns:a16="http://schemas.microsoft.com/office/drawing/2014/main" id="{5133991C-191B-D546-8E6C-24DA12A137D2}"/>
              </a:ext>
            </a:extLst>
          </p:cNvPr>
          <p:cNvSpPr/>
          <p:nvPr/>
        </p:nvSpPr>
        <p:spPr>
          <a:xfrm>
            <a:off x="11324056" y="4745078"/>
            <a:ext cx="291586" cy="433438"/>
          </a:xfrm>
          <a:prstGeom prst="up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ontent Placeholder 3">
            <a:extLst>
              <a:ext uri="{FF2B5EF4-FFF2-40B4-BE49-F238E27FC236}">
                <a16:creationId xmlns:a16="http://schemas.microsoft.com/office/drawing/2014/main" id="{7D4E7425-54F7-5943-B573-89B2A1678E8A}"/>
              </a:ext>
            </a:extLst>
          </p:cNvPr>
          <p:cNvSpPr txBox="1">
            <a:spLocks/>
          </p:cNvSpPr>
          <p:nvPr/>
        </p:nvSpPr>
        <p:spPr bwMode="auto">
          <a:xfrm>
            <a:off x="433529" y="5295810"/>
            <a:ext cx="10752666" cy="134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99" dirty="0"/>
              <a:t>New engine expose a much higher level of parallelism</a:t>
            </a:r>
          </a:p>
          <a:p>
            <a:pPr lvl="1"/>
            <a:r>
              <a:rPr lang="en-US" dirty="0"/>
              <a:t>Multiple workers VS internally parallel workers (backlog)</a:t>
            </a:r>
          </a:p>
          <a:p>
            <a:r>
              <a:rPr lang="en-US" sz="1799" dirty="0"/>
              <a:t>Even as few as 64 tasks (8 tasks/GPU), MCL achieves much higher performance than manual code</a:t>
            </a:r>
          </a:p>
          <a:p>
            <a:r>
              <a:rPr lang="en-US" sz="1799" dirty="0"/>
              <a:t>Need fewer tasks to saturate the system (about half)</a:t>
            </a:r>
          </a:p>
        </p:txBody>
      </p:sp>
    </p:spTree>
    <p:extLst>
      <p:ext uri="{BB962C8B-B14F-4D97-AF65-F5344CB8AC3E}">
        <p14:creationId xmlns:p14="http://schemas.microsoft.com/office/powerpoint/2010/main" val="64241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ED76FD2-3CE9-6045-AB8C-518375BD666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3054" y="1060425"/>
            <a:ext cx="5281824" cy="3656648"/>
          </a:xfrm>
        </p:spPr>
      </p:pic>
      <p:sp>
        <p:nvSpPr>
          <p:cNvPr id="5" name="Title 4">
            <a:extLst>
              <a:ext uri="{FF2B5EF4-FFF2-40B4-BE49-F238E27FC236}">
                <a16:creationId xmlns:a16="http://schemas.microsoft.com/office/drawing/2014/main" id="{5BFC38CE-B7A9-DF42-A9DB-D3F67DBA1CC8}"/>
              </a:ext>
            </a:extLst>
          </p:cNvPr>
          <p:cNvSpPr>
            <a:spLocks noGrp="1"/>
          </p:cNvSpPr>
          <p:nvPr>
            <p:ph type="ctrTitle"/>
          </p:nvPr>
        </p:nvSpPr>
        <p:spPr/>
        <p:txBody>
          <a:bodyPr/>
          <a:lstStyle/>
          <a:p>
            <a:r>
              <a:rPr lang="en-US" dirty="0"/>
              <a:t>New Architecture: NVIDIA Xavier</a:t>
            </a:r>
          </a:p>
        </p:txBody>
      </p:sp>
      <p:sp>
        <p:nvSpPr>
          <p:cNvPr id="8" name="TextBox 7">
            <a:extLst>
              <a:ext uri="{FF2B5EF4-FFF2-40B4-BE49-F238E27FC236}">
                <a16:creationId xmlns:a16="http://schemas.microsoft.com/office/drawing/2014/main" id="{D9DE87EE-D2C4-794C-8E93-C4FD8613B57D}"/>
              </a:ext>
            </a:extLst>
          </p:cNvPr>
          <p:cNvSpPr txBox="1"/>
          <p:nvPr/>
        </p:nvSpPr>
        <p:spPr>
          <a:xfrm>
            <a:off x="7201378" y="3072080"/>
            <a:ext cx="3808798" cy="147694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r>
              <a:rPr lang="en-US" dirty="0">
                <a:ea typeface="Tahoma"/>
                <a:cs typeface="Tahoma"/>
              </a:rPr>
              <a:t>System</a:t>
            </a:r>
            <a:endParaRPr lang="en-US" dirty="0"/>
          </a:p>
          <a:p>
            <a:pPr marL="285029" indent="-285029">
              <a:buFont typeface="Arial" panose="020B0604020202020204" pitchFamily="34" charset="0"/>
              <a:buChar char="•"/>
            </a:pPr>
            <a:r>
              <a:rPr lang="en-US" dirty="0">
                <a:ea typeface="Tahoma"/>
                <a:cs typeface="Tahoma"/>
              </a:rPr>
              <a:t>NVIDIA Xavier</a:t>
            </a:r>
          </a:p>
          <a:p>
            <a:pPr marL="285029" indent="-285029">
              <a:buFont typeface="Arial" panose="020B0604020202020204" pitchFamily="34" charset="0"/>
              <a:buChar char="•"/>
            </a:pPr>
            <a:r>
              <a:rPr lang="en-US" dirty="0">
                <a:ea typeface="Tahoma"/>
                <a:cs typeface="Tahoma"/>
              </a:rPr>
              <a:t>NVIDIA GPU (Volta) 512 cores</a:t>
            </a:r>
          </a:p>
          <a:p>
            <a:pPr marL="285029" indent="-285029">
              <a:buFont typeface="Arial" panose="020B0604020202020204" pitchFamily="34" charset="0"/>
              <a:buChar char="•"/>
            </a:pPr>
            <a:r>
              <a:rPr lang="en-US" dirty="0">
                <a:ea typeface="Tahoma"/>
                <a:cs typeface="Tahoma"/>
              </a:rPr>
              <a:t>ARM Cortex A-57 8 cores</a:t>
            </a:r>
          </a:p>
          <a:p>
            <a:pPr marL="285029" indent="-285029">
              <a:buFont typeface="Arial" panose="020B0604020202020204" pitchFamily="34" charset="0"/>
              <a:buChar char="•"/>
            </a:pPr>
            <a:r>
              <a:rPr lang="en-US" dirty="0">
                <a:ea typeface="Tahoma"/>
                <a:cs typeface="Tahoma"/>
              </a:rPr>
              <a:t>16GB HBM memory</a:t>
            </a:r>
          </a:p>
        </p:txBody>
      </p:sp>
      <p:sp>
        <p:nvSpPr>
          <p:cNvPr id="9" name="TextBox 8">
            <a:extLst>
              <a:ext uri="{FF2B5EF4-FFF2-40B4-BE49-F238E27FC236}">
                <a16:creationId xmlns:a16="http://schemas.microsoft.com/office/drawing/2014/main" id="{1D7C421E-1746-824F-937F-EDE45F4D53EC}"/>
              </a:ext>
            </a:extLst>
          </p:cNvPr>
          <p:cNvSpPr txBox="1"/>
          <p:nvPr/>
        </p:nvSpPr>
        <p:spPr>
          <a:xfrm>
            <a:off x="7201378" y="1661118"/>
            <a:ext cx="3808798" cy="120001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r>
              <a:rPr lang="en-US" dirty="0">
                <a:ea typeface="Tahoma"/>
                <a:cs typeface="Tahoma"/>
              </a:rPr>
              <a:t>GEMM kernel</a:t>
            </a:r>
          </a:p>
          <a:p>
            <a:pPr marL="285029" indent="-285029">
              <a:buFont typeface="Arial" panose="020B0604020202020204" pitchFamily="34" charset="0"/>
              <a:buChar char="•"/>
            </a:pPr>
            <a:r>
              <a:rPr lang="en-US" dirty="0">
                <a:ea typeface="Tahoma"/>
                <a:cs typeface="Tahoma"/>
              </a:rPr>
              <a:t>1024x1024</a:t>
            </a:r>
            <a:endParaRPr lang="en-US" dirty="0"/>
          </a:p>
          <a:p>
            <a:pPr marL="285029" indent="-285029">
              <a:buFont typeface="Arial" panose="020B0604020202020204" pitchFamily="34" charset="0"/>
              <a:buChar char="•"/>
            </a:pPr>
            <a:r>
              <a:rPr lang="en-US" dirty="0"/>
              <a:t>Asynchronous execution</a:t>
            </a:r>
          </a:p>
          <a:p>
            <a:pPr marL="285029" indent="-285029">
              <a:buFont typeface="Arial" panose="020B0604020202020204" pitchFamily="34" charset="0"/>
              <a:buChar char="•"/>
            </a:pPr>
            <a:r>
              <a:rPr lang="en-US" dirty="0">
                <a:ea typeface="Tahoma"/>
                <a:cs typeface="Tahoma"/>
              </a:rPr>
              <a:t>GPU Execution</a:t>
            </a:r>
          </a:p>
        </p:txBody>
      </p:sp>
      <p:sp>
        <p:nvSpPr>
          <p:cNvPr id="10" name="Content Placeholder 3">
            <a:extLst>
              <a:ext uri="{FF2B5EF4-FFF2-40B4-BE49-F238E27FC236}">
                <a16:creationId xmlns:a16="http://schemas.microsoft.com/office/drawing/2014/main" id="{5D3E33BB-8AE6-9E4C-8B71-5EE691A693B5}"/>
              </a:ext>
            </a:extLst>
          </p:cNvPr>
          <p:cNvSpPr txBox="1">
            <a:spLocks/>
          </p:cNvSpPr>
          <p:nvPr/>
        </p:nvSpPr>
        <p:spPr bwMode="auto">
          <a:xfrm>
            <a:off x="433529" y="5295810"/>
            <a:ext cx="10251352" cy="111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99" dirty="0"/>
              <a:t>Even with only on GPU, MCL achieves better performance:</a:t>
            </a:r>
          </a:p>
          <a:p>
            <a:r>
              <a:rPr lang="en-US" sz="1799" dirty="0"/>
              <a:t>Asynchronous execution</a:t>
            </a:r>
          </a:p>
          <a:p>
            <a:r>
              <a:rPr lang="en-US" sz="1799" dirty="0"/>
              <a:t>Internal concurrent workers</a:t>
            </a:r>
          </a:p>
        </p:txBody>
      </p:sp>
    </p:spTree>
    <p:extLst>
      <p:ext uri="{BB962C8B-B14F-4D97-AF65-F5344CB8AC3E}">
        <p14:creationId xmlns:p14="http://schemas.microsoft.com/office/powerpoint/2010/main" val="12855627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7968-702B-0E43-960B-1DA64793357F}"/>
              </a:ext>
            </a:extLst>
          </p:cNvPr>
          <p:cNvSpPr>
            <a:spLocks noGrp="1"/>
          </p:cNvSpPr>
          <p:nvPr>
            <p:ph type="ctrTitle"/>
          </p:nvPr>
        </p:nvSpPr>
        <p:spPr/>
        <p:txBody>
          <a:bodyPr/>
          <a:lstStyle/>
          <a:p>
            <a:r>
              <a:rPr lang="en-US" dirty="0">
                <a:latin typeface="Tahoma"/>
                <a:ea typeface="Tahoma"/>
                <a:cs typeface="Tahoma"/>
              </a:rPr>
              <a:t>MCL Performance: Use of all available resources – CPU+GPU</a:t>
            </a:r>
            <a:endParaRPr lang="en-US" dirty="0"/>
          </a:p>
        </p:txBody>
      </p:sp>
      <p:sp>
        <p:nvSpPr>
          <p:cNvPr id="17" name="TextBox 16">
            <a:extLst>
              <a:ext uri="{FF2B5EF4-FFF2-40B4-BE49-F238E27FC236}">
                <a16:creationId xmlns:a16="http://schemas.microsoft.com/office/drawing/2014/main" id="{C9F13AC8-7249-5D40-8534-B5CFA40DD4D1}"/>
              </a:ext>
            </a:extLst>
          </p:cNvPr>
          <p:cNvSpPr txBox="1"/>
          <p:nvPr/>
        </p:nvSpPr>
        <p:spPr>
          <a:xfrm>
            <a:off x="7872159" y="4258387"/>
            <a:ext cx="3808798" cy="258465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r>
              <a:rPr lang="en-US" dirty="0">
                <a:ea typeface="Tahoma"/>
                <a:cs typeface="Tahoma"/>
              </a:rPr>
              <a:t>System</a:t>
            </a:r>
            <a:endParaRPr lang="en-US" dirty="0"/>
          </a:p>
          <a:p>
            <a:pPr marL="285029" indent="-285029">
              <a:buFont typeface="Arial" panose="020B0604020202020204" pitchFamily="34" charset="0"/>
              <a:buChar char="•"/>
            </a:pPr>
            <a:r>
              <a:rPr lang="en-US" dirty="0">
                <a:ea typeface="Tahoma"/>
                <a:cs typeface="Tahoma"/>
              </a:rPr>
              <a:t>NVIDIA DGX1 P100</a:t>
            </a:r>
          </a:p>
          <a:p>
            <a:pPr marL="285029" indent="-285029">
              <a:buFont typeface="Arial" panose="020B0604020202020204" pitchFamily="34" charset="0"/>
              <a:buChar char="•"/>
            </a:pPr>
            <a:r>
              <a:rPr lang="en-US" dirty="0">
                <a:ea typeface="Tahoma"/>
                <a:cs typeface="Tahoma"/>
              </a:rPr>
              <a:t>8 NVIDIA GPUs (Pascal)</a:t>
            </a:r>
          </a:p>
          <a:p>
            <a:pPr marL="742092" lvl="1" indent="-285029">
              <a:buFont typeface="Arial" panose="020B0604020202020204" pitchFamily="34" charset="0"/>
              <a:buChar char="•"/>
            </a:pPr>
            <a:r>
              <a:rPr lang="en-US" dirty="0">
                <a:ea typeface="Tahoma"/>
                <a:cs typeface="Tahoma"/>
              </a:rPr>
              <a:t>80 Cores, 192 threads/core</a:t>
            </a:r>
          </a:p>
          <a:p>
            <a:pPr marL="742092" lvl="1" indent="-285029">
              <a:buFont typeface="Arial" panose="020B0604020202020204" pitchFamily="34" charset="0"/>
              <a:buChar char="•"/>
            </a:pPr>
            <a:r>
              <a:rPr lang="en-US" dirty="0">
                <a:ea typeface="Tahoma"/>
                <a:cs typeface="Tahoma"/>
              </a:rPr>
              <a:t>16GB memory</a:t>
            </a:r>
          </a:p>
          <a:p>
            <a:pPr marL="285029" indent="-285029">
              <a:buFont typeface="Arial" panose="020B0604020202020204" pitchFamily="34" charset="0"/>
              <a:buChar char="•"/>
            </a:pPr>
            <a:r>
              <a:rPr lang="en-US" dirty="0">
                <a:ea typeface="Tahoma"/>
                <a:cs typeface="Tahoma"/>
              </a:rPr>
              <a:t>2 Intel Xeon</a:t>
            </a:r>
          </a:p>
          <a:p>
            <a:pPr marL="742092" lvl="1" indent="-285029">
              <a:buFont typeface="Arial" panose="020B0604020202020204" pitchFamily="34" charset="0"/>
              <a:buChar char="•"/>
            </a:pPr>
            <a:r>
              <a:rPr lang="en-US" dirty="0">
                <a:ea typeface="Tahoma"/>
                <a:cs typeface="Tahoma"/>
              </a:rPr>
              <a:t>20 cores, 2 threads/core</a:t>
            </a:r>
          </a:p>
          <a:p>
            <a:pPr marL="742092" lvl="1" indent="-285029">
              <a:buFont typeface="Arial" panose="020B0604020202020204" pitchFamily="34" charset="0"/>
              <a:buChar char="•"/>
            </a:pPr>
            <a:r>
              <a:rPr lang="en-US" dirty="0">
                <a:ea typeface="Tahoma"/>
                <a:cs typeface="Tahoma"/>
              </a:rPr>
              <a:t>256GB memory</a:t>
            </a:r>
          </a:p>
        </p:txBody>
      </p:sp>
      <p:sp>
        <p:nvSpPr>
          <p:cNvPr id="19" name="TextBox 18">
            <a:extLst>
              <a:ext uri="{FF2B5EF4-FFF2-40B4-BE49-F238E27FC236}">
                <a16:creationId xmlns:a16="http://schemas.microsoft.com/office/drawing/2014/main" id="{15F2D585-B9F8-43D6-B6DE-57DF4920BB6A}"/>
              </a:ext>
            </a:extLst>
          </p:cNvPr>
          <p:cNvSpPr txBox="1"/>
          <p:nvPr/>
        </p:nvSpPr>
        <p:spPr>
          <a:xfrm>
            <a:off x="3886950" y="5366094"/>
            <a:ext cx="3808798" cy="120001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r>
              <a:rPr lang="en-US" dirty="0">
                <a:ea typeface="Tahoma"/>
                <a:cs typeface="Tahoma"/>
              </a:rPr>
              <a:t>GEMM kernel</a:t>
            </a:r>
          </a:p>
          <a:p>
            <a:pPr marL="285029" indent="-285029">
              <a:buFont typeface="Arial" panose="020B0604020202020204" pitchFamily="34" charset="0"/>
              <a:buChar char="•"/>
            </a:pPr>
            <a:r>
              <a:rPr lang="en-US" dirty="0">
                <a:ea typeface="Tahoma"/>
                <a:cs typeface="Tahoma"/>
              </a:rPr>
              <a:t>512x512*</a:t>
            </a:r>
          </a:p>
          <a:p>
            <a:pPr marL="285029" indent="-285029">
              <a:buFont typeface="Arial" panose="020B0604020202020204" pitchFamily="34" charset="0"/>
              <a:buChar char="•"/>
            </a:pPr>
            <a:r>
              <a:rPr lang="en-US" dirty="0">
                <a:ea typeface="Tahoma"/>
                <a:cs typeface="Tahoma"/>
              </a:rPr>
              <a:t>16k tasks overall</a:t>
            </a:r>
            <a:endParaRPr lang="en-US" dirty="0"/>
          </a:p>
          <a:p>
            <a:pPr marL="285029" indent="-285029">
              <a:buFont typeface="Arial" panose="020B0604020202020204" pitchFamily="34" charset="0"/>
              <a:buChar char="•"/>
            </a:pPr>
            <a:r>
              <a:rPr lang="en-US" dirty="0"/>
              <a:t>Asynchronous execution</a:t>
            </a:r>
            <a:endParaRPr lang="en-US" dirty="0">
              <a:ea typeface="Tahoma"/>
              <a:cs typeface="Tahoma"/>
            </a:endParaRPr>
          </a:p>
        </p:txBody>
      </p:sp>
      <p:sp>
        <p:nvSpPr>
          <p:cNvPr id="22" name="TextBox 21">
            <a:extLst>
              <a:ext uri="{FF2B5EF4-FFF2-40B4-BE49-F238E27FC236}">
                <a16:creationId xmlns:a16="http://schemas.microsoft.com/office/drawing/2014/main" id="{C0B5E48B-7732-44E3-B01C-092D731B3595}"/>
              </a:ext>
            </a:extLst>
          </p:cNvPr>
          <p:cNvSpPr txBox="1"/>
          <p:nvPr/>
        </p:nvSpPr>
        <p:spPr>
          <a:xfrm>
            <a:off x="6124296" y="1342819"/>
            <a:ext cx="5889608" cy="2086182"/>
          </a:xfrm>
          <a:prstGeom prst="rect">
            <a:avLst/>
          </a:prstGeom>
          <a:noFill/>
        </p:spPr>
        <p:txBody>
          <a:bodyPr wrap="square" rtlCol="0" anchor="t">
            <a:spAutoFit/>
          </a:bodyPr>
          <a:lstStyle/>
          <a:p>
            <a:pPr>
              <a:lnSpc>
                <a:spcPct val="90000"/>
              </a:lnSpc>
            </a:pPr>
            <a:r>
              <a:rPr lang="en-US" sz="1600" dirty="0"/>
              <a:t>MCL can use all available resources at the same time</a:t>
            </a:r>
          </a:p>
          <a:p>
            <a:pPr marL="285664" indent="-285664">
              <a:lnSpc>
                <a:spcPct val="90000"/>
              </a:lnSpc>
              <a:buFont typeface="Arial"/>
              <a:buChar char="•"/>
            </a:pPr>
            <a:r>
              <a:rPr lang="en-US" sz="1600" dirty="0">
                <a:ea typeface="Tahoma"/>
                <a:cs typeface="Tahoma"/>
              </a:rPr>
              <a:t>TASK_ANY</a:t>
            </a:r>
          </a:p>
          <a:p>
            <a:pPr marL="742727" lvl="1" indent="-285664">
              <a:lnSpc>
                <a:spcPct val="90000"/>
              </a:lnSpc>
              <a:buFont typeface="Arial"/>
              <a:buChar char="•"/>
            </a:pPr>
            <a:r>
              <a:rPr lang="en-US" sz="1600" dirty="0">
                <a:ea typeface="Tahoma"/>
                <a:cs typeface="Tahoma"/>
              </a:rPr>
              <a:t>Allows scheduler to decide which resource should be used for a task</a:t>
            </a:r>
          </a:p>
          <a:p>
            <a:pPr marL="285664" indent="-285664">
              <a:lnSpc>
                <a:spcPct val="90000"/>
              </a:lnSpc>
              <a:buFont typeface="Arial"/>
              <a:buChar char="•"/>
            </a:pPr>
            <a:r>
              <a:rPr lang="en-US" sz="1600" dirty="0">
                <a:ea typeface="Tahoma"/>
                <a:cs typeface="Tahoma"/>
              </a:rPr>
              <a:t>On this system, GPUs are dramatically more power than CPUs</a:t>
            </a:r>
          </a:p>
          <a:p>
            <a:pPr marL="742727" lvl="1" indent="-285664">
              <a:lnSpc>
                <a:spcPct val="90000"/>
              </a:lnSpc>
              <a:buFont typeface="Arial"/>
              <a:buChar char="•"/>
            </a:pPr>
            <a:r>
              <a:rPr lang="en-US" sz="1600" dirty="0">
                <a:ea typeface="Tahoma"/>
                <a:cs typeface="Tahoma"/>
              </a:rPr>
              <a:t>Only 3% of the tasks execute on CPUs</a:t>
            </a:r>
          </a:p>
          <a:p>
            <a:pPr marL="742727" lvl="1" indent="-285664">
              <a:lnSpc>
                <a:spcPct val="90000"/>
              </a:lnSpc>
              <a:buFont typeface="Arial"/>
              <a:buChar char="•"/>
            </a:pPr>
            <a:r>
              <a:rPr lang="en-US" sz="1600" dirty="0">
                <a:ea typeface="Tahoma"/>
                <a:cs typeface="Tahoma"/>
              </a:rPr>
              <a:t>Performance is driven by GPU throughput</a:t>
            </a:r>
          </a:p>
          <a:p>
            <a:pPr marL="742727" lvl="1" indent="-285664">
              <a:lnSpc>
                <a:spcPct val="90000"/>
              </a:lnSpc>
              <a:buFont typeface="Arial"/>
              <a:buChar char="•"/>
            </a:pPr>
            <a:r>
              <a:rPr lang="en-US" sz="1600" dirty="0">
                <a:ea typeface="Tahoma"/>
                <a:cs typeface="Tahoma"/>
              </a:rPr>
              <a:t>This computation is well-suited for GPUs</a:t>
            </a:r>
          </a:p>
        </p:txBody>
      </p:sp>
      <p:pic>
        <p:nvPicPr>
          <p:cNvPr id="4" name="Picture 3">
            <a:extLst>
              <a:ext uri="{FF2B5EF4-FFF2-40B4-BE49-F238E27FC236}">
                <a16:creationId xmlns:a16="http://schemas.microsoft.com/office/drawing/2014/main" id="{73364BA7-494A-4DE3-A39B-FD1F1D191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26" y="974156"/>
            <a:ext cx="5973920" cy="4135791"/>
          </a:xfrm>
          <a:prstGeom prst="rect">
            <a:avLst/>
          </a:prstGeom>
        </p:spPr>
      </p:pic>
      <p:sp>
        <p:nvSpPr>
          <p:cNvPr id="9" name="TextBox 8">
            <a:extLst>
              <a:ext uri="{FF2B5EF4-FFF2-40B4-BE49-F238E27FC236}">
                <a16:creationId xmlns:a16="http://schemas.microsoft.com/office/drawing/2014/main" id="{792A750B-1565-48F6-A195-33F7DB40B0A4}"/>
              </a:ext>
            </a:extLst>
          </p:cNvPr>
          <p:cNvSpPr txBox="1"/>
          <p:nvPr/>
        </p:nvSpPr>
        <p:spPr>
          <a:xfrm>
            <a:off x="142626" y="6224395"/>
            <a:ext cx="3001406" cy="535392"/>
          </a:xfrm>
          <a:prstGeom prst="rect">
            <a:avLst/>
          </a:prstGeom>
          <a:noFill/>
        </p:spPr>
        <p:txBody>
          <a:bodyPr wrap="square" rtlCol="0" anchor="t">
            <a:spAutoFit/>
          </a:bodyPr>
          <a:lstStyle/>
          <a:p>
            <a:pPr>
              <a:lnSpc>
                <a:spcPct val="90000"/>
              </a:lnSpc>
            </a:pPr>
            <a:r>
              <a:rPr lang="en-US" sz="1600" dirty="0"/>
              <a:t>* Task size has been reduced to fit both GPUs and CPUS</a:t>
            </a:r>
          </a:p>
        </p:txBody>
      </p:sp>
    </p:spTree>
    <p:extLst>
      <p:ext uri="{BB962C8B-B14F-4D97-AF65-F5344CB8AC3E}">
        <p14:creationId xmlns:p14="http://schemas.microsoft.com/office/powerpoint/2010/main" val="23426698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3AB5F0-1AB1-DB49-AEAA-342724F1EC6D}"/>
              </a:ext>
            </a:extLst>
          </p:cNvPr>
          <p:cNvSpPr>
            <a:spLocks noGrp="1"/>
          </p:cNvSpPr>
          <p:nvPr>
            <p:ph type="ctrTitle"/>
          </p:nvPr>
        </p:nvSpPr>
        <p:spPr/>
        <p:txBody>
          <a:bodyPr/>
          <a:lstStyle/>
          <a:p>
            <a:r>
              <a:rPr lang="en-US" dirty="0"/>
              <a:t>MCL Ontology v0.1 (Xavier example)</a:t>
            </a:r>
          </a:p>
        </p:txBody>
      </p:sp>
      <p:pic>
        <p:nvPicPr>
          <p:cNvPr id="9" name="Content Placeholder 8" descr="A close up of a map&#10;&#10;Description automatically generated">
            <a:extLst>
              <a:ext uri="{FF2B5EF4-FFF2-40B4-BE49-F238E27FC236}">
                <a16:creationId xmlns:a16="http://schemas.microsoft.com/office/drawing/2014/main" id="{DEDBAD4B-2075-B740-B6AE-839DE9405EA7}"/>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6999" t="20365" r="6436" b="24077"/>
          <a:stretch/>
        </p:blipFill>
        <p:spPr>
          <a:xfrm>
            <a:off x="3816792" y="926730"/>
            <a:ext cx="8177623" cy="5459949"/>
          </a:xfrm>
          <a:effectLst/>
        </p:spPr>
      </p:pic>
      <p:sp>
        <p:nvSpPr>
          <p:cNvPr id="8" name="Content Placeholder 3">
            <a:extLst>
              <a:ext uri="{FF2B5EF4-FFF2-40B4-BE49-F238E27FC236}">
                <a16:creationId xmlns:a16="http://schemas.microsoft.com/office/drawing/2014/main" id="{1CFFC66F-7721-E14D-A95B-06D32D6438B9}"/>
              </a:ext>
            </a:extLst>
          </p:cNvPr>
          <p:cNvSpPr txBox="1">
            <a:spLocks/>
          </p:cNvSpPr>
          <p:nvPr/>
        </p:nvSpPr>
        <p:spPr bwMode="auto">
          <a:xfrm>
            <a:off x="194410" y="1143595"/>
            <a:ext cx="3866866" cy="524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99" dirty="0"/>
              <a:t>The application domain consists of:</a:t>
            </a:r>
          </a:p>
          <a:p>
            <a:pPr lvl="1"/>
            <a:r>
              <a:rPr lang="en-US" dirty="0"/>
              <a:t>3 Application</a:t>
            </a:r>
          </a:p>
          <a:p>
            <a:pPr lvl="1"/>
            <a:r>
              <a:rPr lang="en-US" dirty="0"/>
              <a:t>6 Different kernels</a:t>
            </a:r>
          </a:p>
          <a:p>
            <a:pPr lvl="1"/>
            <a:r>
              <a:rPr lang="en-US" dirty="0"/>
              <a:t>3 Data structures</a:t>
            </a:r>
          </a:p>
          <a:p>
            <a:r>
              <a:rPr lang="en-US" sz="1799" dirty="0"/>
              <a:t>The reference SoC consists of:</a:t>
            </a:r>
          </a:p>
          <a:p>
            <a:pPr lvl="1"/>
            <a:r>
              <a:rPr lang="en-US" dirty="0"/>
              <a:t>CPU cores (ARM Cortex A57)</a:t>
            </a:r>
          </a:p>
          <a:p>
            <a:pPr lvl="1"/>
            <a:r>
              <a:rPr lang="en-US" dirty="0"/>
              <a:t>GPU cores (NVIDIA Volta)</a:t>
            </a:r>
          </a:p>
          <a:p>
            <a:pPr lvl="1"/>
            <a:r>
              <a:rPr lang="en-US" dirty="0"/>
              <a:t>NVIDIA DLMA</a:t>
            </a:r>
          </a:p>
          <a:p>
            <a:pPr lvl="1"/>
            <a:r>
              <a:rPr lang="en-US" dirty="0"/>
              <a:t>DRAM memory</a:t>
            </a:r>
          </a:p>
          <a:p>
            <a:pPr lvl="1"/>
            <a:r>
              <a:rPr lang="en-US" dirty="0"/>
              <a:t>GPU memory</a:t>
            </a:r>
          </a:p>
          <a:p>
            <a:pPr lvl="1"/>
            <a:r>
              <a:rPr lang="en-US" dirty="0" err="1"/>
              <a:t>MemoryBus</a:t>
            </a:r>
            <a:endParaRPr lang="en-US" dirty="0"/>
          </a:p>
          <a:p>
            <a:pPr lvl="1"/>
            <a:r>
              <a:rPr lang="en-US" dirty="0" err="1"/>
              <a:t>IOBus</a:t>
            </a:r>
            <a:endParaRPr lang="en-US" dirty="0"/>
          </a:p>
        </p:txBody>
      </p:sp>
      <p:sp>
        <p:nvSpPr>
          <p:cNvPr id="7" name="Content Placeholder 3">
            <a:extLst>
              <a:ext uri="{FF2B5EF4-FFF2-40B4-BE49-F238E27FC236}">
                <a16:creationId xmlns:a16="http://schemas.microsoft.com/office/drawing/2014/main" id="{DE0D24F5-D099-AF43-8D03-8359CF1B5EC5}"/>
              </a:ext>
            </a:extLst>
          </p:cNvPr>
          <p:cNvSpPr txBox="1">
            <a:spLocks/>
          </p:cNvSpPr>
          <p:nvPr/>
        </p:nvSpPr>
        <p:spPr bwMode="auto">
          <a:xfrm>
            <a:off x="274940" y="6260182"/>
            <a:ext cx="3106767" cy="28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Ontology generated with Protégé, stored in OWL</a:t>
            </a:r>
          </a:p>
          <a:p>
            <a:endParaRPr lang="en-US" sz="1000" dirty="0"/>
          </a:p>
        </p:txBody>
      </p:sp>
    </p:spTree>
    <p:extLst>
      <p:ext uri="{BB962C8B-B14F-4D97-AF65-F5344CB8AC3E}">
        <p14:creationId xmlns:p14="http://schemas.microsoft.com/office/powerpoint/2010/main" val="40641922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26D65-4856-4708-B1B7-EBD8959465AC}"/>
              </a:ext>
            </a:extLst>
          </p:cNvPr>
          <p:cNvSpPr>
            <a:spLocks noGrp="1"/>
          </p:cNvSpPr>
          <p:nvPr>
            <p:ph type="ctrTitle"/>
          </p:nvPr>
        </p:nvSpPr>
        <p:spPr/>
        <p:txBody>
          <a:bodyPr/>
          <a:lstStyle/>
          <a:p>
            <a:r>
              <a:rPr lang="en-US" dirty="0"/>
              <a:t>Programmatic Highlights</a:t>
            </a:r>
          </a:p>
        </p:txBody>
      </p:sp>
      <p:sp>
        <p:nvSpPr>
          <p:cNvPr id="5" name="Text Placeholder 4">
            <a:extLst>
              <a:ext uri="{FF2B5EF4-FFF2-40B4-BE49-F238E27FC236}">
                <a16:creationId xmlns:a16="http://schemas.microsoft.com/office/drawing/2014/main" id="{1FBE4408-FCFF-4FF1-9B7A-5A494D5A65D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195799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Content Placeholder 31">
            <a:extLst>
              <a:ext uri="{FF2B5EF4-FFF2-40B4-BE49-F238E27FC236}">
                <a16:creationId xmlns:a16="http://schemas.microsoft.com/office/drawing/2014/main" id="{3DDFF717-58B8-49E5-AA1E-4CBFABB39A39}"/>
              </a:ext>
            </a:extLst>
          </p:cNvPr>
          <p:cNvSpPr>
            <a:spLocks noGrp="1"/>
          </p:cNvSpPr>
          <p:nvPr>
            <p:ph sz="quarter" idx="13"/>
          </p:nvPr>
        </p:nvSpPr>
        <p:spPr/>
        <p:txBody>
          <a:bodyPr/>
          <a:lstStyle/>
          <a:p>
            <a:endParaRPr lang="en-US" dirty="0"/>
          </a:p>
          <a:p>
            <a:r>
              <a:rPr lang="en-US" dirty="0"/>
              <a:t>IBM, Harvard, UIUC: initial discussions on programming systems, ontologies, simulation, SDR</a:t>
            </a:r>
          </a:p>
          <a:p>
            <a:r>
              <a:rPr lang="en-US" dirty="0"/>
              <a:t>Raytheon/Xilinx: FPGAs, </a:t>
            </a:r>
            <a:r>
              <a:rPr lang="en-US" dirty="0" err="1"/>
              <a:t>RFNoC</a:t>
            </a:r>
            <a:endParaRPr lang="en-US" dirty="0"/>
          </a:p>
          <a:p>
            <a:r>
              <a:rPr lang="en-US" dirty="0"/>
              <a:t>Qualcomm: SDR hardware platform</a:t>
            </a:r>
          </a:p>
          <a:p>
            <a:r>
              <a:rPr lang="en-US" dirty="0" err="1"/>
              <a:t>GnuRadio</a:t>
            </a:r>
            <a:r>
              <a:rPr lang="en-US" dirty="0"/>
              <a:t> Conference (Sep): Analysis tools and SDR on heterogeneous architectures</a:t>
            </a:r>
          </a:p>
          <a:p>
            <a:r>
              <a:rPr lang="en-US" dirty="0"/>
              <a:t>MODSIM Workshop (August): presentation on </a:t>
            </a:r>
            <a:r>
              <a:rPr lang="en-US" dirty="0" err="1"/>
              <a:t>DSSoC</a:t>
            </a:r>
            <a:r>
              <a:rPr lang="en-US" dirty="0"/>
              <a:t> and Cosmic Castle</a:t>
            </a:r>
          </a:p>
          <a:p>
            <a:endParaRPr lang="en-US" dirty="0"/>
          </a:p>
        </p:txBody>
      </p:sp>
      <p:sp>
        <p:nvSpPr>
          <p:cNvPr id="4" name="Title 3">
            <a:extLst>
              <a:ext uri="{FF2B5EF4-FFF2-40B4-BE49-F238E27FC236}">
                <a16:creationId xmlns:a16="http://schemas.microsoft.com/office/drawing/2014/main" id="{15C5304E-FFE9-4CEA-A8C2-9415663FDC5D}"/>
              </a:ext>
            </a:extLst>
          </p:cNvPr>
          <p:cNvSpPr>
            <a:spLocks noGrp="1"/>
          </p:cNvSpPr>
          <p:nvPr>
            <p:ph type="ctrTitle"/>
          </p:nvPr>
        </p:nvSpPr>
        <p:spPr/>
        <p:txBody>
          <a:bodyPr/>
          <a:lstStyle/>
          <a:p>
            <a:r>
              <a:rPr lang="en-US" dirty="0"/>
              <a:t>Outreach</a:t>
            </a:r>
          </a:p>
        </p:txBody>
      </p:sp>
    </p:spTree>
    <p:extLst>
      <p:ext uri="{BB962C8B-B14F-4D97-AF65-F5344CB8AC3E}">
        <p14:creationId xmlns:p14="http://schemas.microsoft.com/office/powerpoint/2010/main" val="35327997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26D65-4856-4708-B1B7-EBD8959465AC}"/>
              </a:ext>
            </a:extLst>
          </p:cNvPr>
          <p:cNvSpPr>
            <a:spLocks noGrp="1"/>
          </p:cNvSpPr>
          <p:nvPr>
            <p:ph type="ctrTitle"/>
          </p:nvPr>
        </p:nvSpPr>
        <p:spPr/>
        <p:txBody>
          <a:bodyPr/>
          <a:lstStyle/>
          <a:p>
            <a:r>
              <a:rPr lang="en-US" dirty="0"/>
              <a:t>Summary</a:t>
            </a:r>
          </a:p>
        </p:txBody>
      </p:sp>
      <p:sp>
        <p:nvSpPr>
          <p:cNvPr id="5" name="Text Placeholder 4">
            <a:extLst>
              <a:ext uri="{FF2B5EF4-FFF2-40B4-BE49-F238E27FC236}">
                <a16:creationId xmlns:a16="http://schemas.microsoft.com/office/drawing/2014/main" id="{1FBE4408-FCFF-4FF1-9B7A-5A494D5A65D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11778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1647B10-9CEB-4ECB-A198-B178C3F0DCBE}"/>
              </a:ext>
            </a:extLst>
          </p:cNvPr>
          <p:cNvSpPr>
            <a:spLocks noGrp="1"/>
          </p:cNvSpPr>
          <p:nvPr>
            <p:ph sz="quarter" idx="13"/>
          </p:nvPr>
        </p:nvSpPr>
        <p:spPr>
          <a:xfrm>
            <a:off x="558654" y="975999"/>
            <a:ext cx="6607195" cy="1813661"/>
          </a:xfrm>
        </p:spPr>
        <p:txBody>
          <a:bodyPr>
            <a:normAutofit fontScale="85000" lnSpcReduction="10000"/>
          </a:bodyPr>
          <a:lstStyle/>
          <a:p>
            <a:r>
              <a:rPr lang="en-US" dirty="0"/>
              <a:t>Focus on end-to-end implementation of complete software/hardware scenario</a:t>
            </a:r>
          </a:p>
          <a:p>
            <a:r>
              <a:rPr lang="en-US" dirty="0"/>
              <a:t>Developed tools and identified scalable GNR workflow (</a:t>
            </a:r>
            <a:r>
              <a:rPr lang="en-US" dirty="0" err="1"/>
              <a:t>WiFi</a:t>
            </a:r>
            <a:r>
              <a:rPr lang="en-US" dirty="0"/>
              <a:t>)</a:t>
            </a:r>
          </a:p>
          <a:p>
            <a:r>
              <a:rPr lang="en-US" dirty="0"/>
              <a:t>Incrementally porting to heterogeneous programming model (</a:t>
            </a:r>
            <a:r>
              <a:rPr lang="en-US" dirty="0" err="1"/>
              <a:t>OpenACC</a:t>
            </a:r>
            <a:r>
              <a:rPr lang="en-US" dirty="0"/>
              <a:t>) to lower to multiple target programming models/architectures</a:t>
            </a:r>
          </a:p>
          <a:p>
            <a:r>
              <a:rPr lang="en-US" dirty="0"/>
              <a:t>MCL runtime scaling well on multiple platforms</a:t>
            </a:r>
          </a:p>
        </p:txBody>
      </p:sp>
      <p:sp>
        <p:nvSpPr>
          <p:cNvPr id="5" name="Title 4">
            <a:extLst>
              <a:ext uri="{FF2B5EF4-FFF2-40B4-BE49-F238E27FC236}">
                <a16:creationId xmlns:a16="http://schemas.microsoft.com/office/drawing/2014/main" id="{6736DB99-83EE-41AA-899B-E1D510811311}"/>
              </a:ext>
            </a:extLst>
          </p:cNvPr>
          <p:cNvSpPr>
            <a:spLocks noGrp="1"/>
          </p:cNvSpPr>
          <p:nvPr>
            <p:ph type="ctrTitle"/>
          </p:nvPr>
        </p:nvSpPr>
        <p:spPr/>
        <p:txBody>
          <a:bodyPr/>
          <a:lstStyle/>
          <a:p>
            <a:r>
              <a:rPr lang="en-US" dirty="0"/>
              <a:t>Summary</a:t>
            </a:r>
          </a:p>
        </p:txBody>
      </p:sp>
      <p:pic>
        <p:nvPicPr>
          <p:cNvPr id="7" name="Picture 6">
            <a:extLst>
              <a:ext uri="{FF2B5EF4-FFF2-40B4-BE49-F238E27FC236}">
                <a16:creationId xmlns:a16="http://schemas.microsoft.com/office/drawing/2014/main" id="{C06D64C7-7E3F-4C85-A337-A480C11562F6}"/>
              </a:ext>
            </a:extLst>
          </p:cNvPr>
          <p:cNvPicPr>
            <a:picLocks noChangeAspect="1"/>
          </p:cNvPicPr>
          <p:nvPr/>
        </p:nvPicPr>
        <p:blipFill>
          <a:blip r:embed="rId2"/>
          <a:stretch>
            <a:fillRect/>
          </a:stretch>
        </p:blipFill>
        <p:spPr>
          <a:xfrm>
            <a:off x="7648790" y="326977"/>
            <a:ext cx="3640996" cy="2191911"/>
          </a:xfrm>
          <a:prstGeom prst="rect">
            <a:avLst/>
          </a:prstGeom>
          <a:ln>
            <a:noFill/>
          </a:ln>
          <a:effectLst>
            <a:outerShdw blurRad="292100" dist="139700" dir="2700000" algn="tl" rotWithShape="0">
              <a:srgbClr val="333333">
                <a:alpha val="65000"/>
              </a:srgbClr>
            </a:outerShdw>
          </a:effectLst>
        </p:spPr>
      </p:pic>
      <p:graphicFrame>
        <p:nvGraphicFramePr>
          <p:cNvPr id="8" name="Diagram 7">
            <a:extLst>
              <a:ext uri="{FF2B5EF4-FFF2-40B4-BE49-F238E27FC236}">
                <a16:creationId xmlns:a16="http://schemas.microsoft.com/office/drawing/2014/main" id="{4A8A0675-6BCC-49E2-B55E-F63FE52CCBC2}"/>
              </a:ext>
            </a:extLst>
          </p:cNvPr>
          <p:cNvGraphicFramePr/>
          <p:nvPr/>
        </p:nvGraphicFramePr>
        <p:xfrm>
          <a:off x="643072" y="2789659"/>
          <a:ext cx="11129655" cy="2443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ocument 11">
            <a:extLst>
              <a:ext uri="{FF2B5EF4-FFF2-40B4-BE49-F238E27FC236}">
                <a16:creationId xmlns:a16="http://schemas.microsoft.com/office/drawing/2014/main" id="{8B648353-BF08-46DF-AA6D-4038D902FFFA}"/>
              </a:ext>
            </a:extLst>
          </p:cNvPr>
          <p:cNvSpPr/>
          <p:nvPr/>
        </p:nvSpPr>
        <p:spPr>
          <a:xfrm>
            <a:off x="643072" y="5232869"/>
            <a:ext cx="2103681" cy="150349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 “Find workflows that uses most amount of computation heavy GNR modules”</a:t>
            </a:r>
          </a:p>
        </p:txBody>
      </p:sp>
      <p:sp>
        <p:nvSpPr>
          <p:cNvPr id="10" name="Document 12">
            <a:extLst>
              <a:ext uri="{FF2B5EF4-FFF2-40B4-BE49-F238E27FC236}">
                <a16:creationId xmlns:a16="http://schemas.microsoft.com/office/drawing/2014/main" id="{51B1A739-6817-41E1-907F-807E2057680C}"/>
              </a:ext>
            </a:extLst>
          </p:cNvPr>
          <p:cNvSpPr/>
          <p:nvPr/>
        </p:nvSpPr>
        <p:spPr>
          <a:xfrm>
            <a:off x="2909589" y="5232869"/>
            <a:ext cx="2103681" cy="150349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 </a:t>
            </a:r>
            <a:r>
              <a:rPr lang="en-US" sz="1400" b="1" dirty="0">
                <a:solidFill>
                  <a:schemeClr val="accent2"/>
                </a:solidFill>
              </a:rPr>
              <a:t>GNR: </a:t>
            </a:r>
            <a:r>
              <a:rPr lang="en-US" sz="1400" dirty="0">
                <a:solidFill>
                  <a:schemeClr val="accent2"/>
                </a:solidFill>
              </a:rPr>
              <a:t>IEEE-802.11 to transfer image and video files</a:t>
            </a:r>
          </a:p>
          <a:p>
            <a:r>
              <a:rPr lang="en-US" sz="1400" dirty="0">
                <a:solidFill>
                  <a:schemeClr val="accent2"/>
                </a:solidFill>
              </a:rPr>
              <a:t>- </a:t>
            </a:r>
            <a:r>
              <a:rPr lang="en-US" sz="1400" b="1" dirty="0">
                <a:solidFill>
                  <a:schemeClr val="accent2"/>
                </a:solidFill>
              </a:rPr>
              <a:t>Transcoder</a:t>
            </a:r>
            <a:r>
              <a:rPr lang="en-US" sz="1400" dirty="0">
                <a:solidFill>
                  <a:schemeClr val="accent2"/>
                </a:solidFill>
              </a:rPr>
              <a:t>: Convert content on the fly </a:t>
            </a:r>
          </a:p>
        </p:txBody>
      </p:sp>
      <p:sp>
        <p:nvSpPr>
          <p:cNvPr id="11" name="Document 13">
            <a:extLst>
              <a:ext uri="{FF2B5EF4-FFF2-40B4-BE49-F238E27FC236}">
                <a16:creationId xmlns:a16="http://schemas.microsoft.com/office/drawing/2014/main" id="{0AC6F58A-9E0C-4CF7-9D8E-3580EBD2F4C2}"/>
              </a:ext>
            </a:extLst>
          </p:cNvPr>
          <p:cNvSpPr/>
          <p:nvPr/>
        </p:nvSpPr>
        <p:spPr>
          <a:xfrm>
            <a:off x="5176107" y="5232869"/>
            <a:ext cx="2103681" cy="150349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 </a:t>
            </a:r>
            <a:r>
              <a:rPr lang="en-US" sz="1400" dirty="0" err="1">
                <a:solidFill>
                  <a:schemeClr val="accent2"/>
                </a:solidFill>
              </a:rPr>
              <a:t>OpenARC</a:t>
            </a:r>
            <a:r>
              <a:rPr lang="en-US" sz="1400" dirty="0">
                <a:solidFill>
                  <a:schemeClr val="accent2"/>
                </a:solidFill>
              </a:rPr>
              <a:t> generates MCL integrated OpenCL code and create corresponding GNR-OOT modules</a:t>
            </a:r>
          </a:p>
        </p:txBody>
      </p:sp>
      <p:sp>
        <p:nvSpPr>
          <p:cNvPr id="12" name="Document 14">
            <a:extLst>
              <a:ext uri="{FF2B5EF4-FFF2-40B4-BE49-F238E27FC236}">
                <a16:creationId xmlns:a16="http://schemas.microsoft.com/office/drawing/2014/main" id="{94F6B145-40F8-45EE-9DF7-007FFB821D1C}"/>
              </a:ext>
            </a:extLst>
          </p:cNvPr>
          <p:cNvSpPr/>
          <p:nvPr/>
        </p:nvSpPr>
        <p:spPr>
          <a:xfrm>
            <a:off x="7445963" y="5227913"/>
            <a:ext cx="2103681" cy="150349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 MCL runtime dynamically schedules kernels in GNR and transcoder processes</a:t>
            </a:r>
          </a:p>
        </p:txBody>
      </p:sp>
      <p:sp>
        <p:nvSpPr>
          <p:cNvPr id="13" name="Document 15">
            <a:extLst>
              <a:ext uri="{FF2B5EF4-FFF2-40B4-BE49-F238E27FC236}">
                <a16:creationId xmlns:a16="http://schemas.microsoft.com/office/drawing/2014/main" id="{0DFF50ED-8512-4F2F-A416-D8E1DA2516C0}"/>
              </a:ext>
            </a:extLst>
          </p:cNvPr>
          <p:cNvSpPr/>
          <p:nvPr/>
        </p:nvSpPr>
        <p:spPr>
          <a:xfrm>
            <a:off x="9712481" y="5225961"/>
            <a:ext cx="2103681" cy="150349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 NVIDIA Xavier: CPU/GPU/DLA</a:t>
            </a:r>
          </a:p>
          <a:p>
            <a:pPr marL="285664" indent="-285664">
              <a:buFontTx/>
              <a:buChar char="-"/>
            </a:pPr>
            <a:r>
              <a:rPr lang="en-US" sz="1400" dirty="0">
                <a:solidFill>
                  <a:schemeClr val="accent2"/>
                </a:solidFill>
              </a:rPr>
              <a:t>Ettus B210</a:t>
            </a:r>
          </a:p>
          <a:p>
            <a:pPr marL="285664" indent="-285664">
              <a:buFontTx/>
              <a:buChar char="-"/>
            </a:pPr>
            <a:endParaRPr lang="en-US" sz="1400" dirty="0">
              <a:solidFill>
                <a:schemeClr val="accent2"/>
              </a:solidFill>
            </a:endParaRPr>
          </a:p>
          <a:p>
            <a:pPr marL="285664" indent="-285664">
              <a:buFontTx/>
              <a:buChar char="-"/>
            </a:pPr>
            <a:endParaRPr lang="en-US" sz="1400" dirty="0">
              <a:solidFill>
                <a:schemeClr val="accent2"/>
              </a:solidFill>
            </a:endParaRPr>
          </a:p>
        </p:txBody>
      </p:sp>
    </p:spTree>
    <p:extLst>
      <p:ext uri="{BB962C8B-B14F-4D97-AF65-F5344CB8AC3E}">
        <p14:creationId xmlns:p14="http://schemas.microsoft.com/office/powerpoint/2010/main" val="40285050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52E809-7F8D-D141-9654-8E3B996BD00A}"/>
              </a:ext>
            </a:extLst>
          </p:cNvPr>
          <p:cNvSpPr>
            <a:spLocks noGrp="1"/>
          </p:cNvSpPr>
          <p:nvPr>
            <p:ph type="ctrTitle"/>
          </p:nvPr>
        </p:nvSpPr>
        <p:spPr/>
        <p:txBody>
          <a:bodyPr/>
          <a:lstStyle/>
          <a:p>
            <a:r>
              <a:rPr lang="en-US" dirty="0"/>
              <a:t>Cosmic-Castle Open Source Repositories</a:t>
            </a:r>
          </a:p>
        </p:txBody>
      </p:sp>
      <p:sp>
        <p:nvSpPr>
          <p:cNvPr id="7" name="Content Placeholder 4">
            <a:extLst>
              <a:ext uri="{FF2B5EF4-FFF2-40B4-BE49-F238E27FC236}">
                <a16:creationId xmlns:a16="http://schemas.microsoft.com/office/drawing/2014/main" id="{DBF446E5-E316-5445-864B-8BE6260E7DF9}"/>
              </a:ext>
            </a:extLst>
          </p:cNvPr>
          <p:cNvSpPr txBox="1">
            <a:spLocks/>
          </p:cNvSpPr>
          <p:nvPr/>
        </p:nvSpPr>
        <p:spPr bwMode="auto">
          <a:xfrm>
            <a:off x="507867" y="1127558"/>
            <a:ext cx="11939919" cy="89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1799" dirty="0"/>
          </a:p>
          <a:p>
            <a:endParaRPr lang="en-US" sz="1999" dirty="0"/>
          </a:p>
          <a:p>
            <a:endParaRPr lang="en-US" sz="1999" dirty="0"/>
          </a:p>
        </p:txBody>
      </p:sp>
      <p:graphicFrame>
        <p:nvGraphicFramePr>
          <p:cNvPr id="8" name="Table 7">
            <a:extLst>
              <a:ext uri="{FF2B5EF4-FFF2-40B4-BE49-F238E27FC236}">
                <a16:creationId xmlns:a16="http://schemas.microsoft.com/office/drawing/2014/main" id="{DB7E89EC-6662-C146-A991-3F72BA5849FE}"/>
              </a:ext>
            </a:extLst>
          </p:cNvPr>
          <p:cNvGraphicFramePr>
            <a:graphicFrameLocks noGrp="1"/>
          </p:cNvGraphicFramePr>
          <p:nvPr/>
        </p:nvGraphicFramePr>
        <p:xfrm>
          <a:off x="810357" y="1008209"/>
          <a:ext cx="10703312" cy="5532526"/>
        </p:xfrm>
        <a:graphic>
          <a:graphicData uri="http://schemas.openxmlformats.org/drawingml/2006/table">
            <a:tbl>
              <a:tblPr firstRow="1" bandRow="1">
                <a:tableStyleId>{5C22544A-7EE6-4342-B048-85BDC9FD1C3A}</a:tableStyleId>
              </a:tblPr>
              <a:tblGrid>
                <a:gridCol w="2211455">
                  <a:extLst>
                    <a:ext uri="{9D8B030D-6E8A-4147-A177-3AD203B41FA5}">
                      <a16:colId xmlns:a16="http://schemas.microsoft.com/office/drawing/2014/main" val="886673929"/>
                    </a:ext>
                  </a:extLst>
                </a:gridCol>
                <a:gridCol w="8491857">
                  <a:extLst>
                    <a:ext uri="{9D8B030D-6E8A-4147-A177-3AD203B41FA5}">
                      <a16:colId xmlns:a16="http://schemas.microsoft.com/office/drawing/2014/main" val="2837592070"/>
                    </a:ext>
                  </a:extLst>
                </a:gridCol>
              </a:tblGrid>
              <a:tr h="510791">
                <a:tc>
                  <a:txBody>
                    <a:bodyPr/>
                    <a:lstStyle/>
                    <a:p>
                      <a:r>
                        <a:rPr lang="en-US" sz="1600" dirty="0"/>
                        <a:t>Step</a:t>
                      </a:r>
                    </a:p>
                  </a:txBody>
                  <a:tcPr marL="91416" marR="91416" marT="45708" marB="45708"/>
                </a:tc>
                <a:tc>
                  <a:txBody>
                    <a:bodyPr/>
                    <a:lstStyle/>
                    <a:p>
                      <a:r>
                        <a:rPr lang="en-US" sz="1600" dirty="0"/>
                        <a:t>Cosmic Castle’s Solution</a:t>
                      </a:r>
                    </a:p>
                  </a:txBody>
                  <a:tcPr marL="91416" marR="91416" marT="45708" marB="45708"/>
                </a:tc>
                <a:extLst>
                  <a:ext uri="{0D108BD9-81ED-4DB2-BD59-A6C34878D82A}">
                    <a16:rowId xmlns:a16="http://schemas.microsoft.com/office/drawing/2014/main" val="1476001409"/>
                  </a:ext>
                </a:extLst>
              </a:tr>
              <a:tr h="1066522">
                <a:tc>
                  <a:txBody>
                    <a:bodyPr/>
                    <a:lstStyle/>
                    <a:p>
                      <a:r>
                        <a:rPr lang="en-US" sz="1600" dirty="0"/>
                        <a:t>1. Static/Dynamic GRC Workflow Analysis</a:t>
                      </a:r>
                    </a:p>
                  </a:txBody>
                  <a:tcPr marL="91416" marR="91416" marT="45708" marB="45708"/>
                </a:tc>
                <a:tc>
                  <a:txBody>
                    <a:bodyPr/>
                    <a:lstStyle/>
                    <a:p>
                      <a:pPr marL="0" indent="0">
                        <a:buFont typeface="Arial" panose="020B0604020202020204" pitchFamily="34" charset="0"/>
                        <a:buNone/>
                      </a:pPr>
                      <a:r>
                        <a:rPr lang="en-US" sz="1600" dirty="0"/>
                        <a:t>Batch Processing for:</a:t>
                      </a:r>
                    </a:p>
                    <a:p>
                      <a:pPr marL="285750" indent="-285750">
                        <a:buFont typeface="Arial" panose="020B0604020202020204" pitchFamily="34" charset="0"/>
                        <a:buChar char="•"/>
                      </a:pPr>
                      <a:r>
                        <a:rPr lang="en-US" sz="1600" dirty="0"/>
                        <a:t>Static analysis: Graph-based (.dot file) GRC workflow analysis</a:t>
                      </a:r>
                    </a:p>
                    <a:p>
                      <a:pPr marL="285750" indent="-285750">
                        <a:buFont typeface="Arial" panose="020B0604020202020204" pitchFamily="34" charset="0"/>
                        <a:buChar char="•"/>
                      </a:pPr>
                      <a:r>
                        <a:rPr lang="en-US" sz="1600" dirty="0"/>
                        <a:t>Dynamic analysis: Automated profiling via perfmon</a:t>
                      </a:r>
                    </a:p>
                    <a:p>
                      <a:r>
                        <a:rPr lang="en-US" sz="1600" u="none" dirty="0"/>
                        <a:t>Source</a:t>
                      </a:r>
                      <a:r>
                        <a:rPr lang="en-US" sz="1600" dirty="0"/>
                        <a:t>: </a:t>
                      </a:r>
                      <a:r>
                        <a:rPr lang="en-US" sz="1600" u="sng" dirty="0">
                          <a:solidFill>
                            <a:schemeClr val="tx2"/>
                          </a:solidFill>
                          <a:hlinkClick r:id="rId2">
                            <a:extLst>
                              <a:ext uri="{A12FA001-AC4F-418D-AE19-62706E023703}">
                                <ahyp:hlinkClr xmlns:ahyp="http://schemas.microsoft.com/office/drawing/2018/hyperlinkcolor" val="tx"/>
                              </a:ext>
                            </a:extLst>
                          </a:hlinkClick>
                        </a:rPr>
                        <a:t>https://code.ornl.gov/fub/gnr-tools</a:t>
                      </a:r>
                      <a:endParaRPr lang="en-US" sz="1600" u="sng" dirty="0">
                        <a:solidFill>
                          <a:schemeClr val="tx2"/>
                        </a:solidFill>
                      </a:endParaRPr>
                    </a:p>
                  </a:txBody>
                  <a:tcPr marL="91416" marR="91416" marT="45708" marB="45708"/>
                </a:tc>
                <a:extLst>
                  <a:ext uri="{0D108BD9-81ED-4DB2-BD59-A6C34878D82A}">
                    <a16:rowId xmlns:a16="http://schemas.microsoft.com/office/drawing/2014/main" val="2313677580"/>
                  </a:ext>
                </a:extLst>
              </a:tr>
              <a:tr h="1554075">
                <a:tc>
                  <a:txBody>
                    <a:bodyPr/>
                    <a:lstStyle/>
                    <a:p>
                      <a:r>
                        <a:rPr lang="en-US" sz="1600" dirty="0"/>
                        <a:t>2. Compiler framework</a:t>
                      </a:r>
                    </a:p>
                  </a:txBody>
                  <a:tcPr marL="91416" marR="91416" marT="45708" marB="45708"/>
                </a:tc>
                <a:tc>
                  <a:txBody>
                    <a:bodyPr/>
                    <a:lstStyle/>
                    <a:p>
                      <a:pPr marL="0" indent="0">
                        <a:buFont typeface="Arial" panose="020B0604020202020204" pitchFamily="34" charset="0"/>
                        <a:buNone/>
                      </a:pPr>
                      <a:r>
                        <a:rPr lang="en-US" sz="1600" dirty="0"/>
                        <a:t>Source-code generation:</a:t>
                      </a:r>
                    </a:p>
                    <a:p>
                      <a:pPr marL="285750" indent="-285750">
                        <a:buFont typeface="Arial" panose="020B0604020202020204" pitchFamily="34" charset="0"/>
                        <a:buChar char="•"/>
                      </a:pPr>
                      <a:r>
                        <a:rPr lang="en-US" sz="1600" dirty="0" err="1"/>
                        <a:t>OpenARC</a:t>
                      </a:r>
                      <a:r>
                        <a:rPr lang="en-US" sz="1600" dirty="0"/>
                        <a:t>-based compiler-fronted automatically embeds MCL code for multi-device acceleration. </a:t>
                      </a:r>
                    </a:p>
                    <a:p>
                      <a:pPr marL="285750" indent="-285750">
                        <a:buFont typeface="Arial" panose="020B0604020202020204" pitchFamily="34" charset="0"/>
                        <a:buChar char="•"/>
                      </a:pPr>
                      <a:r>
                        <a:rPr lang="en-US" sz="1600" dirty="0"/>
                        <a:t>Cosmic Castle GNR OOT modules are created to integrate the code into </a:t>
                      </a:r>
                      <a:r>
                        <a:rPr lang="en-US" sz="1600" dirty="0" err="1"/>
                        <a:t>GNURadio</a:t>
                      </a:r>
                      <a:r>
                        <a:rPr lang="en-US" sz="1600" dirty="0"/>
                        <a:t>. </a:t>
                      </a:r>
                    </a:p>
                    <a:p>
                      <a:r>
                        <a:rPr lang="en-US" sz="1600" u="none" dirty="0"/>
                        <a:t>Source</a:t>
                      </a:r>
                      <a:r>
                        <a:rPr lang="en-US" sz="1600" dirty="0"/>
                        <a:t>:  </a:t>
                      </a:r>
                      <a:r>
                        <a:rPr lang="en-US" sz="1600" u="sng" dirty="0">
                          <a:solidFill>
                            <a:schemeClr val="tx2"/>
                          </a:solidFill>
                          <a:hlinkClick r:id="rId2">
                            <a:extLst>
                              <a:ext uri="{A12FA001-AC4F-418D-AE19-62706E023703}">
                                <ahyp:hlinkClr xmlns:ahyp="http://schemas.microsoft.com/office/drawing/2018/hyperlinkcolor" val="tx"/>
                              </a:ext>
                            </a:extLst>
                          </a:hlinkClick>
                        </a:rPr>
                        <a:t>https://code.ornl.gov/fub/gnr</a:t>
                      </a:r>
                      <a:r>
                        <a:rPr lang="en-US" sz="1600" u="sng" dirty="0">
                          <a:solidFill>
                            <a:schemeClr val="tx2"/>
                          </a:solidFill>
                        </a:rPr>
                        <a:t>-cosmic</a:t>
                      </a:r>
                    </a:p>
                  </a:txBody>
                  <a:tcPr marL="91416" marR="91416" marT="45708" marB="45708"/>
                </a:tc>
                <a:extLst>
                  <a:ext uri="{0D108BD9-81ED-4DB2-BD59-A6C34878D82A}">
                    <a16:rowId xmlns:a16="http://schemas.microsoft.com/office/drawing/2014/main" val="4099240164"/>
                  </a:ext>
                </a:extLst>
              </a:tr>
              <a:tr h="1310299">
                <a:tc>
                  <a:txBody>
                    <a:bodyPr/>
                    <a:lstStyle/>
                    <a:p>
                      <a:r>
                        <a:rPr lang="en-US" sz="1600" dirty="0"/>
                        <a:t>3. Applications &amp; Toolchain</a:t>
                      </a:r>
                    </a:p>
                  </a:txBody>
                  <a:tcPr marL="91416" marR="91416" marT="45708" marB="45708"/>
                </a:tc>
                <a:tc>
                  <a:txBody>
                    <a:bodyPr/>
                    <a:lstStyle/>
                    <a:p>
                      <a:r>
                        <a:rPr lang="en-US" sz="1600" dirty="0"/>
                        <a:t>Toolchain: </a:t>
                      </a:r>
                    </a:p>
                    <a:p>
                      <a:pPr marL="285750" indent="-285750">
                        <a:buFont typeface="Arial" panose="020B0604020202020204" pitchFamily="34" charset="0"/>
                        <a:buChar char="•"/>
                      </a:pPr>
                      <a:r>
                        <a:rPr lang="en-US" sz="1600" dirty="0"/>
                        <a:t>CC: Custom GRC files for TX/RX, python scripts for processing pipeline</a:t>
                      </a:r>
                    </a:p>
                    <a:p>
                      <a:pPr marL="285750" indent="-285750">
                        <a:buFont typeface="Arial" panose="020B0604020202020204" pitchFamily="34" charset="0"/>
                        <a:buChar char="•"/>
                      </a:pPr>
                      <a:r>
                        <a:rPr lang="en-US" sz="1600" dirty="0" err="1"/>
                        <a:t>External:GNR</a:t>
                      </a:r>
                      <a:r>
                        <a:rPr lang="en-US" sz="1600" dirty="0"/>
                        <a:t> OOT modules, OpenCL-based Image processing tools, dependencies etc.</a:t>
                      </a:r>
                    </a:p>
                    <a:p>
                      <a:r>
                        <a:rPr lang="en-US" sz="1600" u="none" dirty="0"/>
                        <a:t>Source</a:t>
                      </a:r>
                      <a:r>
                        <a:rPr lang="en-US" sz="1600" dirty="0"/>
                        <a:t>:  </a:t>
                      </a:r>
                      <a:r>
                        <a:rPr lang="en-US" sz="1600" u="sng" dirty="0">
                          <a:solidFill>
                            <a:schemeClr val="tx2"/>
                          </a:solidFill>
                          <a:hlinkClick r:id="rId2">
                            <a:extLst>
                              <a:ext uri="{A12FA001-AC4F-418D-AE19-62706E023703}">
                                <ahyp:hlinkClr xmlns:ahyp="http://schemas.microsoft.com/office/drawing/2018/hyperlinkcolor" val="tx"/>
                              </a:ext>
                            </a:extLst>
                          </a:hlinkClick>
                        </a:rPr>
                        <a:t>https://code.ornl.gov/fub/</a:t>
                      </a:r>
                      <a:r>
                        <a:rPr lang="en-US" sz="1600" u="sng" dirty="0">
                          <a:solidFill>
                            <a:schemeClr val="tx2"/>
                          </a:solidFill>
                        </a:rPr>
                        <a:t>cosmic-toolchain</a:t>
                      </a:r>
                    </a:p>
                  </a:txBody>
                  <a:tcPr marL="91416" marR="91416" marT="45708" marB="45708"/>
                </a:tc>
                <a:extLst>
                  <a:ext uri="{0D108BD9-81ED-4DB2-BD59-A6C34878D82A}">
                    <a16:rowId xmlns:a16="http://schemas.microsoft.com/office/drawing/2014/main" val="1815249730"/>
                  </a:ext>
                </a:extLst>
              </a:tr>
              <a:tr h="578969">
                <a:tc>
                  <a:txBody>
                    <a:bodyPr/>
                    <a:lstStyle/>
                    <a:p>
                      <a:r>
                        <a:rPr lang="en-US" sz="1600" dirty="0"/>
                        <a:t>4. Runtime Scheduler</a:t>
                      </a:r>
                    </a:p>
                  </a:txBody>
                  <a:tcPr marL="91416" marR="91416" marT="45708" marB="45708"/>
                </a:tc>
                <a:tc>
                  <a:txBody>
                    <a:bodyPr/>
                    <a:lstStyle/>
                    <a:p>
                      <a:r>
                        <a:rPr lang="en-US" sz="1600" dirty="0"/>
                        <a:t>Dynamic runtime for automated device selection and execution.</a:t>
                      </a:r>
                    </a:p>
                    <a:p>
                      <a:r>
                        <a:rPr lang="en-US" sz="1600" u="none" dirty="0"/>
                        <a:t>Source</a:t>
                      </a:r>
                      <a:r>
                        <a:rPr lang="en-US" sz="1600" dirty="0"/>
                        <a:t>: </a:t>
                      </a:r>
                      <a:r>
                        <a:rPr lang="en-US" sz="1600" u="sng" dirty="0">
                          <a:solidFill>
                            <a:schemeClr val="tx2"/>
                          </a:solidFill>
                          <a:hlinkClick r:id="rId3">
                            <a:extLst>
                              <a:ext uri="{A12FA001-AC4F-418D-AE19-62706E023703}">
                                <ahyp:hlinkClr xmlns:ahyp="http://schemas.microsoft.com/office/drawing/2018/hyperlinkcolor" val="tx"/>
                              </a:ext>
                            </a:extLst>
                          </a:hlinkClick>
                        </a:rPr>
                        <a:t>https://code.ornl.gov/r0g/Minos</a:t>
                      </a:r>
                      <a:endParaRPr lang="en-US" sz="1600" u="sng" dirty="0">
                        <a:solidFill>
                          <a:schemeClr val="tx2"/>
                        </a:solidFill>
                      </a:endParaRPr>
                    </a:p>
                  </a:txBody>
                  <a:tcPr marL="91416" marR="91416" marT="45708" marB="45708"/>
                </a:tc>
                <a:extLst>
                  <a:ext uri="{0D108BD9-81ED-4DB2-BD59-A6C34878D82A}">
                    <a16:rowId xmlns:a16="http://schemas.microsoft.com/office/drawing/2014/main" val="1604440513"/>
                  </a:ext>
                </a:extLst>
              </a:tr>
              <a:tr h="510791">
                <a:tc>
                  <a:txBody>
                    <a:bodyPr/>
                    <a:lstStyle/>
                    <a:p>
                      <a:r>
                        <a:rPr lang="en-US" sz="1600" dirty="0"/>
                        <a:t>5. Aspen modeling</a:t>
                      </a:r>
                    </a:p>
                  </a:txBody>
                  <a:tcPr marL="91416" marR="91416" marT="45708" marB="45708"/>
                </a:tc>
                <a:tc>
                  <a:txBody>
                    <a:bodyPr/>
                    <a:lstStyle/>
                    <a:p>
                      <a:r>
                        <a:rPr lang="en-US" sz="1800" dirty="0"/>
                        <a:t>Initial DSL modeling tools: </a:t>
                      </a:r>
                      <a:r>
                        <a:rPr lang="en-US" sz="1800" dirty="0">
                          <a:hlinkClick r:id="rId4"/>
                        </a:rPr>
                        <a:t>https://github.com/ORNL/aspen</a:t>
                      </a:r>
                      <a:r>
                        <a:rPr lang="en-US" sz="1800" dirty="0"/>
                        <a:t> </a:t>
                      </a:r>
                    </a:p>
                  </a:txBody>
                  <a:tcPr marL="91416" marR="91416" marT="45708" marB="45708"/>
                </a:tc>
                <a:extLst>
                  <a:ext uri="{0D108BD9-81ED-4DB2-BD59-A6C34878D82A}">
                    <a16:rowId xmlns:a16="http://schemas.microsoft.com/office/drawing/2014/main" val="1586437237"/>
                  </a:ext>
                </a:extLst>
              </a:tr>
            </a:tbl>
          </a:graphicData>
        </a:graphic>
      </p:graphicFrame>
    </p:spTree>
    <p:extLst>
      <p:ext uri="{BB962C8B-B14F-4D97-AF65-F5344CB8AC3E}">
        <p14:creationId xmlns:p14="http://schemas.microsoft.com/office/powerpoint/2010/main" val="310338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3504" y="31601"/>
            <a:ext cx="7538028" cy="929243"/>
          </a:xfrm>
        </p:spPr>
        <p:txBody>
          <a:bodyPr>
            <a:noAutofit/>
          </a:bodyPr>
          <a:lstStyle/>
          <a:p>
            <a:r>
              <a:rPr lang="en-US" sz="2800" dirty="0"/>
              <a:t>Quantum computing: Qubit design and fabrication have made recent progress but still face challenges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2258" y="1318348"/>
            <a:ext cx="7538028" cy="5313089"/>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2072556" y="1056738"/>
            <a:ext cx="2722220" cy="261610"/>
          </a:xfrm>
          <a:prstGeom prst="rect">
            <a:avLst/>
          </a:prstGeom>
        </p:spPr>
        <p:txBody>
          <a:bodyPr wrap="none">
            <a:spAutoFit/>
          </a:bodyPr>
          <a:lstStyle/>
          <a:p>
            <a:r>
              <a:rPr lang="en-US" sz="1100" i="1" dirty="0"/>
              <a:t>Science 354, 1091 (2016) – 2 December</a:t>
            </a:r>
          </a:p>
        </p:txBody>
      </p:sp>
      <p:pic>
        <p:nvPicPr>
          <p:cNvPr id="6" name="Picture 5">
            <a:extLst>
              <a:ext uri="{FF2B5EF4-FFF2-40B4-BE49-F238E27FC236}">
                <a16:creationId xmlns:a16="http://schemas.microsoft.com/office/drawing/2014/main" id="{DDB1FAF4-F384-4300-B124-1445D53A8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532" y="31601"/>
            <a:ext cx="3439886" cy="5159829"/>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8FCA12B-6030-48A8-9A10-4A5090C3CF5E}"/>
              </a:ext>
            </a:extLst>
          </p:cNvPr>
          <p:cNvSpPr/>
          <p:nvPr/>
        </p:nvSpPr>
        <p:spPr>
          <a:xfrm>
            <a:off x="8898808" y="6490900"/>
            <a:ext cx="3187122" cy="276999"/>
          </a:xfrm>
          <a:prstGeom prst="rect">
            <a:avLst/>
          </a:prstGeom>
        </p:spPr>
        <p:txBody>
          <a:bodyPr wrap="square">
            <a:spAutoFit/>
          </a:bodyPr>
          <a:lstStyle/>
          <a:p>
            <a:r>
              <a:rPr lang="en-US" sz="1200" dirty="0">
                <a:hlinkClick r:id="rId4"/>
              </a:rPr>
              <a:t>http://nap.edu/25196</a:t>
            </a:r>
            <a:r>
              <a:rPr lang="en-US" sz="1200" dirty="0"/>
              <a:t> </a:t>
            </a:r>
            <a:endParaRPr lang="en-US" sz="700" dirty="0"/>
          </a:p>
        </p:txBody>
      </p:sp>
      <p:pic>
        <p:nvPicPr>
          <p:cNvPr id="5" name="Picture 4">
            <a:extLst>
              <a:ext uri="{FF2B5EF4-FFF2-40B4-BE49-F238E27FC236}">
                <a16:creationId xmlns:a16="http://schemas.microsoft.com/office/drawing/2014/main" id="{350191BB-537C-4726-B6DA-4DD330776201}"/>
              </a:ext>
            </a:extLst>
          </p:cNvPr>
          <p:cNvPicPr>
            <a:picLocks noChangeAspect="1"/>
          </p:cNvPicPr>
          <p:nvPr/>
        </p:nvPicPr>
        <p:blipFill>
          <a:blip r:embed="rId5"/>
          <a:stretch>
            <a:fillRect/>
          </a:stretch>
        </p:blipFill>
        <p:spPr>
          <a:xfrm>
            <a:off x="8660680" y="1534450"/>
            <a:ext cx="3342264" cy="4880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140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2B7EC3-6A95-4714-B8F7-73B05985BF85}"/>
              </a:ext>
            </a:extLst>
          </p:cNvPr>
          <p:cNvSpPr>
            <a:spLocks noGrp="1"/>
          </p:cNvSpPr>
          <p:nvPr>
            <p:ph type="ctrTitle"/>
          </p:nvPr>
        </p:nvSpPr>
        <p:spPr/>
        <p:txBody>
          <a:bodyPr/>
          <a:lstStyle/>
          <a:p>
            <a:r>
              <a:rPr lang="en-US" dirty="0"/>
              <a:t>Progress (since Feb 2019)</a:t>
            </a:r>
          </a:p>
        </p:txBody>
      </p:sp>
      <p:pic>
        <p:nvPicPr>
          <p:cNvPr id="6" name="Picture 4" descr="A screenshot of a cell phone&#10;&#10;Description generated with very high confidence">
            <a:extLst>
              <a:ext uri="{FF2B5EF4-FFF2-40B4-BE49-F238E27FC236}">
                <a16:creationId xmlns:a16="http://schemas.microsoft.com/office/drawing/2014/main" id="{3D1D8A55-BA3B-44C4-92F5-914155A0982C}"/>
              </a:ext>
            </a:extLst>
          </p:cNvPr>
          <p:cNvPicPr>
            <a:picLocks noChangeAspect="1"/>
          </p:cNvPicPr>
          <p:nvPr/>
        </p:nvPicPr>
        <p:blipFill>
          <a:blip r:embed="rId2"/>
          <a:stretch>
            <a:fillRect/>
          </a:stretch>
        </p:blipFill>
        <p:spPr bwMode="auto">
          <a:xfrm>
            <a:off x="212290" y="984512"/>
            <a:ext cx="4252529" cy="230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allout: Line 6">
            <a:extLst>
              <a:ext uri="{FF2B5EF4-FFF2-40B4-BE49-F238E27FC236}">
                <a16:creationId xmlns:a16="http://schemas.microsoft.com/office/drawing/2014/main" id="{F88D1B4A-DDA1-4E80-921F-664A6CC12F70}"/>
              </a:ext>
            </a:extLst>
          </p:cNvPr>
          <p:cNvSpPr/>
          <p:nvPr/>
        </p:nvSpPr>
        <p:spPr>
          <a:xfrm>
            <a:off x="5404635" y="1020262"/>
            <a:ext cx="6571900" cy="697666"/>
          </a:xfrm>
          <a:prstGeom prst="borderCallout1">
            <a:avLst>
              <a:gd name="adj1" fmla="val 51013"/>
              <a:gd name="adj2" fmla="val -792"/>
              <a:gd name="adj3" fmla="val 31175"/>
              <a:gd name="adj4" fmla="val -1400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Continue development of tools to digest GNR framework, port modules to SoCs, identify bountiful modules, and refine ontologies to include performance and execution modalities</a:t>
            </a:r>
          </a:p>
        </p:txBody>
      </p:sp>
      <p:sp>
        <p:nvSpPr>
          <p:cNvPr id="8" name="Callout: Line 7">
            <a:extLst>
              <a:ext uri="{FF2B5EF4-FFF2-40B4-BE49-F238E27FC236}">
                <a16:creationId xmlns:a16="http://schemas.microsoft.com/office/drawing/2014/main" id="{3D2C033F-B0D7-4E3F-A06E-788A93A4D3E7}"/>
              </a:ext>
            </a:extLst>
          </p:cNvPr>
          <p:cNvSpPr/>
          <p:nvPr/>
        </p:nvSpPr>
        <p:spPr>
          <a:xfrm>
            <a:off x="5730132" y="1825001"/>
            <a:ext cx="5950825" cy="862950"/>
          </a:xfrm>
          <a:prstGeom prst="borderCallout1">
            <a:avLst>
              <a:gd name="adj1" fmla="val 51013"/>
              <a:gd name="adj2" fmla="val -792"/>
              <a:gd name="adj3" fmla="val 1440"/>
              <a:gd name="adj4" fmla="val -2069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Partially created the </a:t>
            </a:r>
            <a:r>
              <a:rPr lang="en-US" sz="1400" dirty="0" err="1">
                <a:solidFill>
                  <a:schemeClr val="tx1"/>
                </a:solidFill>
              </a:rPr>
              <a:t>OpenACC</a:t>
            </a:r>
            <a:r>
              <a:rPr lang="en-US" sz="1400" dirty="0">
                <a:solidFill>
                  <a:schemeClr val="tx1"/>
                </a:solidFill>
              </a:rPr>
              <a:t>-enabled GNU Radio package, developed </a:t>
            </a:r>
            <a:r>
              <a:rPr lang="en-US" sz="1400" dirty="0" err="1">
                <a:solidFill>
                  <a:schemeClr val="tx1"/>
                </a:solidFill>
              </a:rPr>
              <a:t>OpenACC</a:t>
            </a:r>
            <a:r>
              <a:rPr lang="en-US" sz="1400" dirty="0">
                <a:solidFill>
                  <a:schemeClr val="tx1"/>
                </a:solidFill>
              </a:rPr>
              <a:t>/OpenMP interoperability feature, updated MCL backend support, and conducted initial performance portability tests and performance predictions of the ported </a:t>
            </a:r>
            <a:r>
              <a:rPr lang="en-US" sz="1400" dirty="0" err="1">
                <a:solidFill>
                  <a:schemeClr val="tx1"/>
                </a:solidFill>
              </a:rPr>
              <a:t>OpenACC</a:t>
            </a:r>
            <a:r>
              <a:rPr lang="en-US" sz="1400" dirty="0">
                <a:solidFill>
                  <a:schemeClr val="tx1"/>
                </a:solidFill>
              </a:rPr>
              <a:t> GNU Radio modules.</a:t>
            </a:r>
          </a:p>
        </p:txBody>
      </p:sp>
      <p:sp>
        <p:nvSpPr>
          <p:cNvPr id="9" name="Callout: Line 8">
            <a:extLst>
              <a:ext uri="{FF2B5EF4-FFF2-40B4-BE49-F238E27FC236}">
                <a16:creationId xmlns:a16="http://schemas.microsoft.com/office/drawing/2014/main" id="{60FC7202-9174-4547-B887-E1BDAB50BCD2}"/>
              </a:ext>
            </a:extLst>
          </p:cNvPr>
          <p:cNvSpPr/>
          <p:nvPr/>
        </p:nvSpPr>
        <p:spPr>
          <a:xfrm>
            <a:off x="5404635" y="2896721"/>
            <a:ext cx="5950825" cy="1002869"/>
          </a:xfrm>
          <a:prstGeom prst="borderCallout1">
            <a:avLst>
              <a:gd name="adj1" fmla="val 51013"/>
              <a:gd name="adj2" fmla="val -792"/>
              <a:gd name="adj3" fmla="val -46010"/>
              <a:gd name="adj4" fmla="val -1566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Ontology-based schedulers v0.1, continue porting on architectures (Xavier, Zynq, POWER9), asynchronous task engine optimizations, distributed execution, add additional functionalities for integration with </a:t>
            </a:r>
            <a:r>
              <a:rPr lang="en-US" sz="1400" dirty="0" err="1">
                <a:solidFill>
                  <a:schemeClr val="tx1"/>
                </a:solidFill>
              </a:rPr>
              <a:t>OpenARC</a:t>
            </a:r>
            <a:r>
              <a:rPr lang="en-US" sz="1400" dirty="0">
                <a:solidFill>
                  <a:schemeClr val="tx1"/>
                </a:solidFill>
              </a:rPr>
              <a:t>/ACC</a:t>
            </a:r>
          </a:p>
        </p:txBody>
      </p:sp>
      <p:sp>
        <p:nvSpPr>
          <p:cNvPr id="10" name="Callout: Line 9">
            <a:extLst>
              <a:ext uri="{FF2B5EF4-FFF2-40B4-BE49-F238E27FC236}">
                <a16:creationId xmlns:a16="http://schemas.microsoft.com/office/drawing/2014/main" id="{7A843000-D49B-4239-B946-D443095F5150}"/>
              </a:ext>
            </a:extLst>
          </p:cNvPr>
          <p:cNvSpPr/>
          <p:nvPr/>
        </p:nvSpPr>
        <p:spPr>
          <a:xfrm>
            <a:off x="4091565" y="4345453"/>
            <a:ext cx="5950825" cy="610550"/>
          </a:xfrm>
          <a:prstGeom prst="borderCallout1">
            <a:avLst>
              <a:gd name="adj1" fmla="val 51013"/>
              <a:gd name="adj2" fmla="val -792"/>
              <a:gd name="adj3" fmla="val -171188"/>
              <a:gd name="adj4" fmla="val -250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Initial benchmarking of Xilinx Zynq and NVIDIA Xavier Jetson platforms.</a:t>
            </a:r>
          </a:p>
        </p:txBody>
      </p:sp>
      <p:sp>
        <p:nvSpPr>
          <p:cNvPr id="11" name="Callout: Line 10">
            <a:extLst>
              <a:ext uri="{FF2B5EF4-FFF2-40B4-BE49-F238E27FC236}">
                <a16:creationId xmlns:a16="http://schemas.microsoft.com/office/drawing/2014/main" id="{DD373E62-8F10-45C4-A362-967A8F21C630}"/>
              </a:ext>
            </a:extLst>
          </p:cNvPr>
          <p:cNvSpPr/>
          <p:nvPr/>
        </p:nvSpPr>
        <p:spPr>
          <a:xfrm>
            <a:off x="3321452" y="5495965"/>
            <a:ext cx="7735751" cy="610550"/>
          </a:xfrm>
          <a:prstGeom prst="borderCallout1">
            <a:avLst>
              <a:gd name="adj1" fmla="val 51013"/>
              <a:gd name="adj2" fmla="val -792"/>
              <a:gd name="adj3" fmla="val -380048"/>
              <a:gd name="adj4" fmla="val -3579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Finish redesign of Aspen machine model for contemporary SoCs. Implement parser and symbol table to be coupled with application models. </a:t>
            </a:r>
          </a:p>
        </p:txBody>
      </p:sp>
    </p:spTree>
    <p:extLst>
      <p:ext uri="{BB962C8B-B14F-4D97-AF65-F5344CB8AC3E}">
        <p14:creationId xmlns:p14="http://schemas.microsoft.com/office/powerpoint/2010/main" val="413824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8" grpId="0" uiExpand="1" build="p" animBg="1"/>
      <p:bldP spid="9" grpId="0" uiExpand="1" build="p" animBg="1"/>
      <p:bldP spid="10" grpId="0" uiExpand="1" build="p" animBg="1"/>
      <p:bldP spid="11" grpId="0" uiExpand="1" build="p"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B35A07F-8379-784E-A0FD-CC4B23C7D973}"/>
              </a:ext>
            </a:extLst>
          </p:cNvPr>
          <p:cNvSpPr>
            <a:spLocks noGrp="1"/>
          </p:cNvSpPr>
          <p:nvPr>
            <p:ph sz="quarter" idx="13"/>
          </p:nvPr>
        </p:nvSpPr>
        <p:spPr/>
        <p:txBody>
          <a:bodyPr/>
          <a:lstStyle/>
          <a:p>
            <a:r>
              <a:rPr lang="en-US" dirty="0"/>
              <a:t>MCL is progressing:</a:t>
            </a:r>
          </a:p>
          <a:p>
            <a:pPr lvl="1"/>
            <a:r>
              <a:rPr lang="en-US" dirty="0"/>
              <a:t>Performance are getting better</a:t>
            </a:r>
          </a:p>
          <a:p>
            <a:pPr lvl="1"/>
            <a:r>
              <a:rPr lang="en-US" dirty="0"/>
              <a:t>Larger set of tested architectures</a:t>
            </a:r>
          </a:p>
          <a:p>
            <a:pPr lvl="1"/>
            <a:r>
              <a:rPr lang="en-US" dirty="0"/>
              <a:t>Additional kernels tested</a:t>
            </a:r>
          </a:p>
          <a:p>
            <a:pPr lvl="1"/>
            <a:r>
              <a:rPr lang="en-US" dirty="0"/>
              <a:t>Integration with </a:t>
            </a:r>
            <a:r>
              <a:rPr lang="en-US" dirty="0" err="1"/>
              <a:t>OpenARC</a:t>
            </a:r>
            <a:r>
              <a:rPr lang="en-US" dirty="0"/>
              <a:t> compiler</a:t>
            </a:r>
          </a:p>
          <a:p>
            <a:r>
              <a:rPr lang="en-US" dirty="0"/>
              <a:t>Current Focus on first version of Ontology-based scheduler</a:t>
            </a:r>
          </a:p>
          <a:p>
            <a:pPr lvl="1"/>
            <a:r>
              <a:rPr lang="en-US" dirty="0"/>
              <a:t>Based on manually-generated ontology</a:t>
            </a:r>
          </a:p>
          <a:p>
            <a:pPr lvl="1"/>
            <a:r>
              <a:rPr lang="en-US" dirty="0"/>
              <a:t>Would provide better scheduling with additional knowledge in the ontology</a:t>
            </a:r>
          </a:p>
          <a:p>
            <a:r>
              <a:rPr lang="en-US" dirty="0"/>
              <a:t>Next steps:</a:t>
            </a:r>
          </a:p>
          <a:p>
            <a:pPr lvl="1"/>
            <a:r>
              <a:rPr lang="en-US" dirty="0"/>
              <a:t>Hardware Abstraction Layer</a:t>
            </a:r>
          </a:p>
          <a:p>
            <a:pPr lvl="1"/>
            <a:r>
              <a:rPr lang="en-US" dirty="0"/>
              <a:t>Introspective Layer</a:t>
            </a:r>
          </a:p>
          <a:p>
            <a:pPr lvl="1"/>
            <a:r>
              <a:rPr lang="en-US" dirty="0"/>
              <a:t>Distributed MCL (lower priority)</a:t>
            </a:r>
          </a:p>
          <a:p>
            <a:pPr lvl="1"/>
            <a:r>
              <a:rPr lang="en-US" dirty="0"/>
              <a:t>Execution on hardware different from CPU/GPU (e.g., DLMA, FPGA-based custom accelerators)</a:t>
            </a:r>
          </a:p>
          <a:p>
            <a:pPr lvl="1"/>
            <a:endParaRPr lang="en-US" dirty="0"/>
          </a:p>
        </p:txBody>
      </p:sp>
      <p:sp>
        <p:nvSpPr>
          <p:cNvPr id="5" name="Title 4">
            <a:extLst>
              <a:ext uri="{FF2B5EF4-FFF2-40B4-BE49-F238E27FC236}">
                <a16:creationId xmlns:a16="http://schemas.microsoft.com/office/drawing/2014/main" id="{BCD5E19A-069D-144B-9E0D-543709AC6D6F}"/>
              </a:ext>
            </a:extLst>
          </p:cNvPr>
          <p:cNvSpPr>
            <a:spLocks noGrp="1"/>
          </p:cNvSpPr>
          <p:nvPr>
            <p:ph type="ctrTitle"/>
          </p:nvPr>
        </p:nvSpPr>
        <p:spPr/>
        <p:txBody>
          <a:bodyPr/>
          <a:lstStyle/>
          <a:p>
            <a:r>
              <a:rPr lang="en-US" dirty="0"/>
              <a:t>Conclusions</a:t>
            </a:r>
          </a:p>
        </p:txBody>
      </p:sp>
    </p:spTree>
    <p:extLst>
      <p:ext uri="{BB962C8B-B14F-4D97-AF65-F5344CB8AC3E}">
        <p14:creationId xmlns:p14="http://schemas.microsoft.com/office/powerpoint/2010/main" val="23922891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DB84E-1FCD-4F16-A416-7D135371C97C}"/>
              </a:ext>
            </a:extLst>
          </p:cNvPr>
          <p:cNvSpPr>
            <a:spLocks noGrp="1"/>
          </p:cNvSpPr>
          <p:nvPr>
            <p:ph sz="quarter" idx="13"/>
          </p:nvPr>
        </p:nvSpPr>
        <p:spPr/>
        <p:txBody>
          <a:bodyPr/>
          <a:lstStyle/>
          <a:p>
            <a:r>
              <a:rPr lang="en-US" dirty="0"/>
              <a:t>Domain Specific Systems on Chip (</a:t>
            </a:r>
            <a:r>
              <a:rPr lang="en-US" dirty="0" err="1"/>
              <a:t>DSSoC</a:t>
            </a:r>
            <a:r>
              <a:rPr lang="en-US" dirty="0"/>
              <a:t>)</a:t>
            </a:r>
          </a:p>
          <a:p>
            <a:pPr lvl="1"/>
            <a:r>
              <a:rPr lang="en-US" dirty="0"/>
              <a:t>Developing software and architectures for specific domains</a:t>
            </a:r>
          </a:p>
          <a:p>
            <a:pPr lvl="2"/>
            <a:r>
              <a:rPr lang="en-US" dirty="0"/>
              <a:t>SDR</a:t>
            </a:r>
          </a:p>
          <a:p>
            <a:pPr lvl="1"/>
            <a:r>
              <a:rPr lang="en-US" dirty="0"/>
              <a:t>Heterogeneity by design</a:t>
            </a:r>
          </a:p>
          <a:p>
            <a:r>
              <a:rPr lang="en-US" dirty="0"/>
              <a:t>ORNL project</a:t>
            </a:r>
          </a:p>
          <a:p>
            <a:pPr lvl="1"/>
            <a:r>
              <a:rPr lang="en-US" dirty="0"/>
              <a:t>SDR applications</a:t>
            </a:r>
          </a:p>
          <a:p>
            <a:pPr lvl="1"/>
            <a:r>
              <a:rPr lang="en-US" dirty="0"/>
              <a:t>Targeting diverse array of heterogeneous hardware including upcoming chips</a:t>
            </a:r>
          </a:p>
          <a:p>
            <a:pPr lvl="1"/>
            <a:r>
              <a:rPr lang="en-US" dirty="0"/>
              <a:t>Intelligent programming and runtime system </a:t>
            </a:r>
          </a:p>
          <a:p>
            <a:pPr lvl="2"/>
            <a:r>
              <a:rPr lang="en-US" dirty="0" err="1"/>
              <a:t>OpenARC</a:t>
            </a:r>
            <a:r>
              <a:rPr lang="en-US" dirty="0"/>
              <a:t> </a:t>
            </a:r>
          </a:p>
          <a:p>
            <a:pPr lvl="2"/>
            <a:r>
              <a:rPr lang="en-US" dirty="0"/>
              <a:t>MCL</a:t>
            </a:r>
          </a:p>
          <a:p>
            <a:pPr lvl="1"/>
            <a:r>
              <a:rPr lang="en-US" dirty="0"/>
              <a:t>Aspen models provides predictions for design, programming, and runtime decisions</a:t>
            </a:r>
          </a:p>
          <a:p>
            <a:r>
              <a:rPr lang="en-US" dirty="0"/>
              <a:t>Modeling and simulation challenges</a:t>
            </a:r>
          </a:p>
          <a:p>
            <a:pPr lvl="1"/>
            <a:r>
              <a:rPr lang="en-US" dirty="0"/>
              <a:t>Clean slate chip design is too open</a:t>
            </a:r>
          </a:p>
          <a:p>
            <a:pPr lvl="2"/>
            <a:r>
              <a:rPr lang="en-US" dirty="0"/>
              <a:t>Need hierarchy of models that allow early exploration through accurate design validation</a:t>
            </a:r>
          </a:p>
          <a:p>
            <a:pPr lvl="1"/>
            <a:r>
              <a:rPr lang="en-US" dirty="0"/>
              <a:t>Performance prediction will be necessary to make compilation and scheduling intelligent </a:t>
            </a:r>
          </a:p>
          <a:p>
            <a:endParaRPr lang="en-US" dirty="0"/>
          </a:p>
        </p:txBody>
      </p:sp>
      <p:sp>
        <p:nvSpPr>
          <p:cNvPr id="3" name="Title 2">
            <a:extLst>
              <a:ext uri="{FF2B5EF4-FFF2-40B4-BE49-F238E27FC236}">
                <a16:creationId xmlns:a16="http://schemas.microsoft.com/office/drawing/2014/main" id="{9B38E229-6CBC-47C3-ACFC-F1ACA479FC14}"/>
              </a:ext>
            </a:extLst>
          </p:cNvPr>
          <p:cNvSpPr>
            <a:spLocks noGrp="1"/>
          </p:cNvSpPr>
          <p:nvPr>
            <p:ph type="ctrTitle"/>
          </p:nvPr>
        </p:nvSpPr>
        <p:spPr/>
        <p:txBody>
          <a:bodyPr/>
          <a:lstStyle/>
          <a:p>
            <a:r>
              <a:rPr lang="en-US" dirty="0"/>
              <a:t>Conclusions</a:t>
            </a:r>
          </a:p>
        </p:txBody>
      </p:sp>
    </p:spTree>
    <p:extLst>
      <p:ext uri="{BB962C8B-B14F-4D97-AF65-F5344CB8AC3E}">
        <p14:creationId xmlns:p14="http://schemas.microsoft.com/office/powerpoint/2010/main" val="14784950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85718-4D1F-41A7-8DFC-715C0103CEBD}"/>
              </a:ext>
            </a:extLst>
          </p:cNvPr>
          <p:cNvSpPr>
            <a:spLocks noGrp="1"/>
          </p:cNvSpPr>
          <p:nvPr>
            <p:ph sz="quarter" idx="13"/>
          </p:nvPr>
        </p:nvSpPr>
        <p:spPr/>
        <p:txBody>
          <a:bodyPr/>
          <a:lstStyle/>
          <a:p>
            <a:endParaRPr lang="en-US"/>
          </a:p>
        </p:txBody>
      </p:sp>
      <p:sp>
        <p:nvSpPr>
          <p:cNvPr id="4" name="Content Placeholder 3">
            <a:extLst>
              <a:ext uri="{FF2B5EF4-FFF2-40B4-BE49-F238E27FC236}">
                <a16:creationId xmlns:a16="http://schemas.microsoft.com/office/drawing/2014/main" id="{018856DD-50EA-479F-9828-AD5B88C67CB8}"/>
              </a:ext>
            </a:extLst>
          </p:cNvPr>
          <p:cNvSpPr>
            <a:spLocks noGrp="1"/>
          </p:cNvSpPr>
          <p:nvPr>
            <p:ph sz="quarter" idx="14"/>
          </p:nvPr>
        </p:nvSpPr>
        <p:spPr/>
        <p:txBody>
          <a:bodyPr/>
          <a:lstStyle/>
          <a:p>
            <a:endParaRPr lang="en-US"/>
          </a:p>
        </p:txBody>
      </p:sp>
      <p:sp>
        <p:nvSpPr>
          <p:cNvPr id="2" name="Title 1">
            <a:extLst>
              <a:ext uri="{FF2B5EF4-FFF2-40B4-BE49-F238E27FC236}">
                <a16:creationId xmlns:a16="http://schemas.microsoft.com/office/drawing/2014/main" id="{ABDBB909-C3BF-DE42-B555-6D26964E3F8D}"/>
              </a:ext>
            </a:extLst>
          </p:cNvPr>
          <p:cNvSpPr>
            <a:spLocks noGrp="1"/>
          </p:cNvSpPr>
          <p:nvPr>
            <p:ph type="ctrTitle"/>
          </p:nvPr>
        </p:nvSpPr>
        <p:spPr/>
        <p:txBody>
          <a:bodyPr/>
          <a:lstStyle/>
          <a:p>
            <a:r>
              <a:rPr lang="en-US"/>
              <a:t>Q&amp;A</a:t>
            </a:r>
          </a:p>
        </p:txBody>
      </p:sp>
      <p:pic>
        <p:nvPicPr>
          <p:cNvPr id="5" name="Picture 4">
            <a:extLst>
              <a:ext uri="{FF2B5EF4-FFF2-40B4-BE49-F238E27FC236}">
                <a16:creationId xmlns:a16="http://schemas.microsoft.com/office/drawing/2014/main" id="{6AE5A857-1ADF-E844-8A90-E2E6CFA6B3D0}"/>
              </a:ext>
            </a:extLst>
          </p:cNvPr>
          <p:cNvPicPr>
            <a:picLocks noChangeAspect="1"/>
          </p:cNvPicPr>
          <p:nvPr/>
        </p:nvPicPr>
        <p:blipFill>
          <a:blip r:embed="rId2"/>
          <a:stretch>
            <a:fillRect/>
          </a:stretch>
        </p:blipFill>
        <p:spPr>
          <a:xfrm>
            <a:off x="3657282" y="991870"/>
            <a:ext cx="4874260" cy="4874260"/>
          </a:xfrm>
          <a:prstGeom prst="ellipse">
            <a:avLst/>
          </a:prstGeom>
          <a:ln>
            <a:noFill/>
          </a:ln>
          <a:effectLst>
            <a:softEdge rad="112500"/>
          </a:effectLst>
        </p:spPr>
      </p:pic>
      <p:sp>
        <p:nvSpPr>
          <p:cNvPr id="6" name="TextBox 5">
            <a:extLst>
              <a:ext uri="{FF2B5EF4-FFF2-40B4-BE49-F238E27FC236}">
                <a16:creationId xmlns:a16="http://schemas.microsoft.com/office/drawing/2014/main" id="{5FFB5877-F3E2-CF4A-8BD8-E855E062481E}"/>
              </a:ext>
            </a:extLst>
          </p:cNvPr>
          <p:cNvSpPr txBox="1"/>
          <p:nvPr/>
        </p:nvSpPr>
        <p:spPr>
          <a:xfrm>
            <a:off x="9728346" y="5768211"/>
            <a:ext cx="2295690" cy="341543"/>
          </a:xfrm>
          <a:prstGeom prst="rect">
            <a:avLst/>
          </a:prstGeom>
          <a:noFill/>
        </p:spPr>
        <p:txBody>
          <a:bodyPr wrap="square" rtlCol="0" anchor="t">
            <a:spAutoFit/>
          </a:bodyPr>
          <a:lstStyle/>
          <a:p>
            <a:pPr algn="l">
              <a:lnSpc>
                <a:spcPct val="90000"/>
              </a:lnSpc>
            </a:pPr>
            <a:endParaRPr lang="en-US">
              <a:ea typeface="Tahoma"/>
              <a:cs typeface="Tahoma"/>
            </a:endParaRPr>
          </a:p>
        </p:txBody>
      </p:sp>
    </p:spTree>
    <p:extLst>
      <p:ext uri="{BB962C8B-B14F-4D97-AF65-F5344CB8AC3E}">
        <p14:creationId xmlns:p14="http://schemas.microsoft.com/office/powerpoint/2010/main" val="10141257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014F6E-B27C-41FB-9A2F-D4C6EB70F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3038" y="1104271"/>
            <a:ext cx="2935346" cy="379920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C04FBAC5-C612-4E5A-AC9E-A7D824711F89}"/>
              </a:ext>
            </a:extLst>
          </p:cNvPr>
          <p:cNvSpPr>
            <a:spLocks noGrp="1"/>
          </p:cNvSpPr>
          <p:nvPr>
            <p:ph type="title"/>
          </p:nvPr>
        </p:nvSpPr>
        <p:spPr/>
        <p:txBody>
          <a:bodyPr/>
          <a:lstStyle/>
          <a:p>
            <a:r>
              <a:rPr lang="en-US" dirty="0"/>
              <a:t>Final Report on Workshop on Extreme Heterogeneity</a:t>
            </a:r>
          </a:p>
        </p:txBody>
      </p:sp>
      <p:sp>
        <p:nvSpPr>
          <p:cNvPr id="3" name="Content Placeholder 2">
            <a:extLst>
              <a:ext uri="{FF2B5EF4-FFF2-40B4-BE49-F238E27FC236}">
                <a16:creationId xmlns:a16="http://schemas.microsoft.com/office/drawing/2014/main" id="{38D2C007-2C32-4331-9A00-0786C4DFE1FE}"/>
              </a:ext>
            </a:extLst>
          </p:cNvPr>
          <p:cNvSpPr>
            <a:spLocks noGrp="1"/>
          </p:cNvSpPr>
          <p:nvPr>
            <p:ph idx="1"/>
          </p:nvPr>
        </p:nvSpPr>
        <p:spPr>
          <a:xfrm>
            <a:off x="347473" y="1033271"/>
            <a:ext cx="6410680" cy="4141704"/>
          </a:xfrm>
        </p:spPr>
        <p:txBody>
          <a:bodyPr>
            <a:normAutofit fontScale="40000" lnSpcReduction="20000"/>
          </a:bodyPr>
          <a:lstStyle/>
          <a:p>
            <a:pPr lvl="0">
              <a:buFont typeface="+mj-lt"/>
              <a:buAutoNum type="arabicPeriod"/>
            </a:pPr>
            <a:r>
              <a:rPr lang="en-US" dirty="0"/>
              <a:t>Maintaining and improving programmer productivity</a:t>
            </a:r>
          </a:p>
          <a:p>
            <a:pPr lvl="1"/>
            <a:r>
              <a:rPr lang="en-US" dirty="0"/>
              <a:t>Flexible, expressive, programming models and languages</a:t>
            </a:r>
          </a:p>
          <a:p>
            <a:pPr lvl="1"/>
            <a:r>
              <a:rPr lang="en-US" dirty="0"/>
              <a:t>Intelligent, domain-aware compilers and tools</a:t>
            </a:r>
          </a:p>
          <a:p>
            <a:pPr lvl="1"/>
            <a:r>
              <a:rPr lang="en-US" dirty="0"/>
              <a:t>Composition of disparate software components</a:t>
            </a:r>
          </a:p>
          <a:p>
            <a:pPr lvl="0"/>
            <a:r>
              <a:rPr lang="en-US" dirty="0"/>
              <a:t>Managing resources intelligently</a:t>
            </a:r>
          </a:p>
          <a:p>
            <a:pPr lvl="1"/>
            <a:r>
              <a:rPr lang="en-US" dirty="0"/>
              <a:t>Automated methods using introspection and machine learning</a:t>
            </a:r>
          </a:p>
          <a:p>
            <a:pPr lvl="1"/>
            <a:r>
              <a:rPr lang="en-US" dirty="0"/>
              <a:t>Optimize for performance, energy efficiency, and availability</a:t>
            </a:r>
          </a:p>
          <a:p>
            <a:pPr lvl="0"/>
            <a:r>
              <a:rPr lang="en-US" dirty="0"/>
              <a:t>Modeling &amp; predicting performance</a:t>
            </a:r>
          </a:p>
          <a:p>
            <a:pPr lvl="1"/>
            <a:r>
              <a:rPr lang="en-US" dirty="0"/>
              <a:t>Evaluate impact of potential system designs and application mappings</a:t>
            </a:r>
          </a:p>
          <a:p>
            <a:pPr lvl="1"/>
            <a:r>
              <a:rPr lang="en-US" dirty="0"/>
              <a:t>Model-automated optimization of applications</a:t>
            </a:r>
          </a:p>
          <a:p>
            <a:pPr lvl="0"/>
            <a:r>
              <a:rPr lang="en-US" dirty="0"/>
              <a:t>Enabling reproducible science despite non-determinism &amp; asynchrony</a:t>
            </a:r>
          </a:p>
          <a:p>
            <a:pPr lvl="1"/>
            <a:r>
              <a:rPr lang="en-US" dirty="0"/>
              <a:t>Methods for validation on non-deterministic architectures</a:t>
            </a:r>
          </a:p>
          <a:p>
            <a:pPr lvl="1"/>
            <a:r>
              <a:rPr lang="en-US" dirty="0"/>
              <a:t>Detection and mitigation of pervasive faults and errors</a:t>
            </a:r>
          </a:p>
          <a:p>
            <a:pPr lvl="0"/>
            <a:r>
              <a:rPr lang="en-US" dirty="0"/>
              <a:t>Facilitating Data Management, Analytics, and Workflows</a:t>
            </a:r>
          </a:p>
          <a:p>
            <a:pPr lvl="1"/>
            <a:r>
              <a:rPr lang="en-US" dirty="0"/>
              <a:t>Mapping of science workflows to heterogeneous hardware and software services</a:t>
            </a:r>
          </a:p>
          <a:p>
            <a:pPr lvl="1"/>
            <a:r>
              <a:rPr lang="en-US" dirty="0"/>
              <a:t>Adapting workflows and services to meet facility-level objectives through learning approaches</a:t>
            </a:r>
          </a:p>
          <a:p>
            <a:endParaRPr lang="en-US" dirty="0"/>
          </a:p>
        </p:txBody>
      </p:sp>
      <p:pic>
        <p:nvPicPr>
          <p:cNvPr id="5" name="Picture 4">
            <a:extLst>
              <a:ext uri="{FF2B5EF4-FFF2-40B4-BE49-F238E27FC236}">
                <a16:creationId xmlns:a16="http://schemas.microsoft.com/office/drawing/2014/main" id="{42DBDABD-3EAD-43A7-9F3D-864BAF500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926" y="981733"/>
            <a:ext cx="2935346" cy="3799203"/>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AFAA8362-CC73-45C7-B931-2D73A8D2FA74}"/>
              </a:ext>
            </a:extLst>
          </p:cNvPr>
          <p:cNvSpPr/>
          <p:nvPr/>
        </p:nvSpPr>
        <p:spPr>
          <a:xfrm>
            <a:off x="137575" y="6562061"/>
            <a:ext cx="3236784"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hlinkClick r:id="rId4"/>
              </a:rPr>
              <a:t>https://orau.gov/exheterogeneity2018/</a:t>
            </a: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a:t>
            </a:r>
          </a:p>
        </p:txBody>
      </p:sp>
      <p:sp>
        <p:nvSpPr>
          <p:cNvPr id="9" name="Rectangle 8">
            <a:extLst>
              <a:ext uri="{FF2B5EF4-FFF2-40B4-BE49-F238E27FC236}">
                <a16:creationId xmlns:a16="http://schemas.microsoft.com/office/drawing/2014/main" id="{6148BE0E-D28C-4294-8C43-190C8B7957A5}"/>
              </a:ext>
            </a:extLst>
          </p:cNvPr>
          <p:cNvSpPr/>
          <p:nvPr/>
        </p:nvSpPr>
        <p:spPr>
          <a:xfrm>
            <a:off x="5954264" y="6470176"/>
            <a:ext cx="3569688" cy="33855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Arial" charset="0"/>
                <a:hlinkClick r:id="rId5"/>
              </a:rPr>
              <a:t>https://doi.org/10.2172/1473756</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Arial" charset="0"/>
              </a:rPr>
              <a:t>   </a:t>
            </a:r>
            <a:endParaRPr kumimoji="0" lang="en-US" sz="16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11" name="Picture 2" descr="Image result for jeffrey s  vetter">
            <a:extLst>
              <a:ext uri="{FF2B5EF4-FFF2-40B4-BE49-F238E27FC236}">
                <a16:creationId xmlns:a16="http://schemas.microsoft.com/office/drawing/2014/main" id="{E0B62963-DD86-4548-AE1C-E35FF81C1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078" y="5438649"/>
            <a:ext cx="910210" cy="9818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ron brightwell">
            <a:extLst>
              <a:ext uri="{FF2B5EF4-FFF2-40B4-BE49-F238E27FC236}">
                <a16:creationId xmlns:a16="http://schemas.microsoft.com/office/drawing/2014/main" id="{D181C429-168E-4F9F-A0C0-23ED82CED1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960" y="5438649"/>
            <a:ext cx="870461" cy="9818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erson looking at the camera&#10;&#10;Description automatically generated">
            <a:extLst>
              <a:ext uri="{FF2B5EF4-FFF2-40B4-BE49-F238E27FC236}">
                <a16:creationId xmlns:a16="http://schemas.microsoft.com/office/drawing/2014/main" id="{2B2915CE-3E19-495B-A057-EE819910B3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6093" y="5438649"/>
            <a:ext cx="703657" cy="981847"/>
          </a:xfrm>
          <a:prstGeom prst="rect">
            <a:avLst/>
          </a:prstGeom>
        </p:spPr>
      </p:pic>
      <p:pic>
        <p:nvPicPr>
          <p:cNvPr id="14" name="Picture 13" descr="A person wearing a white shirt and smiling at the camera&#10;&#10;Description automatically generated">
            <a:extLst>
              <a:ext uri="{FF2B5EF4-FFF2-40B4-BE49-F238E27FC236}">
                <a16:creationId xmlns:a16="http://schemas.microsoft.com/office/drawing/2014/main" id="{F050579B-D2DB-4B93-980E-9965AA85B8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4422" y="5438649"/>
            <a:ext cx="981847" cy="981847"/>
          </a:xfrm>
          <a:prstGeom prst="rect">
            <a:avLst/>
          </a:prstGeom>
        </p:spPr>
      </p:pic>
      <p:pic>
        <p:nvPicPr>
          <p:cNvPr id="15" name="Picture 6" descr="Image result for john shalf lbl">
            <a:extLst>
              <a:ext uri="{FF2B5EF4-FFF2-40B4-BE49-F238E27FC236}">
                <a16:creationId xmlns:a16="http://schemas.microsoft.com/office/drawing/2014/main" id="{6518F554-35D1-4CA4-AE26-EB29E9C20C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941" y="5438649"/>
            <a:ext cx="659764" cy="9914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katy antypas lbl">
            <a:extLst>
              <a:ext uri="{FF2B5EF4-FFF2-40B4-BE49-F238E27FC236}">
                <a16:creationId xmlns:a16="http://schemas.microsoft.com/office/drawing/2014/main" id="{83C37EB2-FD72-49B8-BEB4-09B8CE8333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45377" y="5438649"/>
            <a:ext cx="981847" cy="981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david donofrio lbl">
            <a:extLst>
              <a:ext uri="{FF2B5EF4-FFF2-40B4-BE49-F238E27FC236}">
                <a16:creationId xmlns:a16="http://schemas.microsoft.com/office/drawing/2014/main" id="{0ACAB0CA-529E-43B8-9CE0-8872E17CCF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1896" y="5438649"/>
            <a:ext cx="701320" cy="981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Image result for Maya Gokhale">
            <a:extLst>
              <a:ext uri="{FF2B5EF4-FFF2-40B4-BE49-F238E27FC236}">
                <a16:creationId xmlns:a16="http://schemas.microsoft.com/office/drawing/2014/main" id="{9D8AE65C-C661-460C-8959-A5176C9E38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7888" y="5438649"/>
            <a:ext cx="981847" cy="981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Image result for travis humble ornl">
            <a:extLst>
              <a:ext uri="{FF2B5EF4-FFF2-40B4-BE49-F238E27FC236}">
                <a16:creationId xmlns:a16="http://schemas.microsoft.com/office/drawing/2014/main" id="{A9BB553F-D825-4535-95E8-8DD355031D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64407" y="5438649"/>
            <a:ext cx="786260" cy="981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Image result for Catherine Schuman  ornl">
            <a:extLst>
              <a:ext uri="{FF2B5EF4-FFF2-40B4-BE49-F238E27FC236}">
                <a16:creationId xmlns:a16="http://schemas.microsoft.com/office/drawing/2014/main" id="{489B8D68-80B3-43FC-899E-3704B0651D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35339" y="5438649"/>
            <a:ext cx="786260" cy="981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mage result for Brian Van Essen  ornl">
            <a:extLst>
              <a:ext uri="{FF2B5EF4-FFF2-40B4-BE49-F238E27FC236}">
                <a16:creationId xmlns:a16="http://schemas.microsoft.com/office/drawing/2014/main" id="{4303AFC8-5930-492E-86D3-0B01AB49BE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06271" y="5438649"/>
            <a:ext cx="981847" cy="981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erson smiling for the camera&#10;&#10;Description automatically generated">
            <a:extLst>
              <a:ext uri="{FF2B5EF4-FFF2-40B4-BE49-F238E27FC236}">
                <a16:creationId xmlns:a16="http://schemas.microsoft.com/office/drawing/2014/main" id="{B5E2BC20-4249-42D2-95D7-7FBC157DA5F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472790" y="5438649"/>
            <a:ext cx="758770" cy="981847"/>
          </a:xfrm>
          <a:prstGeom prst="rect">
            <a:avLst/>
          </a:prstGeom>
        </p:spPr>
      </p:pic>
      <p:pic>
        <p:nvPicPr>
          <p:cNvPr id="23" name="Picture 22" descr="Image result for lucy nowell ascr">
            <a:extLst>
              <a:ext uri="{FF2B5EF4-FFF2-40B4-BE49-F238E27FC236}">
                <a16:creationId xmlns:a16="http://schemas.microsoft.com/office/drawing/2014/main" id="{7F75CC49-922C-4F59-B74D-9212AD663E6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316234" y="5438649"/>
            <a:ext cx="784950" cy="9802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BEE1965-E915-4FC1-B7CD-18D13FEA302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20618" y="779296"/>
            <a:ext cx="2935346" cy="3799202"/>
          </a:xfrm>
          <a:prstGeom prst="rect">
            <a:avLst/>
          </a:prstGeom>
          <a:ln>
            <a:noFill/>
          </a:ln>
          <a:effectLst>
            <a:outerShdw blurRad="292100" dist="139700" dir="2700000" algn="tl" rotWithShape="0">
              <a:srgbClr val="333333">
                <a:alpha val="65000"/>
              </a:srgbClr>
            </a:outerShdw>
          </a:effectLst>
        </p:spPr>
      </p:pic>
      <p:pic>
        <p:nvPicPr>
          <p:cNvPr id="3074" name="Picture 2" descr="Robinson Pino">
            <a:extLst>
              <a:ext uri="{FF2B5EF4-FFF2-40B4-BE49-F238E27FC236}">
                <a16:creationId xmlns:a16="http://schemas.microsoft.com/office/drawing/2014/main" id="{ED211575-47EC-4F71-A899-4D4BF73E4C8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316234" y="4368264"/>
            <a:ext cx="766882" cy="95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3713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EC01-67A5-4502-B4DF-0B1F300AC469}"/>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CE6490D6-DA5E-46BF-9BFB-7D16F4AFABCA}"/>
              </a:ext>
            </a:extLst>
          </p:cNvPr>
          <p:cNvSpPr>
            <a:spLocks noGrp="1"/>
          </p:cNvSpPr>
          <p:nvPr>
            <p:ph sz="half" idx="2"/>
          </p:nvPr>
        </p:nvSpPr>
        <p:spPr>
          <a:xfrm>
            <a:off x="347472" y="1133856"/>
            <a:ext cx="5588582" cy="5429504"/>
          </a:xfrm>
        </p:spPr>
        <p:txBody>
          <a:bodyPr>
            <a:normAutofit fontScale="92500" lnSpcReduction="20000"/>
          </a:bodyPr>
          <a:lstStyle/>
          <a:p>
            <a:r>
              <a:rPr lang="en-US" dirty="0"/>
              <a:t>Motivation: Recent trends in computing paint an ambiguous future</a:t>
            </a:r>
          </a:p>
          <a:p>
            <a:pPr lvl="1"/>
            <a:r>
              <a:rPr lang="en-US" dirty="0"/>
              <a:t>Multiple architectural dimensions are being (dramatically) redesigned: Processors, node design, memory systems, I/O</a:t>
            </a:r>
          </a:p>
          <a:p>
            <a:pPr lvl="1"/>
            <a:r>
              <a:rPr lang="en-US" dirty="0"/>
              <a:t>Complexity is our main challenge</a:t>
            </a:r>
          </a:p>
          <a:p>
            <a:r>
              <a:rPr lang="en-US" dirty="0"/>
              <a:t>Applications and software systems across many areas are all reaching a state of crisis</a:t>
            </a:r>
          </a:p>
          <a:p>
            <a:pPr lvl="1"/>
            <a:r>
              <a:rPr lang="en-US" dirty="0"/>
              <a:t>Need a focus on performance portability</a:t>
            </a:r>
          </a:p>
          <a:p>
            <a:r>
              <a:rPr lang="en-US" dirty="0"/>
              <a:t>ORNL Cosmic project investigating design and programming challenges for these trends in SDR</a:t>
            </a:r>
          </a:p>
          <a:p>
            <a:pPr lvl="1"/>
            <a:r>
              <a:rPr lang="en-US" dirty="0"/>
              <a:t>Performance modeling and ontologies</a:t>
            </a:r>
          </a:p>
          <a:p>
            <a:pPr lvl="1"/>
            <a:r>
              <a:rPr lang="en-US" dirty="0"/>
              <a:t>Performance portable compilation to many different heterogeneous architectures/SoCs</a:t>
            </a:r>
          </a:p>
          <a:p>
            <a:pPr lvl="1"/>
            <a:r>
              <a:rPr lang="en-US" dirty="0"/>
              <a:t>Intelligent scheduling system to automate discovery, device selection, and data movement</a:t>
            </a:r>
          </a:p>
          <a:p>
            <a:pPr lvl="1"/>
            <a:r>
              <a:rPr lang="en-US" dirty="0"/>
              <a:t>Targeting wide variety of existing and future architectures (</a:t>
            </a:r>
            <a:r>
              <a:rPr lang="en-US" dirty="0" err="1"/>
              <a:t>DSSoC</a:t>
            </a:r>
            <a:r>
              <a:rPr lang="en-US" dirty="0"/>
              <a:t> and others)</a:t>
            </a:r>
          </a:p>
          <a:p>
            <a:endParaRPr lang="en-US" dirty="0"/>
          </a:p>
          <a:p>
            <a:endParaRPr lang="en-US" dirty="0"/>
          </a:p>
        </p:txBody>
      </p:sp>
      <p:sp>
        <p:nvSpPr>
          <p:cNvPr id="13" name="Content Placeholder 12">
            <a:extLst>
              <a:ext uri="{FF2B5EF4-FFF2-40B4-BE49-F238E27FC236}">
                <a16:creationId xmlns:a16="http://schemas.microsoft.com/office/drawing/2014/main" id="{53932461-B4AF-4F54-B11C-0C0F1BB94864}"/>
              </a:ext>
            </a:extLst>
          </p:cNvPr>
          <p:cNvSpPr>
            <a:spLocks noGrp="1"/>
          </p:cNvSpPr>
          <p:nvPr>
            <p:ph sz="quarter" idx="4"/>
          </p:nvPr>
        </p:nvSpPr>
        <p:spPr>
          <a:xfrm>
            <a:off x="6008915" y="1133856"/>
            <a:ext cx="5714774" cy="4968363"/>
          </a:xfrm>
        </p:spPr>
        <p:style>
          <a:lnRef idx="1">
            <a:schemeClr val="accent2"/>
          </a:lnRef>
          <a:fillRef idx="2">
            <a:schemeClr val="accent2"/>
          </a:fillRef>
          <a:effectRef idx="1">
            <a:schemeClr val="accent2"/>
          </a:effectRef>
          <a:fontRef idx="minor">
            <a:schemeClr val="dk1"/>
          </a:fontRef>
        </p:style>
        <p:txBody>
          <a:bodyPr/>
          <a:lstStyle/>
          <a:p>
            <a:r>
              <a:rPr lang="en-US" dirty="0">
                <a:latin typeface="Comic Sans MS" panose="030F0702030302020204" pitchFamily="66" charset="0"/>
              </a:rPr>
              <a:t>Visit us</a:t>
            </a:r>
          </a:p>
          <a:p>
            <a:pPr lvl="1"/>
            <a:r>
              <a:rPr lang="en-US" dirty="0">
                <a:latin typeface="Comic Sans MS" panose="030F0702030302020204" pitchFamily="66" charset="0"/>
              </a:rPr>
              <a:t>We host interns and other visitors year round</a:t>
            </a:r>
          </a:p>
          <a:p>
            <a:pPr lvl="2"/>
            <a:r>
              <a:rPr lang="en-US" dirty="0">
                <a:latin typeface="Comic Sans MS" panose="030F0702030302020204" pitchFamily="66" charset="0"/>
              </a:rPr>
              <a:t>Faculty, grad, undergrad, high school, industry</a:t>
            </a:r>
          </a:p>
          <a:p>
            <a:r>
              <a:rPr lang="en-US" dirty="0">
                <a:latin typeface="Comic Sans MS" panose="030F0702030302020204" pitchFamily="66" charset="0"/>
              </a:rPr>
              <a:t>Jobs in FTG</a:t>
            </a:r>
          </a:p>
          <a:p>
            <a:pPr lvl="1"/>
            <a:r>
              <a:rPr lang="en-US" dirty="0">
                <a:latin typeface="Comic Sans MS" panose="030F0702030302020204" pitchFamily="66" charset="0"/>
              </a:rPr>
              <a:t>Postdoctoral Research Associate in Computer Science</a:t>
            </a:r>
          </a:p>
          <a:p>
            <a:pPr lvl="1"/>
            <a:r>
              <a:rPr lang="en-US" dirty="0">
                <a:latin typeface="Comic Sans MS" panose="030F0702030302020204" pitchFamily="66" charset="0"/>
              </a:rPr>
              <a:t>Software Engineer</a:t>
            </a:r>
          </a:p>
          <a:p>
            <a:pPr lvl="1"/>
            <a:r>
              <a:rPr lang="en-US" dirty="0">
                <a:latin typeface="Comic Sans MS" panose="030F0702030302020204" pitchFamily="66" charset="0"/>
              </a:rPr>
              <a:t>Computer Scientist</a:t>
            </a:r>
          </a:p>
          <a:p>
            <a:pPr lvl="1"/>
            <a:r>
              <a:rPr lang="en-US" dirty="0">
                <a:latin typeface="Comic Sans MS" panose="030F0702030302020204" pitchFamily="66" charset="0"/>
              </a:rPr>
              <a:t>Visit </a:t>
            </a:r>
            <a:r>
              <a:rPr lang="en-US" dirty="0">
                <a:latin typeface="Comic Sans MS" panose="030F0702030302020204" pitchFamily="66" charset="0"/>
                <a:hlinkClick r:id="rId2"/>
              </a:rPr>
              <a:t>https://jobs.ornl.gov</a:t>
            </a:r>
            <a:r>
              <a:rPr lang="en-US" dirty="0">
                <a:latin typeface="Comic Sans MS" panose="030F0702030302020204" pitchFamily="66" charset="0"/>
              </a:rPr>
              <a:t> </a:t>
            </a:r>
          </a:p>
          <a:p>
            <a:r>
              <a:rPr lang="en-US" dirty="0">
                <a:latin typeface="Comic Sans MS" panose="030F0702030302020204" pitchFamily="66" charset="0"/>
              </a:rPr>
              <a:t>Contact me </a:t>
            </a:r>
            <a:r>
              <a:rPr lang="en-US" dirty="0">
                <a:latin typeface="Comic Sans MS" panose="030F0702030302020204" pitchFamily="66" charset="0"/>
                <a:hlinkClick r:id="rId3"/>
              </a:rPr>
              <a:t>vetter@ornl.gov</a:t>
            </a:r>
            <a:endParaRPr lang="en-US" dirty="0">
              <a:latin typeface="Comic Sans MS" panose="030F0702030302020204" pitchFamily="66" charset="0"/>
            </a:endParaRPr>
          </a:p>
        </p:txBody>
      </p:sp>
    </p:spTree>
    <p:extLst>
      <p:ext uri="{BB962C8B-B14F-4D97-AF65-F5344CB8AC3E}">
        <p14:creationId xmlns:p14="http://schemas.microsoft.com/office/powerpoint/2010/main" val="12424845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Bonus Material</a:t>
            </a:r>
          </a:p>
        </p:txBody>
      </p:sp>
    </p:spTree>
    <p:extLst>
      <p:ext uri="{BB962C8B-B14F-4D97-AF65-F5344CB8AC3E}">
        <p14:creationId xmlns:p14="http://schemas.microsoft.com/office/powerpoint/2010/main" val="2292080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A5E6-8C86-431C-BB04-16827B3B4A78}"/>
              </a:ext>
            </a:extLst>
          </p:cNvPr>
          <p:cNvSpPr>
            <a:spLocks noGrp="1"/>
          </p:cNvSpPr>
          <p:nvPr>
            <p:ph type="title"/>
          </p:nvPr>
        </p:nvSpPr>
        <p:spPr/>
        <p:txBody>
          <a:bodyPr>
            <a:normAutofit fontScale="90000"/>
          </a:bodyPr>
          <a:lstStyle/>
          <a:p>
            <a:r>
              <a:rPr lang="en-US" dirty="0"/>
              <a:t>ASCR Extreme Heterogeneity Workshop</a:t>
            </a:r>
            <a:br>
              <a:rPr lang="en-US" dirty="0"/>
            </a:br>
            <a:r>
              <a:rPr lang="en-US" sz="2000" dirty="0">
                <a:solidFill>
                  <a:srgbClr val="00B050"/>
                </a:solidFill>
              </a:rPr>
              <a:t>January 23-25, 2018 Virtual Meeting</a:t>
            </a:r>
            <a:endParaRPr lang="en-US" dirty="0">
              <a:solidFill>
                <a:srgbClr val="00B050"/>
              </a:solidFill>
            </a:endParaRPr>
          </a:p>
        </p:txBody>
      </p:sp>
      <p:sp>
        <p:nvSpPr>
          <p:cNvPr id="3" name="Content Placeholder 2">
            <a:extLst>
              <a:ext uri="{FF2B5EF4-FFF2-40B4-BE49-F238E27FC236}">
                <a16:creationId xmlns:a16="http://schemas.microsoft.com/office/drawing/2014/main" id="{11724054-67F7-4085-855D-C54611BC8392}"/>
              </a:ext>
            </a:extLst>
          </p:cNvPr>
          <p:cNvSpPr>
            <a:spLocks noGrp="1"/>
          </p:cNvSpPr>
          <p:nvPr>
            <p:ph idx="1"/>
          </p:nvPr>
        </p:nvSpPr>
        <p:spPr>
          <a:xfrm>
            <a:off x="347473" y="934720"/>
            <a:ext cx="8682228" cy="5085080"/>
          </a:xfrm>
        </p:spPr>
        <p:txBody>
          <a:bodyPr>
            <a:normAutofit fontScale="55000" lnSpcReduction="20000"/>
          </a:bodyPr>
          <a:lstStyle/>
          <a:p>
            <a:r>
              <a:rPr lang="en-US" b="1" dirty="0"/>
              <a:t>Goal: Identify Priority Research Directions for Computer Science needed to make future supercomputers usable, useful and secure for science applications in the 2025-2040 timeframe</a:t>
            </a:r>
          </a:p>
          <a:p>
            <a:pPr lvl="1"/>
            <a:r>
              <a:rPr lang="en-US" dirty="0"/>
              <a:t>Note that </a:t>
            </a:r>
            <a:r>
              <a:rPr lang="en-US" u="sng" dirty="0"/>
              <a:t>quantum computing</a:t>
            </a:r>
            <a:r>
              <a:rPr lang="en-US" dirty="0"/>
              <a:t> was defined as out of scope by ASCR.</a:t>
            </a:r>
          </a:p>
          <a:p>
            <a:r>
              <a:rPr lang="en-US" dirty="0"/>
              <a:t>Primary focus on the software stack and programming models/environments/tools</a:t>
            </a:r>
          </a:p>
          <a:p>
            <a:r>
              <a:rPr lang="en-US" dirty="0"/>
              <a:t>150+ participants: DOE labs, academia, and industry</a:t>
            </a:r>
          </a:p>
          <a:p>
            <a:r>
              <a:rPr lang="en-US" dirty="0"/>
              <a:t>White papers solicited (106 received!) to contribute to the FSD, identify potential participants, and help refine the agenda</a:t>
            </a:r>
          </a:p>
          <a:p>
            <a:r>
              <a:rPr lang="en-US" dirty="0"/>
              <a:t>First ASCR workshop to use Basic Research Needs format (BES inspired)</a:t>
            </a:r>
          </a:p>
          <a:p>
            <a:pPr lvl="1"/>
            <a:r>
              <a:rPr lang="en-US" dirty="0"/>
              <a:t>Summit, Summit report, Factual Status Document, whitepapers, BRN/PRD result</a:t>
            </a:r>
          </a:p>
          <a:p>
            <a:r>
              <a:rPr lang="en-US" dirty="0"/>
              <a:t>Organizing Committee</a:t>
            </a:r>
          </a:p>
          <a:p>
            <a:pPr lvl="1"/>
            <a:r>
              <a:rPr lang="en-US" dirty="0"/>
              <a:t>Jeffrey Vetter (ORNL), Lead Organizer and Program Committee Chair</a:t>
            </a:r>
          </a:p>
          <a:p>
            <a:pPr lvl="1"/>
            <a:r>
              <a:rPr lang="en-US" dirty="0"/>
              <a:t>Ron Brightwell (Sandia-NM), Pat McCormick (LANL), Rob Ross (ANL), John Shalf (LBNL)</a:t>
            </a:r>
          </a:p>
          <a:p>
            <a:pPr lvl="1"/>
            <a:r>
              <a:rPr lang="en-US" dirty="0"/>
              <a:t>Lucy Nowell, ASCR Program Manager</a:t>
            </a:r>
          </a:p>
          <a:p>
            <a:r>
              <a:rPr lang="en-US" dirty="0"/>
              <a:t>Program Committee Members</a:t>
            </a:r>
          </a:p>
          <a:p>
            <a:pPr lvl="1"/>
            <a:r>
              <a:rPr lang="en-US" dirty="0"/>
              <a:t>Katy Antypas (LBNL, NERSC), David Donofrio (LBNL), Maya Gokhale (LLNL), Travis Humble (ORNL), Catherine Schuman (ORNL), Brian Van Essen (LLNL), Shinjae Yoo (BNL)</a:t>
            </a:r>
          </a:p>
        </p:txBody>
      </p:sp>
      <p:pic>
        <p:nvPicPr>
          <p:cNvPr id="4" name="Picture 3">
            <a:extLst>
              <a:ext uri="{FF2B5EF4-FFF2-40B4-BE49-F238E27FC236}">
                <a16:creationId xmlns:a16="http://schemas.microsoft.com/office/drawing/2014/main" id="{A03DA985-0CA6-437A-B8B5-88D205102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9701" y="1278411"/>
            <a:ext cx="2852284" cy="4051300"/>
          </a:xfrm>
          <a:prstGeom prst="rect">
            <a:avLst/>
          </a:prstGeom>
        </p:spPr>
      </p:pic>
      <p:sp>
        <p:nvSpPr>
          <p:cNvPr id="6" name="Rectangle 5">
            <a:extLst>
              <a:ext uri="{FF2B5EF4-FFF2-40B4-BE49-F238E27FC236}">
                <a16:creationId xmlns:a16="http://schemas.microsoft.com/office/drawing/2014/main" id="{863875F9-1796-4030-803B-EC909BE03DF7}"/>
              </a:ext>
            </a:extLst>
          </p:cNvPr>
          <p:cNvSpPr/>
          <p:nvPr/>
        </p:nvSpPr>
        <p:spPr>
          <a:xfrm>
            <a:off x="8928469" y="576590"/>
            <a:ext cx="3187091"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400" dirty="0">
                <a:hlinkClick r:id="rId3"/>
              </a:rPr>
              <a:t>https://orau.gov/exheterogeneity2018/</a:t>
            </a:r>
            <a:endParaRPr lang="en-US" sz="1400" dirty="0"/>
          </a:p>
          <a:p>
            <a:pPr>
              <a:defRPr/>
            </a:pPr>
            <a:r>
              <a:rPr lang="en-US" sz="1400" dirty="0">
                <a:hlinkClick r:id="rId4"/>
              </a:rPr>
              <a:t>https://doi.org/10.2172/1473756</a:t>
            </a:r>
            <a:r>
              <a:rPr lang="en-US" sz="1400" dirty="0"/>
              <a:t>   </a:t>
            </a: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a:t>
            </a:r>
          </a:p>
        </p:txBody>
      </p:sp>
      <p:pic>
        <p:nvPicPr>
          <p:cNvPr id="1026" name="Picture 2" descr="Image result for jeffrey s  vetter">
            <a:extLst>
              <a:ext uri="{FF2B5EF4-FFF2-40B4-BE49-F238E27FC236}">
                <a16:creationId xmlns:a16="http://schemas.microsoft.com/office/drawing/2014/main" id="{6B0442AD-1D0E-4825-9E42-1C24AED65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078" y="5838053"/>
            <a:ext cx="910210" cy="9818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on brightwell">
            <a:extLst>
              <a:ext uri="{FF2B5EF4-FFF2-40B4-BE49-F238E27FC236}">
                <a16:creationId xmlns:a16="http://schemas.microsoft.com/office/drawing/2014/main" id="{2B7E2435-A6BB-4928-8844-3F51DF5E9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0960" y="5838053"/>
            <a:ext cx="870461" cy="9818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looking at the camera&#10;&#10;Description automatically generated">
            <a:extLst>
              <a:ext uri="{FF2B5EF4-FFF2-40B4-BE49-F238E27FC236}">
                <a16:creationId xmlns:a16="http://schemas.microsoft.com/office/drawing/2014/main" id="{03E8B4BE-23AE-4256-8DFC-8FBF3480A1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6093" y="5838053"/>
            <a:ext cx="703657" cy="981847"/>
          </a:xfrm>
          <a:prstGeom prst="rect">
            <a:avLst/>
          </a:prstGeom>
        </p:spPr>
      </p:pic>
      <p:pic>
        <p:nvPicPr>
          <p:cNvPr id="9" name="Picture 8" descr="A person wearing a white shirt and smiling at the camera&#10;&#10;Description automatically generated">
            <a:extLst>
              <a:ext uri="{FF2B5EF4-FFF2-40B4-BE49-F238E27FC236}">
                <a16:creationId xmlns:a16="http://schemas.microsoft.com/office/drawing/2014/main" id="{D5DB0A35-EBA3-4AF9-9228-161548890E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4422" y="5838053"/>
            <a:ext cx="981847" cy="981847"/>
          </a:xfrm>
          <a:prstGeom prst="rect">
            <a:avLst/>
          </a:prstGeom>
        </p:spPr>
      </p:pic>
      <p:pic>
        <p:nvPicPr>
          <p:cNvPr id="1030" name="Picture 6" descr="Image result for john shalf lbl">
            <a:extLst>
              <a:ext uri="{FF2B5EF4-FFF2-40B4-BE49-F238E27FC236}">
                <a16:creationId xmlns:a16="http://schemas.microsoft.com/office/drawing/2014/main" id="{C1AC9BDC-5F3B-401B-91F4-164F87D88A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0941" y="5838053"/>
            <a:ext cx="659764" cy="9914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ty antypas lbl">
            <a:extLst>
              <a:ext uri="{FF2B5EF4-FFF2-40B4-BE49-F238E27FC236}">
                <a16:creationId xmlns:a16="http://schemas.microsoft.com/office/drawing/2014/main" id="{4CAFD135-41A0-497B-8D38-8900750D20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5377" y="5838053"/>
            <a:ext cx="981847" cy="9818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vid donofrio lbl">
            <a:extLst>
              <a:ext uri="{FF2B5EF4-FFF2-40B4-BE49-F238E27FC236}">
                <a16:creationId xmlns:a16="http://schemas.microsoft.com/office/drawing/2014/main" id="{959A32CD-30BD-4DAF-AED1-B557F918FD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1896" y="5838053"/>
            <a:ext cx="701320" cy="9818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aya Gokhale">
            <a:extLst>
              <a:ext uri="{FF2B5EF4-FFF2-40B4-BE49-F238E27FC236}">
                <a16:creationId xmlns:a16="http://schemas.microsoft.com/office/drawing/2014/main" id="{8938EF44-1DD6-4DF2-9F58-BD975B9BD1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7888" y="5838053"/>
            <a:ext cx="981847" cy="98184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ravis humble ornl">
            <a:extLst>
              <a:ext uri="{FF2B5EF4-FFF2-40B4-BE49-F238E27FC236}">
                <a16:creationId xmlns:a16="http://schemas.microsoft.com/office/drawing/2014/main" id="{C740DD3A-526F-4F41-8F6A-E9C7801FB8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64407" y="5838053"/>
            <a:ext cx="786260" cy="98184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atherine Schuman  ornl">
            <a:extLst>
              <a:ext uri="{FF2B5EF4-FFF2-40B4-BE49-F238E27FC236}">
                <a16:creationId xmlns:a16="http://schemas.microsoft.com/office/drawing/2014/main" id="{1F31E20D-7106-432C-8910-C5B955A44CB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5339" y="5838053"/>
            <a:ext cx="786260" cy="9818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rian Van Essen  ornl">
            <a:extLst>
              <a:ext uri="{FF2B5EF4-FFF2-40B4-BE49-F238E27FC236}">
                <a16:creationId xmlns:a16="http://schemas.microsoft.com/office/drawing/2014/main" id="{1E6F5AA3-B6D6-4A40-A166-E7C447F79FB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06271" y="5838053"/>
            <a:ext cx="981847" cy="9818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erson smiling for the camera&#10;&#10;Description automatically generated">
            <a:extLst>
              <a:ext uri="{FF2B5EF4-FFF2-40B4-BE49-F238E27FC236}">
                <a16:creationId xmlns:a16="http://schemas.microsoft.com/office/drawing/2014/main" id="{2A0241EA-85BE-4E69-9EFD-E9CF9343F5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472790" y="5838053"/>
            <a:ext cx="758770" cy="981847"/>
          </a:xfrm>
          <a:prstGeom prst="rect">
            <a:avLst/>
          </a:prstGeom>
        </p:spPr>
      </p:pic>
      <p:pic>
        <p:nvPicPr>
          <p:cNvPr id="1046" name="Picture 22" descr="Image result for lucy nowell ascr">
            <a:extLst>
              <a:ext uri="{FF2B5EF4-FFF2-40B4-BE49-F238E27FC236}">
                <a16:creationId xmlns:a16="http://schemas.microsoft.com/office/drawing/2014/main" id="{4E0AC06C-76C8-45EB-A22B-F84682613A4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316234" y="5838053"/>
            <a:ext cx="784950" cy="98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6912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Nvidia Pascal Test Vehicle With 2.5D Stacked HB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69361" y="613008"/>
            <a:ext cx="3164661" cy="2003455"/>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rot="20456065">
            <a:off x="8008341" y="1722312"/>
            <a:ext cx="865717" cy="203080"/>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charset="0"/>
                <a:ea typeface="+mn-ea"/>
                <a:cs typeface="Arial" charset="0"/>
              </a:rPr>
              <a:t>NVIDIA Pascal</a:t>
            </a:r>
          </a:p>
        </p:txBody>
      </p:sp>
      <p:sp>
        <p:nvSpPr>
          <p:cNvPr id="2" name="Title 1"/>
          <p:cNvSpPr>
            <a:spLocks noGrp="1"/>
          </p:cNvSpPr>
          <p:nvPr>
            <p:ph type="title"/>
          </p:nvPr>
        </p:nvSpPr>
        <p:spPr>
          <a:xfrm>
            <a:off x="229074" y="299620"/>
            <a:ext cx="11498913" cy="876935"/>
          </a:xfrm>
        </p:spPr>
        <p:txBody>
          <a:bodyPr/>
          <a:lstStyle/>
          <a:p>
            <a:r>
              <a:rPr lang="en-US" sz="3999" dirty="0"/>
              <a:t>Future Technologies Group (FTG)</a:t>
            </a:r>
            <a:br>
              <a:rPr lang="en-US" sz="3599" dirty="0"/>
            </a:br>
            <a:r>
              <a:rPr lang="en-US" sz="1999" b="0" i="1" dirty="0">
                <a:solidFill>
                  <a:schemeClr val="tx1"/>
                </a:solidFill>
              </a:rPr>
              <a:t>Jeffrey S. Vetter, Group Leader</a:t>
            </a:r>
            <a:endParaRPr lang="en-US" sz="2399" b="0" i="1" dirty="0">
              <a:solidFill>
                <a:schemeClr val="tx1"/>
              </a:solidFill>
            </a:endParaRPr>
          </a:p>
        </p:txBody>
      </p:sp>
      <p:sp>
        <p:nvSpPr>
          <p:cNvPr id="6" name="Subtitle 2"/>
          <p:cNvSpPr>
            <a:spLocks noGrp="1"/>
          </p:cNvSpPr>
          <p:nvPr>
            <p:ph type="subTitle" idx="4294967295"/>
          </p:nvPr>
        </p:nvSpPr>
        <p:spPr>
          <a:xfrm>
            <a:off x="170875" y="1295956"/>
            <a:ext cx="6306025" cy="2038193"/>
          </a:xfrm>
        </p:spPr>
        <p:txBody>
          <a:bodyPr>
            <a:normAutofit fontScale="92500" lnSpcReduction="10000"/>
          </a:bodyPr>
          <a:lstStyle/>
          <a:p>
            <a:pPr marL="0" indent="0">
              <a:buNone/>
            </a:pPr>
            <a:r>
              <a:rPr lang="en-US" sz="1999" dirty="0"/>
              <a:t>The Future Technologies Group performs research in core technologies for emerging generations of high-end computing architectures, including prototype computer architectures and experimental software systems. We investigate these technologies with the goal of improving the performance, energy efficiency, reliability, and productivity of these architectures for our sponsors and applications teams. See </a:t>
            </a:r>
            <a:r>
              <a:rPr lang="en-US" sz="1999" dirty="0">
                <a:hlinkClick r:id="rId4"/>
              </a:rPr>
              <a:t>http://ft.ornl.gov</a:t>
            </a:r>
            <a:r>
              <a:rPr lang="en-US" sz="1999" dirty="0"/>
              <a:t>. </a:t>
            </a:r>
          </a:p>
        </p:txBody>
      </p:sp>
      <p:graphicFrame>
        <p:nvGraphicFramePr>
          <p:cNvPr id="3" name="Diagram 2"/>
          <p:cNvGraphicFramePr/>
          <p:nvPr>
            <p:extLst>
              <p:ext uri="{D42A27DB-BD31-4B8C-83A1-F6EECF244321}">
                <p14:modId xmlns:p14="http://schemas.microsoft.com/office/powerpoint/2010/main" val="2135002111"/>
              </p:ext>
            </p:extLst>
          </p:nvPr>
        </p:nvGraphicFramePr>
        <p:xfrm>
          <a:off x="192641" y="3680478"/>
          <a:ext cx="9101338" cy="30370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Content Placeholder 5"/>
          <p:cNvPicPr>
            <a:picLocks noChangeAspect="1"/>
          </p:cNvPicPr>
          <p:nvPr/>
        </p:nvPicPr>
        <p:blipFill>
          <a:blip r:embed="rId10"/>
          <a:stretch>
            <a:fillRect/>
          </a:stretch>
        </p:blipFill>
        <p:spPr>
          <a:xfrm>
            <a:off x="9293979" y="77073"/>
            <a:ext cx="2856911" cy="2032120"/>
          </a:xfrm>
          <a:prstGeom prst="rect">
            <a:avLst/>
          </a:prstGeom>
        </p:spPr>
      </p:pic>
      <p:pic>
        <p:nvPicPr>
          <p:cNvPr id="14" name="Picture 2" descr="https://www.thebroadcastbridge.com/cache/uploads/content_images/altera_10_789_460_70_s.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09249" y="2404418"/>
            <a:ext cx="1674234" cy="976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5" name="Rectangle 14"/>
          <p:cNvSpPr/>
          <p:nvPr/>
        </p:nvSpPr>
        <p:spPr>
          <a:xfrm>
            <a:off x="6174375" y="3403763"/>
            <a:ext cx="3743982" cy="16923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Arial" charset="0"/>
                <a:ea typeface="+mn-ea"/>
                <a:cs typeface="Arial" charset="0"/>
              </a:rPr>
              <a:t>https://www.thebroadcastbridge.com/content/entry/1094/altera-announces-arria-10-2666mbps-ddr4-memory-fpga-interface</a:t>
            </a:r>
          </a:p>
        </p:txBody>
      </p:sp>
      <p:pic>
        <p:nvPicPr>
          <p:cNvPr id="16" name="Picture 15"/>
          <p:cNvPicPr>
            <a:picLocks noChangeAspect="1"/>
          </p:cNvPicPr>
          <p:nvPr/>
        </p:nvPicPr>
        <p:blipFill>
          <a:blip r:embed="rId12"/>
          <a:stretch>
            <a:fillRect/>
          </a:stretch>
        </p:blipFill>
        <p:spPr>
          <a:xfrm>
            <a:off x="9329007" y="2174228"/>
            <a:ext cx="2791536" cy="2245115"/>
          </a:xfrm>
          <a:prstGeom prst="rect">
            <a:avLst/>
          </a:prstGeom>
        </p:spPr>
      </p:pic>
      <p:pic>
        <p:nvPicPr>
          <p:cNvPr id="17" name="Picture 16" descr="ioMemory Platform"/>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0100895" y="4571703"/>
            <a:ext cx="1852621" cy="1352413"/>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Box 17"/>
          <p:cNvSpPr txBox="1"/>
          <p:nvPr/>
        </p:nvSpPr>
        <p:spPr>
          <a:xfrm>
            <a:off x="10653697" y="5822576"/>
            <a:ext cx="602893" cy="203080"/>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err="1">
                <a:ln>
                  <a:noFill/>
                </a:ln>
                <a:solidFill>
                  <a:prstClr val="black"/>
                </a:solidFill>
                <a:effectLst/>
                <a:uLnTx/>
                <a:uFillTx/>
                <a:latin typeface="Arial" charset="0"/>
                <a:ea typeface="+mn-ea"/>
                <a:cs typeface="Arial" charset="0"/>
              </a:rPr>
              <a:t>FusionIO</a:t>
            </a:r>
            <a:endParaRPr kumimoji="0" lang="en-US" sz="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0009829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71E145E1-3CC3-B847-968C-1A7DE68A64E6}"/>
              </a:ext>
            </a:extLst>
          </p:cNvPr>
          <p:cNvSpPr/>
          <p:nvPr/>
        </p:nvSpPr>
        <p:spPr>
          <a:xfrm>
            <a:off x="2953404" y="1864966"/>
            <a:ext cx="6556496" cy="3123598"/>
          </a:xfrm>
          <a:prstGeom prst="cloud">
            <a:avLst/>
          </a:prstGeom>
          <a:solidFill>
            <a:schemeClr val="accent2">
              <a:lumMod val="20000"/>
              <a:lumOff val="80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914126">
              <a:lnSpc>
                <a:spcPct val="90000"/>
              </a:lnSpc>
            </a:pPr>
            <a:r>
              <a:rPr lang="en-US" sz="1799" dirty="0">
                <a:solidFill>
                  <a:prstClr val="black"/>
                </a:solidFill>
                <a:latin typeface="Century Gothic" panose="020F0302020204030204"/>
              </a:rPr>
              <a:t>CS &amp; Math Research</a:t>
            </a:r>
          </a:p>
        </p:txBody>
      </p:sp>
      <p:graphicFrame>
        <p:nvGraphicFramePr>
          <p:cNvPr id="4" name="Content Placeholder 3">
            <a:extLst>
              <a:ext uri="{FF2B5EF4-FFF2-40B4-BE49-F238E27FC236}">
                <a16:creationId xmlns:a16="http://schemas.microsoft.com/office/drawing/2014/main" id="{26A15004-831A-45A9-8E6F-3CD8C04A53BA}"/>
              </a:ext>
            </a:extLst>
          </p:cNvPr>
          <p:cNvGraphicFramePr>
            <a:graphicFrameLocks noGrp="1"/>
          </p:cNvGraphicFramePr>
          <p:nvPr>
            <p:ph idx="1"/>
          </p:nvPr>
        </p:nvGraphicFramePr>
        <p:xfrm>
          <a:off x="411165" y="108585"/>
          <a:ext cx="11640977" cy="3587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09CCC85E-6151-4F0A-9DBC-2F76DB375E18}"/>
              </a:ext>
            </a:extLst>
          </p:cNvPr>
          <p:cNvSpPr>
            <a:spLocks noGrp="1"/>
          </p:cNvSpPr>
          <p:nvPr>
            <p:ph type="title"/>
          </p:nvPr>
        </p:nvSpPr>
        <p:spPr>
          <a:xfrm>
            <a:off x="331134" y="108584"/>
            <a:ext cx="11227991" cy="978473"/>
          </a:xfrm>
        </p:spPr>
        <p:txBody>
          <a:bodyPr/>
          <a:lstStyle/>
          <a:p>
            <a:r>
              <a:rPr lang="en-US" dirty="0"/>
              <a:t>Progression of Experimental Computing </a:t>
            </a:r>
            <a:br>
              <a:rPr lang="en-US" dirty="0"/>
            </a:br>
            <a:r>
              <a:rPr lang="en-US" dirty="0"/>
              <a:t>Technologies</a:t>
            </a:r>
          </a:p>
        </p:txBody>
      </p:sp>
      <p:graphicFrame>
        <p:nvGraphicFramePr>
          <p:cNvPr id="8" name="Table 7">
            <a:extLst>
              <a:ext uri="{FF2B5EF4-FFF2-40B4-BE49-F238E27FC236}">
                <a16:creationId xmlns:a16="http://schemas.microsoft.com/office/drawing/2014/main" id="{25DB1D1C-A7F4-4138-B46D-2219BDD727A3}"/>
              </a:ext>
            </a:extLst>
          </p:cNvPr>
          <p:cNvGraphicFramePr>
            <a:graphicFrameLocks noGrp="1"/>
          </p:cNvGraphicFramePr>
          <p:nvPr/>
        </p:nvGraphicFramePr>
        <p:xfrm>
          <a:off x="377211" y="4501569"/>
          <a:ext cx="11640222" cy="2263851"/>
        </p:xfrm>
        <a:graphic>
          <a:graphicData uri="http://schemas.openxmlformats.org/drawingml/2006/table">
            <a:tbl>
              <a:tblPr bandRow="1">
                <a:tableStyleId>{21E4AEA4-8DFA-4A89-87EB-49C32662AFE0}</a:tableStyleId>
              </a:tblPr>
              <a:tblGrid>
                <a:gridCol w="1138886">
                  <a:extLst>
                    <a:ext uri="{9D8B030D-6E8A-4147-A177-3AD203B41FA5}">
                      <a16:colId xmlns:a16="http://schemas.microsoft.com/office/drawing/2014/main" val="1221868803"/>
                    </a:ext>
                  </a:extLst>
                </a:gridCol>
                <a:gridCol w="227778">
                  <a:extLst>
                    <a:ext uri="{9D8B030D-6E8A-4147-A177-3AD203B41FA5}">
                      <a16:colId xmlns:a16="http://schemas.microsoft.com/office/drawing/2014/main" val="1468349810"/>
                    </a:ext>
                  </a:extLst>
                </a:gridCol>
                <a:gridCol w="2318398">
                  <a:extLst>
                    <a:ext uri="{9D8B030D-6E8A-4147-A177-3AD203B41FA5}">
                      <a16:colId xmlns:a16="http://schemas.microsoft.com/office/drawing/2014/main" val="1575366274"/>
                    </a:ext>
                  </a:extLst>
                </a:gridCol>
                <a:gridCol w="208232">
                  <a:extLst>
                    <a:ext uri="{9D8B030D-6E8A-4147-A177-3AD203B41FA5}">
                      <a16:colId xmlns:a16="http://schemas.microsoft.com/office/drawing/2014/main" val="2417511015"/>
                    </a:ext>
                  </a:extLst>
                </a:gridCol>
                <a:gridCol w="4228784">
                  <a:extLst>
                    <a:ext uri="{9D8B030D-6E8A-4147-A177-3AD203B41FA5}">
                      <a16:colId xmlns:a16="http://schemas.microsoft.com/office/drawing/2014/main" val="3053445945"/>
                    </a:ext>
                  </a:extLst>
                </a:gridCol>
                <a:gridCol w="212790">
                  <a:extLst>
                    <a:ext uri="{9D8B030D-6E8A-4147-A177-3AD203B41FA5}">
                      <a16:colId xmlns:a16="http://schemas.microsoft.com/office/drawing/2014/main" val="1051263864"/>
                    </a:ext>
                  </a:extLst>
                </a:gridCol>
                <a:gridCol w="3305354">
                  <a:extLst>
                    <a:ext uri="{9D8B030D-6E8A-4147-A177-3AD203B41FA5}">
                      <a16:colId xmlns:a16="http://schemas.microsoft.com/office/drawing/2014/main" val="860580027"/>
                    </a:ext>
                  </a:extLst>
                </a:gridCol>
              </a:tblGrid>
              <a:tr h="298011">
                <a:tc>
                  <a:txBody>
                    <a:bodyPr/>
                    <a:lstStyle/>
                    <a:p>
                      <a:pPr algn="r"/>
                      <a:r>
                        <a:rPr lang="en-US" sz="1000" b="1" dirty="0"/>
                        <a:t>Programming</a:t>
                      </a:r>
                    </a:p>
                  </a:txBody>
                  <a:tcPr marL="91416" marR="91416" marT="45708" marB="45708" anchor="ctr"/>
                </a:tc>
                <a:tc>
                  <a:txBody>
                    <a:bodyPr/>
                    <a:lstStyle/>
                    <a:p>
                      <a:endParaRPr lang="en-US" sz="1000" dirty="0"/>
                    </a:p>
                  </a:txBody>
                  <a:tcPr marL="91416" marR="91416" marT="45708" marB="45708" anchor="ctr"/>
                </a:tc>
                <a:tc>
                  <a:txBody>
                    <a:bodyPr/>
                    <a:lstStyle/>
                    <a:p>
                      <a:r>
                        <a:rPr lang="en-US" sz="1100" b="0" dirty="0"/>
                        <a:t>Assembly language, or less</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Few, if any, development tools</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Language support and compilers. </a:t>
                      </a:r>
                    </a:p>
                  </a:txBody>
                  <a:tcPr marL="91416" marR="91416" marT="45708" marB="45708" anchor="ctr"/>
                </a:tc>
                <a:extLst>
                  <a:ext uri="{0D108BD9-81ED-4DB2-BD59-A6C34878D82A}">
                    <a16:rowId xmlns:a16="http://schemas.microsoft.com/office/drawing/2014/main" val="3979507040"/>
                  </a:ext>
                </a:extLst>
              </a:tr>
              <a:tr h="259013">
                <a:tc>
                  <a:txBody>
                    <a:bodyPr/>
                    <a:lstStyle/>
                    <a:p>
                      <a:pPr algn="r"/>
                      <a:r>
                        <a:rPr lang="en-US" sz="1000" b="1" dirty="0"/>
                        <a:t>OS-R</a:t>
                      </a:r>
                    </a:p>
                  </a:txBody>
                  <a:tcPr marL="91416" marR="91416" marT="45708" marB="45708" anchor="ctr"/>
                </a:tc>
                <a:tc>
                  <a:txBody>
                    <a:bodyPr/>
                    <a:lstStyle/>
                    <a:p>
                      <a:endParaRPr lang="en-US" sz="1000" dirty="0"/>
                    </a:p>
                  </a:txBody>
                  <a:tcPr marL="91416" marR="91416" marT="45708" marB="45708" anchor="ctr"/>
                </a:tc>
                <a:tc>
                  <a:txBody>
                    <a:bodyPr/>
                    <a:lstStyle/>
                    <a:p>
                      <a:r>
                        <a:rPr lang="en-US" sz="1100" b="0" dirty="0"/>
                        <a:t>Manual</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Specialized programming environments and OSs </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Commodity OS &amp; runtime systems</a:t>
                      </a:r>
                    </a:p>
                  </a:txBody>
                  <a:tcPr marL="91416" marR="91416" marT="45708" marB="45708" anchor="ctr"/>
                </a:tc>
                <a:extLst>
                  <a:ext uri="{0D108BD9-81ED-4DB2-BD59-A6C34878D82A}">
                    <a16:rowId xmlns:a16="http://schemas.microsoft.com/office/drawing/2014/main" val="2086940363"/>
                  </a:ext>
                </a:extLst>
              </a:tr>
              <a:tr h="259013">
                <a:tc>
                  <a:txBody>
                    <a:bodyPr/>
                    <a:lstStyle/>
                    <a:p>
                      <a:pPr algn="r"/>
                      <a:r>
                        <a:rPr lang="en-US" sz="1000" b="1" dirty="0"/>
                        <a:t>Scale</a:t>
                      </a:r>
                    </a:p>
                  </a:txBody>
                  <a:tcPr marL="91416" marR="91416" marT="45708" marB="45708" anchor="ctr"/>
                </a:tc>
                <a:tc>
                  <a:txBody>
                    <a:bodyPr/>
                    <a:lstStyle/>
                    <a:p>
                      <a:endParaRPr lang="en-US" sz="1000" dirty="0"/>
                    </a:p>
                  </a:txBody>
                  <a:tcPr marL="91416" marR="91416" marT="45708" marB="45708" anchor="ctr"/>
                </a:tc>
                <a:tc>
                  <a:txBody>
                    <a:bodyPr/>
                    <a:lstStyle/>
                    <a:p>
                      <a:r>
                        <a:rPr lang="en-US" sz="1100" b="0" dirty="0"/>
                        <a:t>Small collections of devices</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Single to hundreds of engineered processing elements</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&gt;10,000 processing elements</a:t>
                      </a:r>
                    </a:p>
                  </a:txBody>
                  <a:tcPr marL="91416" marR="91416" marT="45708" marB="45708" anchor="ctr"/>
                </a:tc>
                <a:extLst>
                  <a:ext uri="{0D108BD9-81ED-4DB2-BD59-A6C34878D82A}">
                    <a16:rowId xmlns:a16="http://schemas.microsoft.com/office/drawing/2014/main" val="1425961392"/>
                  </a:ext>
                </a:extLst>
              </a:tr>
              <a:tr h="594205">
                <a:tc>
                  <a:txBody>
                    <a:bodyPr/>
                    <a:lstStyle/>
                    <a:p>
                      <a:pPr algn="r"/>
                      <a:r>
                        <a:rPr lang="en-US" sz="1000" b="1" dirty="0"/>
                        <a:t>Performance</a:t>
                      </a:r>
                    </a:p>
                  </a:txBody>
                  <a:tcPr marL="91416" marR="91416" marT="45708" marB="45708" anchor="ctr"/>
                </a:tc>
                <a:tc>
                  <a:txBody>
                    <a:bodyPr/>
                    <a:lstStyle/>
                    <a:p>
                      <a:endParaRPr lang="en-US" sz="1000" dirty="0"/>
                    </a:p>
                  </a:txBody>
                  <a:tcPr marL="91416" marR="91416" marT="45708" marB="45708" anchor="ctr"/>
                </a:tc>
                <a:tc>
                  <a:txBody>
                    <a:bodyPr/>
                    <a:lstStyle/>
                    <a:p>
                      <a:r>
                        <a:rPr lang="en-US" sz="1100" b="0" dirty="0"/>
                        <a:t>Analytical projections based on device empirical evaluation.</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Analytical projections or simulation based on component or pilot system empirical evaluation.</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Empirical evaluation of prototype and final systems.</a:t>
                      </a:r>
                    </a:p>
                  </a:txBody>
                  <a:tcPr marL="91416" marR="91416" marT="45708" marB="45708" anchor="ctr"/>
                </a:tc>
                <a:extLst>
                  <a:ext uri="{0D108BD9-81ED-4DB2-BD59-A6C34878D82A}">
                    <a16:rowId xmlns:a16="http://schemas.microsoft.com/office/drawing/2014/main" val="4253146700"/>
                  </a:ext>
                </a:extLst>
              </a:tr>
              <a:tr h="426609">
                <a:tc>
                  <a:txBody>
                    <a:bodyPr/>
                    <a:lstStyle/>
                    <a:p>
                      <a:pPr algn="r"/>
                      <a:r>
                        <a:rPr lang="en-US" sz="1000" b="1" dirty="0"/>
                        <a:t>Apps</a:t>
                      </a:r>
                    </a:p>
                  </a:txBody>
                  <a:tcPr marL="91416" marR="91416" marT="45708" marB="45708" anchor="ctr"/>
                </a:tc>
                <a:tc>
                  <a:txBody>
                    <a:bodyPr/>
                    <a:lstStyle/>
                    <a:p>
                      <a:endParaRPr lang="en-US" sz="1000" dirty="0"/>
                    </a:p>
                  </a:txBody>
                  <a:tcPr marL="91416" marR="91416" marT="45708" marB="45708" anchor="ctr"/>
                </a:tc>
                <a:tc>
                  <a:txBody>
                    <a:bodyPr/>
                    <a:lstStyle/>
                    <a:p>
                      <a:r>
                        <a:rPr lang="en-US" sz="1100" b="0" dirty="0"/>
                        <a:t>Small encoded kernels</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Architecture-aware algorithms; Mini-apps; Small applications</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Numerical libraries; Full scale applications</a:t>
                      </a:r>
                    </a:p>
                  </a:txBody>
                  <a:tcPr marL="91416" marR="91416" marT="45708" marB="45708" anchor="ctr"/>
                </a:tc>
                <a:extLst>
                  <a:ext uri="{0D108BD9-81ED-4DB2-BD59-A6C34878D82A}">
                    <a16:rowId xmlns:a16="http://schemas.microsoft.com/office/drawing/2014/main" val="1608057287"/>
                  </a:ext>
                </a:extLst>
              </a:tr>
              <a:tr h="426609">
                <a:tc>
                  <a:txBody>
                    <a:bodyPr/>
                    <a:lstStyle/>
                    <a:p>
                      <a:pPr algn="r"/>
                      <a:r>
                        <a:rPr lang="en-US" sz="1000" b="1" dirty="0"/>
                        <a:t>Example</a:t>
                      </a:r>
                    </a:p>
                  </a:txBody>
                  <a:tcPr marL="91416" marR="91416" marT="45708" marB="45708" anchor="ctr"/>
                </a:tc>
                <a:tc>
                  <a:txBody>
                    <a:bodyPr/>
                    <a:lstStyle/>
                    <a:p>
                      <a:endParaRPr lang="en-US" sz="1000" dirty="0"/>
                    </a:p>
                  </a:txBody>
                  <a:tcPr marL="91416" marR="91416" marT="45708" marB="45708" anchor="ctr"/>
                </a:tc>
                <a:tc>
                  <a:txBody>
                    <a:bodyPr/>
                    <a:lstStyle/>
                    <a:p>
                      <a:r>
                        <a:rPr lang="en-US" sz="1100" b="0" dirty="0"/>
                        <a:t>GPUs invented in 1999</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OpenGL in 2001; CUDA in 2007; OpenCL in 2008; </a:t>
                      </a:r>
                      <a:r>
                        <a:rPr lang="en-US" sz="1100" b="0" dirty="0" err="1"/>
                        <a:t>OpenACC</a:t>
                      </a:r>
                      <a:r>
                        <a:rPr lang="en-US" sz="1100" b="0" dirty="0"/>
                        <a:t> in 2010; DP in 2010; ECC in 2012</a:t>
                      </a:r>
                    </a:p>
                  </a:txBody>
                  <a:tcPr marL="91416" marR="91416" marT="45708" marB="45708" anchor="ctr"/>
                </a:tc>
                <a:tc>
                  <a:txBody>
                    <a:bodyPr/>
                    <a:lstStyle/>
                    <a:p>
                      <a:endParaRPr lang="en-US" sz="1100" b="0" dirty="0"/>
                    </a:p>
                  </a:txBody>
                  <a:tcPr marL="91416" marR="91416" marT="45708" marB="45708" anchor="ctr"/>
                </a:tc>
                <a:tc>
                  <a:txBody>
                    <a:bodyPr/>
                    <a:lstStyle/>
                    <a:p>
                      <a:r>
                        <a:rPr lang="en-US" sz="1100" b="0" dirty="0"/>
                        <a:t>GPUs are a fully supported compute technology in the HPC ecosystem.</a:t>
                      </a:r>
                    </a:p>
                  </a:txBody>
                  <a:tcPr marL="91416" marR="91416" marT="45708" marB="45708" anchor="ctr"/>
                </a:tc>
                <a:extLst>
                  <a:ext uri="{0D108BD9-81ED-4DB2-BD59-A6C34878D82A}">
                    <a16:rowId xmlns:a16="http://schemas.microsoft.com/office/drawing/2014/main" val="4200280049"/>
                  </a:ext>
                </a:extLst>
              </a:tr>
            </a:tbl>
          </a:graphicData>
        </a:graphic>
      </p:graphicFrame>
      <p:sp>
        <p:nvSpPr>
          <p:cNvPr id="10" name="Arrow: Right 9">
            <a:extLst>
              <a:ext uri="{FF2B5EF4-FFF2-40B4-BE49-F238E27FC236}">
                <a16:creationId xmlns:a16="http://schemas.microsoft.com/office/drawing/2014/main" id="{2B184AFA-82E5-4742-81C4-BC1E3558483D}"/>
              </a:ext>
            </a:extLst>
          </p:cNvPr>
          <p:cNvSpPr/>
          <p:nvPr/>
        </p:nvSpPr>
        <p:spPr>
          <a:xfrm rot="20991711">
            <a:off x="7508396" y="1797027"/>
            <a:ext cx="2645589" cy="687940"/>
          </a:xfrm>
          <a:prstGeom prst="right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4126">
              <a:lnSpc>
                <a:spcPct val="90000"/>
              </a:lnSpc>
            </a:pPr>
            <a:r>
              <a:rPr lang="en-US" sz="1100" dirty="0">
                <a:solidFill>
                  <a:prstClr val="black"/>
                </a:solidFill>
                <a:latin typeface="Century Gothic" panose="020F0302020204030204"/>
              </a:rPr>
              <a:t>Evaluate, Select, and Improve</a:t>
            </a:r>
          </a:p>
          <a:p>
            <a:pPr algn="ctr" defTabSz="914126">
              <a:lnSpc>
                <a:spcPct val="90000"/>
              </a:lnSpc>
            </a:pPr>
            <a:r>
              <a:rPr lang="en-US" sz="1100" dirty="0">
                <a:solidFill>
                  <a:prstClr val="black"/>
                </a:solidFill>
                <a:latin typeface="Century Gothic" panose="020F0302020204030204"/>
              </a:rPr>
              <a:t>Emerging Computing Technologies</a:t>
            </a:r>
          </a:p>
        </p:txBody>
      </p:sp>
      <p:pic>
        <p:nvPicPr>
          <p:cNvPr id="11" name="Picture 10" descr="TITAN_basketball.png">
            <a:extLst>
              <a:ext uri="{FF2B5EF4-FFF2-40B4-BE49-F238E27FC236}">
                <a16:creationId xmlns:a16="http://schemas.microsoft.com/office/drawing/2014/main" id="{B37361D3-6ABC-460E-B1CE-27140B97B21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989333" y="1157533"/>
            <a:ext cx="2276076" cy="1519048"/>
          </a:xfrm>
          <a:prstGeom prst="rect">
            <a:avLst/>
          </a:prstGeom>
          <a:noFill/>
          <a:ln>
            <a:noFill/>
          </a:ln>
        </p:spPr>
      </p:pic>
      <p:sp>
        <p:nvSpPr>
          <p:cNvPr id="5" name="Striped Right Arrow 4">
            <a:extLst>
              <a:ext uri="{FF2B5EF4-FFF2-40B4-BE49-F238E27FC236}">
                <a16:creationId xmlns:a16="http://schemas.microsoft.com/office/drawing/2014/main" id="{3F31D3B4-7B2A-974B-A545-8EBDA3360F6B}"/>
              </a:ext>
            </a:extLst>
          </p:cNvPr>
          <p:cNvSpPr/>
          <p:nvPr/>
        </p:nvSpPr>
        <p:spPr>
          <a:xfrm>
            <a:off x="229441" y="3851400"/>
            <a:ext cx="3944945" cy="548031"/>
          </a:xfrm>
          <a:prstGeom prst="stripedRightArrow">
            <a:avLst/>
          </a:prstGeom>
          <a:solidFill>
            <a:schemeClr val="accent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4126">
              <a:lnSpc>
                <a:spcPct val="90000"/>
              </a:lnSpc>
            </a:pPr>
            <a:r>
              <a:rPr lang="en-US" sz="1799" dirty="0">
                <a:solidFill>
                  <a:prstClr val="black"/>
                </a:solidFill>
                <a:latin typeface="Century Gothic" panose="020F0302020204030204"/>
              </a:rPr>
              <a:t>“Bench” System</a:t>
            </a:r>
          </a:p>
        </p:txBody>
      </p:sp>
      <p:sp>
        <p:nvSpPr>
          <p:cNvPr id="13" name="Striped Right Arrow 12">
            <a:extLst>
              <a:ext uri="{FF2B5EF4-FFF2-40B4-BE49-F238E27FC236}">
                <a16:creationId xmlns:a16="http://schemas.microsoft.com/office/drawing/2014/main" id="{6E0D2BCC-07FE-534F-BABE-826C33FC7E23}"/>
              </a:ext>
            </a:extLst>
          </p:cNvPr>
          <p:cNvSpPr/>
          <p:nvPr/>
        </p:nvSpPr>
        <p:spPr>
          <a:xfrm>
            <a:off x="2882036" y="3456883"/>
            <a:ext cx="3944945" cy="548031"/>
          </a:xfrm>
          <a:prstGeom prst="stripedRightArrow">
            <a:avLst/>
          </a:prstGeom>
          <a:solidFill>
            <a:schemeClr val="accent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4126">
              <a:lnSpc>
                <a:spcPct val="90000"/>
              </a:lnSpc>
            </a:pPr>
            <a:r>
              <a:rPr lang="en-US" sz="1799" dirty="0">
                <a:solidFill>
                  <a:prstClr val="black"/>
                </a:solidFill>
                <a:latin typeface="Century Gothic" panose="020F0302020204030204"/>
              </a:rPr>
              <a:t>Limited Access Testbed </a:t>
            </a:r>
          </a:p>
        </p:txBody>
      </p:sp>
      <p:sp>
        <p:nvSpPr>
          <p:cNvPr id="14" name="Striped Right Arrow 13">
            <a:extLst>
              <a:ext uri="{FF2B5EF4-FFF2-40B4-BE49-F238E27FC236}">
                <a16:creationId xmlns:a16="http://schemas.microsoft.com/office/drawing/2014/main" id="{22AB22B0-F3B4-BF40-B408-C55B33CEA17D}"/>
              </a:ext>
            </a:extLst>
          </p:cNvPr>
          <p:cNvSpPr/>
          <p:nvPr/>
        </p:nvSpPr>
        <p:spPr>
          <a:xfrm>
            <a:off x="5534632" y="3062367"/>
            <a:ext cx="3944945" cy="548031"/>
          </a:xfrm>
          <a:prstGeom prst="stripedRightArrow">
            <a:avLst/>
          </a:prstGeom>
          <a:solidFill>
            <a:schemeClr val="accent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4126">
              <a:lnSpc>
                <a:spcPct val="90000"/>
              </a:lnSpc>
            </a:pPr>
            <a:r>
              <a:rPr lang="en-US" sz="1799" dirty="0">
                <a:solidFill>
                  <a:prstClr val="black"/>
                </a:solidFill>
                <a:latin typeface="Century Gothic" panose="020F0302020204030204"/>
              </a:rPr>
              <a:t>Experimental Prototype </a:t>
            </a:r>
          </a:p>
        </p:txBody>
      </p:sp>
      <p:sp>
        <p:nvSpPr>
          <p:cNvPr id="15" name="Striped Right Arrow 14">
            <a:extLst>
              <a:ext uri="{FF2B5EF4-FFF2-40B4-BE49-F238E27FC236}">
                <a16:creationId xmlns:a16="http://schemas.microsoft.com/office/drawing/2014/main" id="{B5FAC822-982E-B542-8836-7C1B24610DCA}"/>
              </a:ext>
            </a:extLst>
          </p:cNvPr>
          <p:cNvSpPr/>
          <p:nvPr/>
        </p:nvSpPr>
        <p:spPr>
          <a:xfrm>
            <a:off x="8187227" y="2667850"/>
            <a:ext cx="3944945" cy="548031"/>
          </a:xfrm>
          <a:prstGeom prst="stripedRightArrow">
            <a:avLst/>
          </a:prstGeom>
          <a:solidFill>
            <a:schemeClr val="accent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4126">
              <a:lnSpc>
                <a:spcPct val="90000"/>
              </a:lnSpc>
            </a:pPr>
            <a:r>
              <a:rPr lang="en-US" sz="1799" dirty="0">
                <a:solidFill>
                  <a:prstClr val="black"/>
                </a:solidFill>
                <a:latin typeface="Century Gothic" panose="020F0302020204030204"/>
              </a:rPr>
              <a:t>Production </a:t>
            </a:r>
          </a:p>
        </p:txBody>
      </p:sp>
      <p:pic>
        <p:nvPicPr>
          <p:cNvPr id="9" name="Picture 8">
            <a:extLst>
              <a:ext uri="{FF2B5EF4-FFF2-40B4-BE49-F238E27FC236}">
                <a16:creationId xmlns:a16="http://schemas.microsoft.com/office/drawing/2014/main" id="{2D07876D-7963-6141-9D0F-0437D3C07E9C}"/>
              </a:ext>
            </a:extLst>
          </p:cNvPr>
          <p:cNvPicPr>
            <a:picLocks noChangeAspect="1"/>
          </p:cNvPicPr>
          <p:nvPr/>
        </p:nvPicPr>
        <p:blipFill>
          <a:blip r:embed="rId9">
            <a:clrChange>
              <a:clrFrom>
                <a:srgbClr val="FFFFFF"/>
              </a:clrFrom>
              <a:clrTo>
                <a:srgbClr val="FFFFFF">
                  <a:alpha val="0"/>
                </a:srgbClr>
              </a:clrTo>
            </a:clrChange>
          </a:blip>
          <a:stretch>
            <a:fillRect/>
          </a:stretch>
        </p:blipFill>
        <p:spPr>
          <a:xfrm rot="265841">
            <a:off x="5968357" y="2198402"/>
            <a:ext cx="1507924" cy="1073892"/>
          </a:xfrm>
          <a:prstGeom prst="rect">
            <a:avLst/>
          </a:prstGeom>
        </p:spPr>
      </p:pic>
    </p:spTree>
    <p:extLst>
      <p:ext uri="{BB962C8B-B14F-4D97-AF65-F5344CB8AC3E}">
        <p14:creationId xmlns:p14="http://schemas.microsoft.com/office/powerpoint/2010/main" val="385249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4C1FDD-92AB-46A4-9398-CEEB58965239}"/>
              </a:ext>
            </a:extLst>
          </p:cNvPr>
          <p:cNvSpPr>
            <a:spLocks noGrp="1"/>
          </p:cNvSpPr>
          <p:nvPr>
            <p:ph type="title"/>
          </p:nvPr>
        </p:nvSpPr>
        <p:spPr/>
        <p:txBody>
          <a:bodyPr/>
          <a:lstStyle/>
          <a:p>
            <a:r>
              <a:rPr lang="en-US" dirty="0"/>
              <a:t>Neuromorphic (Brain Inspired) Computing</a:t>
            </a:r>
          </a:p>
        </p:txBody>
      </p:sp>
      <p:sp>
        <p:nvSpPr>
          <p:cNvPr id="5" name="Content Placeholder 4">
            <a:extLst>
              <a:ext uri="{FF2B5EF4-FFF2-40B4-BE49-F238E27FC236}">
                <a16:creationId xmlns:a16="http://schemas.microsoft.com/office/drawing/2014/main" id="{867C5F4A-CA59-477F-8A98-B9740A39FDD8}"/>
              </a:ext>
            </a:extLst>
          </p:cNvPr>
          <p:cNvSpPr>
            <a:spLocks noGrp="1"/>
          </p:cNvSpPr>
          <p:nvPr>
            <p:ph idx="1"/>
          </p:nvPr>
        </p:nvSpPr>
        <p:spPr>
          <a:xfrm>
            <a:off x="6577445" y="1329267"/>
            <a:ext cx="5297517" cy="4876800"/>
          </a:xfrm>
        </p:spPr>
        <p:txBody>
          <a:bodyPr/>
          <a:lstStyle/>
          <a:p>
            <a:r>
              <a:rPr lang="en-US" dirty="0" err="1"/>
              <a:t>SpiNNaker</a:t>
            </a:r>
            <a:endParaRPr lang="en-US" dirty="0"/>
          </a:p>
          <a:p>
            <a:r>
              <a:rPr lang="en-US" dirty="0"/>
              <a:t>IBM True North</a:t>
            </a:r>
          </a:p>
          <a:p>
            <a:r>
              <a:rPr lang="en-US" dirty="0" err="1"/>
              <a:t>BrainScaleS</a:t>
            </a:r>
            <a:endParaRPr lang="en-US" dirty="0"/>
          </a:p>
          <a:p>
            <a:r>
              <a:rPr lang="en-US" dirty="0"/>
              <a:t>DANNA</a:t>
            </a:r>
          </a:p>
          <a:p>
            <a:endParaRPr lang="en-US" dirty="0"/>
          </a:p>
          <a:p>
            <a:r>
              <a:rPr lang="en-US" dirty="0"/>
              <a:t>Others…</a:t>
            </a:r>
          </a:p>
        </p:txBody>
      </p:sp>
      <p:pic>
        <p:nvPicPr>
          <p:cNvPr id="3" name="Picture 2">
            <a:extLst>
              <a:ext uri="{FF2B5EF4-FFF2-40B4-BE49-F238E27FC236}">
                <a16:creationId xmlns:a16="http://schemas.microsoft.com/office/drawing/2014/main" id="{AAF19C24-3573-4BD1-827C-11A6B34B2B6D}"/>
              </a:ext>
            </a:extLst>
          </p:cNvPr>
          <p:cNvPicPr>
            <a:picLocks noChangeAspect="1"/>
          </p:cNvPicPr>
          <p:nvPr/>
        </p:nvPicPr>
        <p:blipFill>
          <a:blip r:embed="rId2"/>
          <a:stretch>
            <a:fillRect/>
          </a:stretch>
        </p:blipFill>
        <p:spPr>
          <a:xfrm>
            <a:off x="201924" y="1329267"/>
            <a:ext cx="6273131" cy="4984967"/>
          </a:xfrm>
          <a:prstGeom prst="rect">
            <a:avLst/>
          </a:prstGeom>
        </p:spPr>
      </p:pic>
      <p:sp>
        <p:nvSpPr>
          <p:cNvPr id="6" name="Rectangle 5">
            <a:extLst>
              <a:ext uri="{FF2B5EF4-FFF2-40B4-BE49-F238E27FC236}">
                <a16:creationId xmlns:a16="http://schemas.microsoft.com/office/drawing/2014/main" id="{BF476846-9E6C-40C6-A119-E8120BBF3D7D}"/>
              </a:ext>
            </a:extLst>
          </p:cNvPr>
          <p:cNvSpPr/>
          <p:nvPr/>
        </p:nvSpPr>
        <p:spPr>
          <a:xfrm>
            <a:off x="201924" y="6314234"/>
            <a:ext cx="6092825" cy="430887"/>
          </a:xfrm>
          <a:prstGeom prst="rect">
            <a:avLst/>
          </a:prstGeom>
        </p:spPr>
        <p:txBody>
          <a:bodyPr>
            <a:spAutoFit/>
          </a:bodyPr>
          <a:lstStyle/>
          <a:p>
            <a:r>
              <a:rPr lang="en-US" sz="1100" dirty="0">
                <a:hlinkClick r:id="rId3"/>
              </a:rPr>
              <a:t>https://newsroom.intel.com/news/intels-pohoiki-beach-64-chip-neuromorphic-system-delivers-breakthrough-results-research-tests/</a:t>
            </a:r>
            <a:r>
              <a:rPr lang="en-US" sz="1100" dirty="0"/>
              <a:t> </a:t>
            </a:r>
          </a:p>
        </p:txBody>
      </p:sp>
      <p:pic>
        <p:nvPicPr>
          <p:cNvPr id="8" name="Picture 7" descr="A picture containing electronics&#10;&#10;Description automatically generated">
            <a:extLst>
              <a:ext uri="{FF2B5EF4-FFF2-40B4-BE49-F238E27FC236}">
                <a16:creationId xmlns:a16="http://schemas.microsoft.com/office/drawing/2014/main" id="{6DC1A0B4-1215-4666-A0E8-4BC7BEC22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1" y="2948473"/>
            <a:ext cx="3084004" cy="3084004"/>
          </a:xfrm>
          <a:prstGeom prst="rect">
            <a:avLst/>
          </a:prstGeom>
        </p:spPr>
      </p:pic>
      <p:sp>
        <p:nvSpPr>
          <p:cNvPr id="9" name="Rectangle 8">
            <a:extLst>
              <a:ext uri="{FF2B5EF4-FFF2-40B4-BE49-F238E27FC236}">
                <a16:creationId xmlns:a16="http://schemas.microsoft.com/office/drawing/2014/main" id="{D704795C-1402-4F3C-8D15-FE5F0BEEEE6C}"/>
              </a:ext>
            </a:extLst>
          </p:cNvPr>
          <p:cNvSpPr/>
          <p:nvPr/>
        </p:nvSpPr>
        <p:spPr>
          <a:xfrm>
            <a:off x="8609011" y="5712761"/>
            <a:ext cx="2702983" cy="415498"/>
          </a:xfrm>
          <a:prstGeom prst="rect">
            <a:avLst/>
          </a:prstGeom>
        </p:spPr>
        <p:txBody>
          <a:bodyPr wrap="square">
            <a:spAutoFit/>
          </a:bodyPr>
          <a:lstStyle/>
          <a:p>
            <a:r>
              <a:rPr lang="en-US" sz="1050" dirty="0">
                <a:hlinkClick r:id="rId5"/>
              </a:rPr>
              <a:t>https://m-cacm.acm.org/news/201072-the-future-of-microchips</a:t>
            </a:r>
            <a:r>
              <a:rPr lang="en-US" sz="1050" dirty="0"/>
              <a:t> </a:t>
            </a:r>
          </a:p>
        </p:txBody>
      </p:sp>
    </p:spTree>
    <p:extLst>
      <p:ext uri="{BB962C8B-B14F-4D97-AF65-F5344CB8AC3E}">
        <p14:creationId xmlns:p14="http://schemas.microsoft.com/office/powerpoint/2010/main" val="28486354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DE81F0-FA41-4545-9B29-F269C12D578B}"/>
              </a:ext>
            </a:extLst>
          </p:cNvPr>
          <p:cNvSpPr>
            <a:spLocks noGrp="1"/>
          </p:cNvSpPr>
          <p:nvPr>
            <p:ph type="title"/>
          </p:nvPr>
        </p:nvSpPr>
        <p:spPr/>
        <p:txBody>
          <a:bodyPr/>
          <a:lstStyle/>
          <a:p>
            <a:r>
              <a:rPr lang="en-US" dirty="0"/>
              <a:t>ORNL </a:t>
            </a:r>
            <a:r>
              <a:rPr lang="en-US" dirty="0" err="1"/>
              <a:t>ExCL</a:t>
            </a:r>
            <a:r>
              <a:rPr lang="en-US" dirty="0"/>
              <a:t> Model</a:t>
            </a:r>
          </a:p>
        </p:txBody>
      </p:sp>
      <p:sp>
        <p:nvSpPr>
          <p:cNvPr id="5" name="Text Placeholder 4">
            <a:extLst>
              <a:ext uri="{FF2B5EF4-FFF2-40B4-BE49-F238E27FC236}">
                <a16:creationId xmlns:a16="http://schemas.microsoft.com/office/drawing/2014/main" id="{903CCFAC-9EF9-4BB6-A504-CEBB4621E2B0}"/>
              </a:ext>
            </a:extLst>
          </p:cNvPr>
          <p:cNvSpPr>
            <a:spLocks noGrp="1"/>
          </p:cNvSpPr>
          <p:nvPr>
            <p:ph type="body" idx="1"/>
          </p:nvPr>
        </p:nvSpPr>
        <p:spPr>
          <a:xfrm>
            <a:off x="595343" y="1247898"/>
            <a:ext cx="5587127" cy="542747"/>
          </a:xfrm>
        </p:spPr>
        <p:txBody>
          <a:bodyPr>
            <a:normAutofit/>
          </a:bodyPr>
          <a:lstStyle/>
          <a:p>
            <a:pPr algn="ctr"/>
            <a:r>
              <a:rPr lang="en-US" b="0" dirty="0" err="1"/>
              <a:t>ExCL</a:t>
            </a:r>
            <a:r>
              <a:rPr lang="en-US" b="0" dirty="0"/>
              <a:t> Common Infrastructure</a:t>
            </a:r>
          </a:p>
        </p:txBody>
      </p:sp>
      <p:graphicFrame>
        <p:nvGraphicFramePr>
          <p:cNvPr id="9" name="Content Placeholder 8">
            <a:extLst>
              <a:ext uri="{FF2B5EF4-FFF2-40B4-BE49-F238E27FC236}">
                <a16:creationId xmlns:a16="http://schemas.microsoft.com/office/drawing/2014/main" id="{69828F26-5E97-4B3E-BCD6-80C27B47F4F5}"/>
              </a:ext>
            </a:extLst>
          </p:cNvPr>
          <p:cNvGraphicFramePr>
            <a:graphicFrameLocks noGrp="1"/>
          </p:cNvGraphicFramePr>
          <p:nvPr>
            <p:ph sz="half" idx="2"/>
          </p:nvPr>
        </p:nvGraphicFramePr>
        <p:xfrm>
          <a:off x="328762" y="1517028"/>
          <a:ext cx="6308040" cy="5268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a:extLst>
              <a:ext uri="{FF2B5EF4-FFF2-40B4-BE49-F238E27FC236}">
                <a16:creationId xmlns:a16="http://schemas.microsoft.com/office/drawing/2014/main" id="{6F3B3E6C-3F3D-4C94-BA2A-076EECFFFF27}"/>
              </a:ext>
            </a:extLst>
          </p:cNvPr>
          <p:cNvSpPr>
            <a:spLocks noGrp="1"/>
          </p:cNvSpPr>
          <p:nvPr>
            <p:ph type="body" sz="quarter" idx="3"/>
          </p:nvPr>
        </p:nvSpPr>
        <p:spPr>
          <a:xfrm>
            <a:off x="7672901" y="1272903"/>
            <a:ext cx="3506412" cy="518020"/>
          </a:xfrm>
        </p:spPr>
        <p:txBody>
          <a:bodyPr>
            <a:normAutofit/>
          </a:bodyPr>
          <a:lstStyle/>
          <a:p>
            <a:pPr algn="ctr"/>
            <a:r>
              <a:rPr lang="en-US" b="0" dirty="0" err="1"/>
              <a:t>ExCL</a:t>
            </a:r>
            <a:r>
              <a:rPr lang="en-US" b="0" dirty="0"/>
              <a:t> Technology Pillars </a:t>
            </a:r>
          </a:p>
        </p:txBody>
      </p:sp>
      <p:graphicFrame>
        <p:nvGraphicFramePr>
          <p:cNvPr id="10" name="Content Placeholder 9">
            <a:extLst>
              <a:ext uri="{FF2B5EF4-FFF2-40B4-BE49-F238E27FC236}">
                <a16:creationId xmlns:a16="http://schemas.microsoft.com/office/drawing/2014/main" id="{3EA1B60A-7019-43DC-8F44-3FB7CCBFF5B5}"/>
              </a:ext>
            </a:extLst>
          </p:cNvPr>
          <p:cNvGraphicFramePr>
            <a:graphicFrameLocks noGrp="1"/>
          </p:cNvGraphicFramePr>
          <p:nvPr>
            <p:ph sz="quarter" idx="4"/>
          </p:nvPr>
        </p:nvGraphicFramePr>
        <p:xfrm>
          <a:off x="7091134" y="1893550"/>
          <a:ext cx="4502344" cy="44671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3" name="Straight Connector 12">
            <a:extLst>
              <a:ext uri="{FF2B5EF4-FFF2-40B4-BE49-F238E27FC236}">
                <a16:creationId xmlns:a16="http://schemas.microsoft.com/office/drawing/2014/main" id="{21BC19F6-8E92-4A67-B17B-89D242886BFC}"/>
              </a:ext>
            </a:extLst>
          </p:cNvPr>
          <p:cNvCxnSpPr>
            <a:cxnSpLocks/>
          </p:cNvCxnSpPr>
          <p:nvPr/>
        </p:nvCxnSpPr>
        <p:spPr>
          <a:xfrm>
            <a:off x="7091133" y="1602629"/>
            <a:ext cx="0" cy="524629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907F0EBF-55C4-4E7E-93DA-DEDF82CFE04E}"/>
              </a:ext>
            </a:extLst>
          </p:cNvPr>
          <p:cNvSpPr txBox="1"/>
          <p:nvPr/>
        </p:nvSpPr>
        <p:spPr>
          <a:xfrm rot="16200000">
            <a:off x="10635429" y="3968933"/>
            <a:ext cx="2378557" cy="258465"/>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gn="ctr">
              <a:lnSpc>
                <a:spcPct val="90000"/>
              </a:lnSpc>
            </a:pPr>
            <a:r>
              <a:rPr lang="en-US" sz="1200" dirty="0"/>
              <a:t>Per pillar expert collaboration</a:t>
            </a:r>
          </a:p>
        </p:txBody>
      </p:sp>
      <p:sp>
        <p:nvSpPr>
          <p:cNvPr id="16" name="TextBox 15">
            <a:extLst>
              <a:ext uri="{FF2B5EF4-FFF2-40B4-BE49-F238E27FC236}">
                <a16:creationId xmlns:a16="http://schemas.microsoft.com/office/drawing/2014/main" id="{E10BCE28-5108-450B-944A-EB2563B1D035}"/>
              </a:ext>
            </a:extLst>
          </p:cNvPr>
          <p:cNvSpPr txBox="1"/>
          <p:nvPr/>
        </p:nvSpPr>
        <p:spPr>
          <a:xfrm>
            <a:off x="8425932" y="6520453"/>
            <a:ext cx="2000348" cy="258465"/>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gn="ctr">
              <a:lnSpc>
                <a:spcPct val="90000"/>
              </a:lnSpc>
            </a:pPr>
            <a:r>
              <a:rPr lang="en-US" sz="1200" dirty="0"/>
              <a:t>Pillars refreshed annually</a:t>
            </a:r>
          </a:p>
        </p:txBody>
      </p:sp>
      <p:pic>
        <p:nvPicPr>
          <p:cNvPr id="8" name="Graphic 7" descr="Brain in head">
            <a:extLst>
              <a:ext uri="{FF2B5EF4-FFF2-40B4-BE49-F238E27FC236}">
                <a16:creationId xmlns:a16="http://schemas.microsoft.com/office/drawing/2014/main" id="{43437C85-5D7B-4187-979C-15B74712006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9312" y="1893550"/>
            <a:ext cx="340481" cy="340481"/>
          </a:xfrm>
          <a:prstGeom prst="rect">
            <a:avLst/>
          </a:prstGeom>
        </p:spPr>
      </p:pic>
      <p:pic>
        <p:nvPicPr>
          <p:cNvPr id="17" name="Graphic 16" descr="Brain in head">
            <a:extLst>
              <a:ext uri="{FF2B5EF4-FFF2-40B4-BE49-F238E27FC236}">
                <a16:creationId xmlns:a16="http://schemas.microsoft.com/office/drawing/2014/main" id="{867CB4A5-8D94-49E3-8F89-DBE8A64D271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9312" y="2307380"/>
            <a:ext cx="340481" cy="340481"/>
          </a:xfrm>
          <a:prstGeom prst="rect">
            <a:avLst/>
          </a:prstGeom>
        </p:spPr>
      </p:pic>
      <p:pic>
        <p:nvPicPr>
          <p:cNvPr id="18" name="Graphic 17" descr="Brain in head">
            <a:extLst>
              <a:ext uri="{FF2B5EF4-FFF2-40B4-BE49-F238E27FC236}">
                <a16:creationId xmlns:a16="http://schemas.microsoft.com/office/drawing/2014/main" id="{7B80C07C-FEB3-4D22-97AD-C789E8876EC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9312" y="2721211"/>
            <a:ext cx="340481" cy="340481"/>
          </a:xfrm>
          <a:prstGeom prst="rect">
            <a:avLst/>
          </a:prstGeom>
        </p:spPr>
      </p:pic>
      <p:pic>
        <p:nvPicPr>
          <p:cNvPr id="19" name="Graphic 18" descr="Brain in head">
            <a:extLst>
              <a:ext uri="{FF2B5EF4-FFF2-40B4-BE49-F238E27FC236}">
                <a16:creationId xmlns:a16="http://schemas.microsoft.com/office/drawing/2014/main" id="{148E04E0-EE29-43A7-8225-D8C0992CED8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9312" y="3135041"/>
            <a:ext cx="340481" cy="340481"/>
          </a:xfrm>
          <a:prstGeom prst="rect">
            <a:avLst/>
          </a:prstGeom>
        </p:spPr>
      </p:pic>
      <p:pic>
        <p:nvPicPr>
          <p:cNvPr id="20" name="Graphic 19" descr="Brain in head">
            <a:extLst>
              <a:ext uri="{FF2B5EF4-FFF2-40B4-BE49-F238E27FC236}">
                <a16:creationId xmlns:a16="http://schemas.microsoft.com/office/drawing/2014/main" id="{F1C2AE4C-F567-4213-8B55-C069ACFB7A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9312" y="3548871"/>
            <a:ext cx="340481" cy="340481"/>
          </a:xfrm>
          <a:prstGeom prst="rect">
            <a:avLst/>
          </a:prstGeom>
        </p:spPr>
      </p:pic>
      <p:pic>
        <p:nvPicPr>
          <p:cNvPr id="21" name="Graphic 20" descr="Brain in head">
            <a:extLst>
              <a:ext uri="{FF2B5EF4-FFF2-40B4-BE49-F238E27FC236}">
                <a16:creationId xmlns:a16="http://schemas.microsoft.com/office/drawing/2014/main" id="{E60E0C6E-559C-4E95-8FDF-2E33BBE709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9312" y="3962701"/>
            <a:ext cx="340481" cy="340481"/>
          </a:xfrm>
          <a:prstGeom prst="rect">
            <a:avLst/>
          </a:prstGeom>
        </p:spPr>
      </p:pic>
      <p:pic>
        <p:nvPicPr>
          <p:cNvPr id="22" name="Graphic 21" descr="Brain in head">
            <a:extLst>
              <a:ext uri="{FF2B5EF4-FFF2-40B4-BE49-F238E27FC236}">
                <a16:creationId xmlns:a16="http://schemas.microsoft.com/office/drawing/2014/main" id="{14CFD39A-9609-42F6-AB78-2CBAA7CD8A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9312" y="4376531"/>
            <a:ext cx="340481" cy="340481"/>
          </a:xfrm>
          <a:prstGeom prst="rect">
            <a:avLst/>
          </a:prstGeom>
        </p:spPr>
      </p:pic>
      <p:pic>
        <p:nvPicPr>
          <p:cNvPr id="23" name="Graphic 22" descr="Brain in head">
            <a:extLst>
              <a:ext uri="{FF2B5EF4-FFF2-40B4-BE49-F238E27FC236}">
                <a16:creationId xmlns:a16="http://schemas.microsoft.com/office/drawing/2014/main" id="{50507818-8A6F-486B-9875-0108AC9F29C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9312" y="4790362"/>
            <a:ext cx="340481" cy="340481"/>
          </a:xfrm>
          <a:prstGeom prst="rect">
            <a:avLst/>
          </a:prstGeom>
        </p:spPr>
      </p:pic>
      <p:pic>
        <p:nvPicPr>
          <p:cNvPr id="24" name="Graphic 23" descr="Brain in head">
            <a:extLst>
              <a:ext uri="{FF2B5EF4-FFF2-40B4-BE49-F238E27FC236}">
                <a16:creationId xmlns:a16="http://schemas.microsoft.com/office/drawing/2014/main" id="{365E4D88-E793-4768-9E9A-F85AAA40938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9312" y="5204192"/>
            <a:ext cx="340481" cy="340481"/>
          </a:xfrm>
          <a:prstGeom prst="rect">
            <a:avLst/>
          </a:prstGeom>
        </p:spPr>
      </p:pic>
      <p:pic>
        <p:nvPicPr>
          <p:cNvPr id="25" name="Graphic 24" descr="Brain in head">
            <a:extLst>
              <a:ext uri="{FF2B5EF4-FFF2-40B4-BE49-F238E27FC236}">
                <a16:creationId xmlns:a16="http://schemas.microsoft.com/office/drawing/2014/main" id="{0672FE1F-D68E-417B-8F0C-1785F90BD28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79312" y="5618021"/>
            <a:ext cx="340481" cy="340481"/>
          </a:xfrm>
          <a:prstGeom prst="rect">
            <a:avLst/>
          </a:prstGeom>
        </p:spPr>
      </p:pic>
      <p:sp>
        <p:nvSpPr>
          <p:cNvPr id="26" name="Rectangle 25">
            <a:extLst>
              <a:ext uri="{FF2B5EF4-FFF2-40B4-BE49-F238E27FC236}">
                <a16:creationId xmlns:a16="http://schemas.microsoft.com/office/drawing/2014/main" id="{B6182D23-A45F-44AC-B0D6-A1EBD5CAF16A}"/>
              </a:ext>
            </a:extLst>
          </p:cNvPr>
          <p:cNvSpPr/>
          <p:nvPr/>
        </p:nvSpPr>
        <p:spPr>
          <a:xfrm>
            <a:off x="429656" y="778604"/>
            <a:ext cx="2171824" cy="369236"/>
          </a:xfrm>
          <a:prstGeom prst="rect">
            <a:avLst/>
          </a:prstGeom>
        </p:spPr>
        <p:txBody>
          <a:bodyPr wrap="none">
            <a:spAutoFit/>
          </a:bodyPr>
          <a:lstStyle/>
          <a:p>
            <a:r>
              <a:rPr lang="en-US" dirty="0">
                <a:hlinkClick r:id="rId15"/>
              </a:rPr>
              <a:t>https://excl.ornl.gov</a:t>
            </a:r>
            <a:endParaRPr lang="en-US" dirty="0"/>
          </a:p>
        </p:txBody>
      </p:sp>
      <p:sp>
        <p:nvSpPr>
          <p:cNvPr id="27" name="Content Placeholder 2">
            <a:extLst>
              <a:ext uri="{FF2B5EF4-FFF2-40B4-BE49-F238E27FC236}">
                <a16:creationId xmlns:a16="http://schemas.microsoft.com/office/drawing/2014/main" id="{9346E1FB-E520-0D44-975B-E135F8E05957}"/>
              </a:ext>
            </a:extLst>
          </p:cNvPr>
          <p:cNvSpPr txBox="1">
            <a:spLocks/>
          </p:cNvSpPr>
          <p:nvPr/>
        </p:nvSpPr>
        <p:spPr bwMode="auto">
          <a:xfrm>
            <a:off x="4156146" y="205673"/>
            <a:ext cx="8002584" cy="1157964"/>
          </a:xfrm>
          <a:prstGeom prst="rect">
            <a:avLst/>
          </a:prstGeom>
          <a:noFill/>
          <a:ln w="9525">
            <a:noFill/>
            <a:miter lim="800000"/>
            <a:headEnd/>
            <a:tailEnd/>
          </a:ln>
        </p:spPr>
        <p:txBody>
          <a:bodyPr vert="horz" wrap="square" lIns="91416" tIns="45708" rIns="91416" bIns="45708" numCol="1" anchor="t" anchorCtr="0" compatLnSpc="1">
            <a:prstTxWarp prst="textNoShape">
              <a:avLst/>
            </a:prstTxWarp>
            <a:normAutofit/>
          </a:bodyPr>
          <a:lstStyle>
            <a:lvl1pPr marL="0" indent="0" algn="l" rtl="0" eaLnBrk="1" fontAlgn="base" hangingPunct="1">
              <a:lnSpc>
                <a:spcPct val="90000"/>
              </a:lnSpc>
              <a:spcBef>
                <a:spcPts val="1400"/>
              </a:spcBef>
              <a:spcAft>
                <a:spcPct val="0"/>
              </a:spcAft>
              <a:buClr>
                <a:schemeClr val="tx1"/>
              </a:buClr>
              <a:buSzPct val="90000"/>
              <a:buFont typeface="Century Gothic" panose="020B0502020202020204" pitchFamily="34" charset="0"/>
              <a:buNone/>
              <a:defRPr sz="2400" b="0" kern="1200" baseline="0">
                <a:solidFill>
                  <a:schemeClr val="tx1"/>
                </a:solidFill>
                <a:latin typeface="Century Gothic" panose="020B0502020202020204" pitchFamily="34" charset="0"/>
                <a:ea typeface="+mn-ea"/>
                <a:cs typeface="+mn-cs"/>
              </a:defRPr>
            </a:lvl1pPr>
            <a:lvl2pPr marL="457200" indent="0" algn="l" rtl="0" eaLnBrk="1" fontAlgn="base" hangingPunct="1">
              <a:lnSpc>
                <a:spcPct val="90000"/>
              </a:lnSpc>
              <a:spcBef>
                <a:spcPts val="800"/>
              </a:spcBef>
              <a:spcAft>
                <a:spcPct val="0"/>
              </a:spcAft>
              <a:buClr>
                <a:schemeClr val="tx1"/>
              </a:buClr>
              <a:buSzPct val="90000"/>
              <a:buFont typeface="Century Gothic" panose="020B0502020202020204" pitchFamily="34" charset="0"/>
              <a:buNone/>
              <a:defRPr sz="2000" b="1" kern="1200">
                <a:solidFill>
                  <a:schemeClr val="tx1"/>
                </a:solidFill>
                <a:latin typeface="Century Gothic" panose="020B0502020202020204" pitchFamily="34" charset="0"/>
                <a:ea typeface="+mn-ea"/>
                <a:cs typeface="+mn-cs"/>
              </a:defRPr>
            </a:lvl2pPr>
            <a:lvl3pPr marL="914400" indent="0" algn="l" rtl="0" eaLnBrk="1" fontAlgn="base" hangingPunct="1">
              <a:lnSpc>
                <a:spcPct val="90000"/>
              </a:lnSpc>
              <a:spcBef>
                <a:spcPts val="800"/>
              </a:spcBef>
              <a:spcAft>
                <a:spcPct val="0"/>
              </a:spcAft>
              <a:buClr>
                <a:schemeClr val="tx1"/>
              </a:buClr>
              <a:buSzPct val="90000"/>
              <a:buFont typeface="Century Gothic" panose="020B0502020202020204" pitchFamily="34" charset="0"/>
              <a:buNone/>
              <a:defRPr sz="1800" b="1" kern="1200">
                <a:solidFill>
                  <a:schemeClr val="tx1"/>
                </a:solidFill>
                <a:latin typeface="Century Gothic" panose="020B0502020202020204" pitchFamily="34" charset="0"/>
                <a:ea typeface="+mn-ea"/>
                <a:cs typeface="+mn-cs"/>
              </a:defRPr>
            </a:lvl3pPr>
            <a:lvl4pPr marL="1371600" indent="0" algn="l" rtl="0" eaLnBrk="1" fontAlgn="base" hangingPunct="1">
              <a:lnSpc>
                <a:spcPct val="90000"/>
              </a:lnSpc>
              <a:spcBef>
                <a:spcPts val="800"/>
              </a:spcBef>
              <a:spcAft>
                <a:spcPct val="0"/>
              </a:spcAft>
              <a:buClr>
                <a:schemeClr val="tx1"/>
              </a:buClr>
              <a:buFont typeface="Arial" charset="0"/>
              <a:buNone/>
              <a:defRPr sz="1600" b="1" kern="1200">
                <a:solidFill>
                  <a:schemeClr val="tx1"/>
                </a:solidFill>
                <a:latin typeface="Century Gothic" panose="020B0502020202020204" pitchFamily="34" charset="0"/>
                <a:ea typeface="+mn-ea"/>
                <a:cs typeface="+mn-cs"/>
              </a:defRPr>
            </a:lvl4pPr>
            <a:lvl5pPr marL="1828800" indent="0" algn="l" rtl="0" eaLnBrk="1" fontAlgn="base" hangingPunct="1">
              <a:lnSpc>
                <a:spcPct val="90000"/>
              </a:lnSpc>
              <a:spcBef>
                <a:spcPts val="600"/>
              </a:spcBef>
              <a:spcAft>
                <a:spcPct val="0"/>
              </a:spcAft>
              <a:buClr>
                <a:schemeClr val="tx1"/>
              </a:buClr>
              <a:buFont typeface="Arial" charset="0"/>
              <a:buNone/>
              <a:defRPr sz="1600" b="1" kern="1200">
                <a:solidFill>
                  <a:schemeClr val="tx1"/>
                </a:solidFill>
                <a:latin typeface="Century Gothic" panose="020B0502020202020204" pitchFamily="34" charset="0"/>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marL="285664" indent="-285664">
              <a:spcBef>
                <a:spcPts val="800"/>
              </a:spcBef>
              <a:buFont typeface="Arial" panose="020B0604020202020204" pitchFamily="34" charset="0"/>
              <a:buChar char="•"/>
            </a:pPr>
            <a:r>
              <a:rPr lang="en-US" sz="1600" dirty="0"/>
              <a:t>Provide low-level access to emerging computer architectures to encourage experimentation and prototyping of new hardware and software solutions.</a:t>
            </a:r>
          </a:p>
          <a:p>
            <a:pPr marL="285664" indent="-285664">
              <a:spcBef>
                <a:spcPts val="800"/>
              </a:spcBef>
              <a:buFont typeface="Arial" panose="020B0604020202020204" pitchFamily="34" charset="0"/>
              <a:buChar char="•"/>
            </a:pPr>
            <a:r>
              <a:rPr lang="en-US" sz="1600" dirty="0"/>
              <a:t>Not just testbeds, but staff and software environments to support this mode of operation.</a:t>
            </a:r>
          </a:p>
        </p:txBody>
      </p:sp>
    </p:spTree>
    <p:extLst>
      <p:ext uri="{BB962C8B-B14F-4D97-AF65-F5344CB8AC3E}">
        <p14:creationId xmlns:p14="http://schemas.microsoft.com/office/powerpoint/2010/main" val="599490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ECE3-597D-4EA1-9D3C-D6A1DC82D17F}"/>
              </a:ext>
            </a:extLst>
          </p:cNvPr>
          <p:cNvSpPr>
            <a:spLocks noGrp="1"/>
          </p:cNvSpPr>
          <p:nvPr>
            <p:ph type="title"/>
          </p:nvPr>
        </p:nvSpPr>
        <p:spPr/>
        <p:txBody>
          <a:bodyPr/>
          <a:lstStyle/>
          <a:p>
            <a:r>
              <a:rPr lang="en-US" dirty="0"/>
              <a:t>New devices: Carbon Nanotube Transistors and Circuits</a:t>
            </a:r>
          </a:p>
        </p:txBody>
      </p:sp>
      <p:pic>
        <p:nvPicPr>
          <p:cNvPr id="4" name="Picture 3" descr="A close up of a piece of paper&#10;&#10;Description automatically generated">
            <a:extLst>
              <a:ext uri="{FF2B5EF4-FFF2-40B4-BE49-F238E27FC236}">
                <a16:creationId xmlns:a16="http://schemas.microsoft.com/office/drawing/2014/main" id="{9EFBABAA-F138-44C6-99AF-62A004798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71" y="1101810"/>
            <a:ext cx="6932197" cy="2277722"/>
          </a:xfrm>
          <a:prstGeom prst="rect">
            <a:avLst/>
          </a:prstGeom>
        </p:spPr>
      </p:pic>
      <p:sp>
        <p:nvSpPr>
          <p:cNvPr id="5" name="Rectangle 4">
            <a:extLst>
              <a:ext uri="{FF2B5EF4-FFF2-40B4-BE49-F238E27FC236}">
                <a16:creationId xmlns:a16="http://schemas.microsoft.com/office/drawing/2014/main" id="{138740E0-BDCD-4088-ABE6-EE4E0C9E8E63}"/>
              </a:ext>
            </a:extLst>
          </p:cNvPr>
          <p:cNvSpPr/>
          <p:nvPr/>
        </p:nvSpPr>
        <p:spPr>
          <a:xfrm>
            <a:off x="429656" y="3336553"/>
            <a:ext cx="8589818" cy="253916"/>
          </a:xfrm>
          <a:prstGeom prst="rect">
            <a:avLst/>
          </a:prstGeom>
        </p:spPr>
        <p:txBody>
          <a:bodyPr wrap="square">
            <a:spAutoFit/>
          </a:bodyPr>
          <a:lstStyle/>
          <a:p>
            <a:r>
              <a:rPr lang="en-US" sz="1050" dirty="0">
                <a:hlinkClick r:id="rId3"/>
              </a:rPr>
              <a:t>https://cen.acs.org/materials/electronic-materials/Carbon-nanotube-computers-face-makebreak/97/i8</a:t>
            </a:r>
            <a:r>
              <a:rPr lang="en-US" sz="1050" dirty="0"/>
              <a:t> </a:t>
            </a:r>
          </a:p>
        </p:txBody>
      </p:sp>
      <p:pic>
        <p:nvPicPr>
          <p:cNvPr id="3" name="Picture 2">
            <a:extLst>
              <a:ext uri="{FF2B5EF4-FFF2-40B4-BE49-F238E27FC236}">
                <a16:creationId xmlns:a16="http://schemas.microsoft.com/office/drawing/2014/main" id="{4AAA677C-25D4-4AFA-874C-0A651BAAA531}"/>
              </a:ext>
            </a:extLst>
          </p:cNvPr>
          <p:cNvPicPr>
            <a:picLocks noChangeAspect="1"/>
          </p:cNvPicPr>
          <p:nvPr/>
        </p:nvPicPr>
        <p:blipFill>
          <a:blip r:embed="rId4"/>
          <a:stretch>
            <a:fillRect/>
          </a:stretch>
        </p:blipFill>
        <p:spPr>
          <a:xfrm>
            <a:off x="1960744" y="3977593"/>
            <a:ext cx="2898335" cy="242533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FD36CAE-995E-4188-8020-C9CB95907292}"/>
              </a:ext>
            </a:extLst>
          </p:cNvPr>
          <p:cNvPicPr>
            <a:picLocks noChangeAspect="1"/>
          </p:cNvPicPr>
          <p:nvPr/>
        </p:nvPicPr>
        <p:blipFill>
          <a:blip r:embed="rId5"/>
          <a:stretch>
            <a:fillRect/>
          </a:stretch>
        </p:blipFill>
        <p:spPr>
          <a:xfrm>
            <a:off x="7479524" y="858062"/>
            <a:ext cx="3849026" cy="565281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296C4AE5-0E1F-4034-A830-5FFCF31985E8}"/>
              </a:ext>
            </a:extLst>
          </p:cNvPr>
          <p:cNvSpPr/>
          <p:nvPr/>
        </p:nvSpPr>
        <p:spPr>
          <a:xfrm>
            <a:off x="7631115" y="6510875"/>
            <a:ext cx="3697435" cy="400110"/>
          </a:xfrm>
          <a:prstGeom prst="rect">
            <a:avLst/>
          </a:prstGeom>
        </p:spPr>
        <p:txBody>
          <a:bodyPr wrap="square">
            <a:spAutoFit/>
          </a:bodyPr>
          <a:lstStyle/>
          <a:p>
            <a:r>
              <a:rPr lang="en-US" sz="1000" dirty="0">
                <a:hlinkClick r:id="rId6"/>
              </a:rPr>
              <a:t>https://spectrum.ieee.org/nanoclast/semiconductors/processors/modern-microprocessor-built-using-carbon-nanotubes</a:t>
            </a:r>
            <a:r>
              <a:rPr lang="en-US" sz="1000" dirty="0"/>
              <a:t> </a:t>
            </a:r>
          </a:p>
        </p:txBody>
      </p:sp>
    </p:spTree>
    <p:extLst>
      <p:ext uri="{BB962C8B-B14F-4D97-AF65-F5344CB8AC3E}">
        <p14:creationId xmlns:p14="http://schemas.microsoft.com/office/powerpoint/2010/main" val="3451658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51F90-64EB-4350-A757-F74EDC580E88}"/>
              </a:ext>
            </a:extLst>
          </p:cNvPr>
          <p:cNvSpPr>
            <a:spLocks noGrp="1"/>
          </p:cNvSpPr>
          <p:nvPr>
            <p:ph type="title"/>
          </p:nvPr>
        </p:nvSpPr>
        <p:spPr>
          <a:xfrm>
            <a:off x="429656" y="274321"/>
            <a:ext cx="11422261" cy="535531"/>
          </a:xfrm>
        </p:spPr>
        <p:txBody>
          <a:bodyPr>
            <a:normAutofit/>
          </a:bodyPr>
          <a:lstStyle/>
          <a:p>
            <a:r>
              <a:rPr lang="en-US" dirty="0"/>
              <a:t>Emerging Memory Devices</a:t>
            </a:r>
          </a:p>
        </p:txBody>
      </p:sp>
      <p:pic>
        <p:nvPicPr>
          <p:cNvPr id="4" name="Picture 3">
            <a:extLst>
              <a:ext uri="{FF2B5EF4-FFF2-40B4-BE49-F238E27FC236}">
                <a16:creationId xmlns:a16="http://schemas.microsoft.com/office/drawing/2014/main" id="{7B5576DB-F1BC-4094-8948-C00791FDD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52" y="1355842"/>
            <a:ext cx="11516965" cy="4711486"/>
          </a:xfrm>
          <a:prstGeom prst="rect">
            <a:avLst/>
          </a:prstGeom>
        </p:spPr>
      </p:pic>
      <p:sp>
        <p:nvSpPr>
          <p:cNvPr id="5" name="TextBox 4">
            <a:extLst>
              <a:ext uri="{FF2B5EF4-FFF2-40B4-BE49-F238E27FC236}">
                <a16:creationId xmlns:a16="http://schemas.microsoft.com/office/drawing/2014/main" id="{F3D9B09D-7175-483C-AE57-5710302F04A6}"/>
              </a:ext>
            </a:extLst>
          </p:cNvPr>
          <p:cNvSpPr txBox="1"/>
          <p:nvPr/>
        </p:nvSpPr>
        <p:spPr>
          <a:xfrm>
            <a:off x="5348855" y="6613318"/>
            <a:ext cx="1491114" cy="244682"/>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charset="0"/>
                <a:ea typeface="+mn-ea"/>
                <a:cs typeface="Arial" charset="0"/>
              </a:rPr>
              <a:t>Image Source: IMEC</a:t>
            </a:r>
          </a:p>
        </p:txBody>
      </p:sp>
    </p:spTree>
    <p:extLst>
      <p:ext uri="{BB962C8B-B14F-4D97-AF65-F5344CB8AC3E}">
        <p14:creationId xmlns:p14="http://schemas.microsoft.com/office/powerpoint/2010/main" val="3290596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9C7C-216E-46C2-A81C-636C30458ED3}"/>
              </a:ext>
            </a:extLst>
          </p:cNvPr>
          <p:cNvSpPr>
            <a:spLocks noGrp="1"/>
          </p:cNvSpPr>
          <p:nvPr>
            <p:ph type="title"/>
          </p:nvPr>
        </p:nvSpPr>
        <p:spPr/>
        <p:txBody>
          <a:bodyPr/>
          <a:lstStyle/>
          <a:p>
            <a:r>
              <a:rPr lang="en-US" dirty="0"/>
              <a:t>Q: when was the field effect transistor patented?</a:t>
            </a:r>
          </a:p>
        </p:txBody>
      </p:sp>
      <p:pic>
        <p:nvPicPr>
          <p:cNvPr id="3" name="Picture 2">
            <a:extLst>
              <a:ext uri="{FF2B5EF4-FFF2-40B4-BE49-F238E27FC236}">
                <a16:creationId xmlns:a16="http://schemas.microsoft.com/office/drawing/2014/main" id="{5B361100-AC68-420E-B942-2EC54AF975A2}"/>
              </a:ext>
            </a:extLst>
          </p:cNvPr>
          <p:cNvPicPr>
            <a:picLocks noChangeAspect="1"/>
          </p:cNvPicPr>
          <p:nvPr/>
        </p:nvPicPr>
        <p:blipFill>
          <a:blip r:embed="rId2"/>
          <a:stretch>
            <a:fillRect/>
          </a:stretch>
        </p:blipFill>
        <p:spPr>
          <a:xfrm>
            <a:off x="3374023" y="907330"/>
            <a:ext cx="5440777" cy="5522594"/>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B4F0AC9A-25D7-4AC9-85EE-89D6BA293838}"/>
              </a:ext>
            </a:extLst>
          </p:cNvPr>
          <p:cNvSpPr/>
          <p:nvPr/>
        </p:nvSpPr>
        <p:spPr>
          <a:xfrm>
            <a:off x="3374023" y="6429924"/>
            <a:ext cx="6092825" cy="430887"/>
          </a:xfrm>
          <a:prstGeom prst="rect">
            <a:avLst/>
          </a:prstGeom>
        </p:spPr>
        <p:txBody>
          <a:bodyPr>
            <a:spAutoFit/>
          </a:bodyPr>
          <a:lstStyle/>
          <a:p>
            <a:r>
              <a:rPr lang="en-US" sz="1050" dirty="0">
                <a:hlinkClick r:id="rId3"/>
              </a:rPr>
              <a:t>https://www.edn.com/electronics-blogs/edn-moments/4422371/Lilienfeld-patents-field-effect-transistor--October-8--1926</a:t>
            </a:r>
            <a:r>
              <a:rPr lang="en-US" sz="1050" dirty="0"/>
              <a:t> </a:t>
            </a:r>
          </a:p>
        </p:txBody>
      </p:sp>
    </p:spTree>
    <p:extLst>
      <p:ext uri="{BB962C8B-B14F-4D97-AF65-F5344CB8AC3E}">
        <p14:creationId xmlns:p14="http://schemas.microsoft.com/office/powerpoint/2010/main" val="185769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Predictions for Transition Period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50417683"/>
              </p:ext>
            </p:extLst>
          </p:nvPr>
        </p:nvGraphicFramePr>
        <p:xfrm>
          <a:off x="347572" y="991235"/>
          <a:ext cx="11688892" cy="5484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4255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9026812" y="6489676"/>
            <a:ext cx="2807987" cy="15004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75" b="0" i="0" u="none" strike="noStrike" kern="1200" cap="none" spc="0" normalizeH="0" baseline="0" noProof="0" dirty="0">
                <a:ln>
                  <a:noFill/>
                </a:ln>
                <a:solidFill>
                  <a:prstClr val="black"/>
                </a:solidFill>
                <a:effectLst/>
                <a:uLnTx/>
                <a:uFillTx/>
                <a:latin typeface="Arial" charset="0"/>
                <a:ea typeface="+mn-ea"/>
                <a:cs typeface="Arial" charset="0"/>
              </a:rPr>
              <a:t>https://www.thebroadcastbridge.com/content/entry/1094/altera-announces-arria-10-2666mbps-ddr4-memory-fpga-interface</a:t>
            </a:r>
          </a:p>
        </p:txBody>
      </p:sp>
      <p:sp>
        <p:nvSpPr>
          <p:cNvPr id="3" name="Title 2"/>
          <p:cNvSpPr>
            <a:spLocks noGrp="1"/>
          </p:cNvSpPr>
          <p:nvPr>
            <p:ph type="title"/>
          </p:nvPr>
        </p:nvSpPr>
        <p:spPr/>
        <p:txBody>
          <a:bodyPr/>
          <a:lstStyle/>
          <a:p>
            <a:r>
              <a:rPr lang="en-US" dirty="0"/>
              <a:t>Pace of Architectural Specialization is Quickening</a:t>
            </a:r>
          </a:p>
        </p:txBody>
      </p:sp>
      <p:sp>
        <p:nvSpPr>
          <p:cNvPr id="4" name="Content Placeholder 3"/>
          <p:cNvSpPr>
            <a:spLocks noGrp="1"/>
          </p:cNvSpPr>
          <p:nvPr>
            <p:ph sz="half" idx="1"/>
          </p:nvPr>
        </p:nvSpPr>
        <p:spPr>
          <a:xfrm>
            <a:off x="307910" y="994210"/>
            <a:ext cx="5689767" cy="3883560"/>
          </a:xfrm>
        </p:spPr>
        <p:txBody>
          <a:bodyPr>
            <a:normAutofit fontScale="55000" lnSpcReduction="20000"/>
          </a:bodyPr>
          <a:lstStyle/>
          <a:p>
            <a:pPr>
              <a:lnSpc>
                <a:spcPct val="120000"/>
              </a:lnSpc>
              <a:spcBef>
                <a:spcPts val="600"/>
              </a:spcBef>
            </a:pPr>
            <a:r>
              <a:rPr lang="en-US" dirty="0"/>
              <a:t>Industry, lacking Moore’s Law, will need to continue to differentiate products (to stay in business)</a:t>
            </a:r>
          </a:p>
          <a:p>
            <a:pPr lvl="1">
              <a:lnSpc>
                <a:spcPct val="120000"/>
              </a:lnSpc>
              <a:spcBef>
                <a:spcPts val="600"/>
              </a:spcBef>
            </a:pPr>
            <a:r>
              <a:rPr lang="en-US" dirty="0"/>
              <a:t>Use the same transistors differently to enhance performance</a:t>
            </a:r>
          </a:p>
          <a:p>
            <a:pPr>
              <a:lnSpc>
                <a:spcPct val="120000"/>
              </a:lnSpc>
              <a:spcBef>
                <a:spcPts val="600"/>
              </a:spcBef>
            </a:pPr>
            <a:r>
              <a:rPr lang="en-US" dirty="0"/>
              <a:t>Architectural design will become extremely important, critical</a:t>
            </a:r>
          </a:p>
          <a:p>
            <a:pPr lvl="1">
              <a:lnSpc>
                <a:spcPct val="120000"/>
              </a:lnSpc>
              <a:spcBef>
                <a:spcPts val="600"/>
              </a:spcBef>
            </a:pPr>
            <a:r>
              <a:rPr lang="en-US" dirty="0"/>
              <a:t>Dark Silicon</a:t>
            </a:r>
          </a:p>
          <a:p>
            <a:pPr lvl="1">
              <a:lnSpc>
                <a:spcPct val="120000"/>
              </a:lnSpc>
              <a:spcBef>
                <a:spcPts val="600"/>
              </a:spcBef>
            </a:pPr>
            <a:r>
              <a:rPr lang="en-US" dirty="0"/>
              <a:t>Address new parameters for benefits/curse of Moore’s Law</a:t>
            </a:r>
          </a:p>
          <a:p>
            <a:pPr>
              <a:lnSpc>
                <a:spcPct val="120000"/>
              </a:lnSpc>
              <a:spcBef>
                <a:spcPts val="600"/>
              </a:spcBef>
            </a:pPr>
            <a:r>
              <a:rPr lang="en-US" dirty="0"/>
              <a:t>50+ new companies focusing on hardware for Machine Learning</a:t>
            </a:r>
          </a:p>
        </p:txBody>
      </p:sp>
      <p:sp>
        <p:nvSpPr>
          <p:cNvPr id="18" name="Text Placeholder 17">
            <a:extLst>
              <a:ext uri="{FF2B5EF4-FFF2-40B4-BE49-F238E27FC236}">
                <a16:creationId xmlns:a16="http://schemas.microsoft.com/office/drawing/2014/main" id="{C3AED5C3-3528-42FC-BFAB-C5261010F3D6}"/>
              </a:ext>
            </a:extLst>
          </p:cNvPr>
          <p:cNvSpPr>
            <a:spLocks noGrp="1"/>
          </p:cNvSpPr>
          <p:nvPr>
            <p:ph type="body" sz="half" idx="2"/>
          </p:nvPr>
        </p:nvSpPr>
        <p:spPr/>
        <p:txBody>
          <a:bodyPr/>
          <a:lstStyle/>
          <a:p>
            <a:endParaRPr lang="en-US" dirty="0"/>
          </a:p>
        </p:txBody>
      </p:sp>
      <p:pic>
        <p:nvPicPr>
          <p:cNvPr id="10" name="Content Placeholder 9" descr="https://images.anandtech.com/doci/12509/everest_tilted_678x452.png&#10;">
            <a:extLst>
              <a:ext uri="{FF2B5EF4-FFF2-40B4-BE49-F238E27FC236}">
                <a16:creationId xmlns:a16="http://schemas.microsoft.com/office/drawing/2014/main" id="{D338FA01-1944-4DDE-8874-30919FF85549}"/>
              </a:ext>
              <a:ext uri="{C183D7F6-B498-43B3-948B-1728B52AA6E4}">
                <adec:decorative xmlns:adec="http://schemas.microsoft.com/office/drawing/2017/decorative" val="0"/>
              </a:ext>
            </a:extLst>
          </p:cNvPr>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6271098" y="5092953"/>
            <a:ext cx="2470150" cy="1595437"/>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724" y="948376"/>
            <a:ext cx="1500280" cy="229715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8001637" y="3255876"/>
            <a:ext cx="1851789" cy="17312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25" b="0" i="0" u="none" strike="noStrike" kern="1200" cap="none" spc="0" normalizeH="0" baseline="0" noProof="0" dirty="0">
                <a:ln>
                  <a:noFill/>
                </a:ln>
                <a:solidFill>
                  <a:prstClr val="black"/>
                </a:solidFill>
                <a:effectLst/>
                <a:uLnTx/>
                <a:uFillTx/>
                <a:latin typeface="Arial" charset="0"/>
                <a:ea typeface="+mn-ea"/>
                <a:cs typeface="Arial" charset="0"/>
              </a:rPr>
              <a:t>http://www.wired.com/2016/05/google-tpu-custom-chips/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546" y="3493763"/>
            <a:ext cx="1866414" cy="1415716"/>
          </a:xfrm>
          <a:prstGeom prst="rect">
            <a:avLst/>
          </a:prstGeom>
        </p:spPr>
      </p:pic>
      <p:sp>
        <p:nvSpPr>
          <p:cNvPr id="11" name="Rectangle 10"/>
          <p:cNvSpPr/>
          <p:nvPr/>
        </p:nvSpPr>
        <p:spPr>
          <a:xfrm>
            <a:off x="5400406" y="4909479"/>
            <a:ext cx="3199567" cy="25391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25" b="0" i="0" u="none" strike="noStrike" kern="1200" cap="none" spc="0" normalizeH="0" baseline="0" noProof="0" dirty="0">
                <a:ln>
                  <a:noFill/>
                </a:ln>
                <a:solidFill>
                  <a:prstClr val="black"/>
                </a:solidFill>
                <a:effectLst/>
                <a:uLnTx/>
                <a:uFillTx/>
                <a:latin typeface="Segoe UI" panose="020B0502040204020203" pitchFamily="34" charset="0"/>
                <a:ea typeface="+mn-ea"/>
                <a:cs typeface="Arial" charset="0"/>
              </a:rPr>
              <a:t>D.E. Shaw, M.M. </a:t>
            </a:r>
            <a:r>
              <a:rPr kumimoji="0" lang="en-US" sz="525" b="0" i="0" u="none" strike="noStrike" kern="1200" cap="none" spc="0" normalizeH="0" baseline="0" noProof="0" dirty="0" err="1">
                <a:ln>
                  <a:noFill/>
                </a:ln>
                <a:solidFill>
                  <a:prstClr val="black"/>
                </a:solidFill>
                <a:effectLst/>
                <a:uLnTx/>
                <a:uFillTx/>
                <a:latin typeface="Segoe UI" panose="020B0502040204020203" pitchFamily="34" charset="0"/>
                <a:ea typeface="+mn-ea"/>
                <a:cs typeface="Arial" charset="0"/>
              </a:rPr>
              <a:t>Deneroff</a:t>
            </a:r>
            <a:r>
              <a:rPr kumimoji="0" lang="en-US" sz="525" b="0" i="0" u="none" strike="noStrike" kern="1200" cap="none" spc="0" normalizeH="0" baseline="0" noProof="0" dirty="0">
                <a:ln>
                  <a:noFill/>
                </a:ln>
                <a:solidFill>
                  <a:prstClr val="black"/>
                </a:solidFill>
                <a:effectLst/>
                <a:uLnTx/>
                <a:uFillTx/>
                <a:latin typeface="Segoe UI" panose="020B0502040204020203" pitchFamily="34" charset="0"/>
                <a:ea typeface="+mn-ea"/>
                <a:cs typeface="Arial" charset="0"/>
              </a:rPr>
              <a:t>, R.O. </a:t>
            </a:r>
            <a:r>
              <a:rPr kumimoji="0" lang="en-US" sz="525" b="0" i="0" u="none" strike="noStrike" kern="1200" cap="none" spc="0" normalizeH="0" baseline="0" noProof="0" dirty="0" err="1">
                <a:ln>
                  <a:noFill/>
                </a:ln>
                <a:solidFill>
                  <a:prstClr val="black"/>
                </a:solidFill>
                <a:effectLst/>
                <a:uLnTx/>
                <a:uFillTx/>
                <a:latin typeface="Segoe UI" panose="020B0502040204020203" pitchFamily="34" charset="0"/>
                <a:ea typeface="+mn-ea"/>
                <a:cs typeface="Arial" charset="0"/>
              </a:rPr>
              <a:t>Dror</a:t>
            </a:r>
            <a:r>
              <a:rPr kumimoji="0" lang="en-US" sz="525" b="0" i="1" u="none" strike="noStrike" kern="1200" cap="none" spc="0" normalizeH="0" baseline="0" noProof="0" dirty="0">
                <a:ln>
                  <a:noFill/>
                </a:ln>
                <a:solidFill>
                  <a:prstClr val="black"/>
                </a:solidFill>
                <a:effectLst/>
                <a:uLnTx/>
                <a:uFillTx/>
                <a:latin typeface="Segoe UI" panose="020B0502040204020203" pitchFamily="34" charset="0"/>
                <a:ea typeface="+mn-ea"/>
                <a:cs typeface="Arial" charset="0"/>
              </a:rPr>
              <a:t> et al., “Anton, a special-purpose machine for molecular dynamics simulation,” Communications of the ACM, 51(7):91-7, 2008.</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9978" y="1139725"/>
            <a:ext cx="1753955" cy="2020110"/>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5838903" y="3145746"/>
            <a:ext cx="2139746" cy="25391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25" b="0" i="0" u="none" strike="noStrike" kern="1200" cap="none" spc="0" normalizeH="0" baseline="0" noProof="0" dirty="0">
                <a:ln>
                  <a:noFill/>
                </a:ln>
                <a:solidFill>
                  <a:prstClr val="black"/>
                </a:solidFill>
                <a:effectLst/>
                <a:uLnTx/>
                <a:uFillTx/>
                <a:latin typeface="Arial" charset="0"/>
                <a:ea typeface="+mn-ea"/>
                <a:cs typeface="Arial" charset="0"/>
              </a:rPr>
              <a:t>http://www.theinquirer.net/inquirer/news/2477796/intels-nervana-ai-platform-takes-aim-at-nvidias-gpu-techology</a:t>
            </a:r>
          </a:p>
        </p:txBody>
      </p:sp>
      <p:pic>
        <p:nvPicPr>
          <p:cNvPr id="16" name="Picture 2" descr="https://www.thebroadcastbridge.com/cache/uploads/content_images/altera_10_789_460_70_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94898" y="5398372"/>
            <a:ext cx="1871819" cy="10913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18" name="Picture 2" descr="NVIDIA Volta GDDR6 2018">
            <a:extLst>
              <a:ext uri="{FF2B5EF4-FFF2-40B4-BE49-F238E27FC236}">
                <a16:creationId xmlns:a16="http://schemas.microsoft.com/office/drawing/2014/main" id="{EF486175-FE1F-486E-92C8-5A308F82097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28104" y="3814774"/>
            <a:ext cx="2183831" cy="12284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8556F4D-0EBD-410E-8DFE-51116A07A1BE}"/>
              </a:ext>
            </a:extLst>
          </p:cNvPr>
          <p:cNvSpPr/>
          <p:nvPr/>
        </p:nvSpPr>
        <p:spPr>
          <a:xfrm>
            <a:off x="8754392" y="5027435"/>
            <a:ext cx="1555234" cy="17312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25" b="0" i="0" u="none" strike="noStrike" kern="1200" cap="none" spc="0" normalizeH="0" baseline="0" noProof="0" dirty="0">
                <a:ln>
                  <a:noFill/>
                </a:ln>
                <a:solidFill>
                  <a:prstClr val="black"/>
                </a:solidFill>
                <a:effectLst/>
                <a:uLnTx/>
                <a:uFillTx/>
                <a:latin typeface="Arial" charset="0"/>
                <a:ea typeface="+mn-ea"/>
                <a:cs typeface="Arial" charset="0"/>
              </a:rPr>
              <a:t>https://fossbytes.com/nvidia-volta-gddr6-2018/</a:t>
            </a:r>
          </a:p>
        </p:txBody>
      </p:sp>
      <p:sp>
        <p:nvSpPr>
          <p:cNvPr id="12" name="TextBox 11">
            <a:extLst>
              <a:ext uri="{FF2B5EF4-FFF2-40B4-BE49-F238E27FC236}">
                <a16:creationId xmlns:a16="http://schemas.microsoft.com/office/drawing/2014/main" id="{F2C35FF8-D18B-4FA5-8372-3B7806FE2BD8}"/>
              </a:ext>
            </a:extLst>
          </p:cNvPr>
          <p:cNvSpPr txBox="1"/>
          <p:nvPr/>
        </p:nvSpPr>
        <p:spPr>
          <a:xfrm>
            <a:off x="6893378" y="6602450"/>
            <a:ext cx="806631" cy="216982"/>
          </a:xfrm>
          <a:prstGeom prst="rect">
            <a:avLst/>
          </a:prstGeom>
          <a:noFill/>
        </p:spPr>
        <p:txBody>
          <a:bodyPr wrap="non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charset="0"/>
                <a:ea typeface="+mn-ea"/>
                <a:cs typeface="Arial" charset="0"/>
              </a:rPr>
              <a:t>Xilinx ACAP</a:t>
            </a:r>
          </a:p>
        </p:txBody>
      </p:sp>
      <p:pic>
        <p:nvPicPr>
          <p:cNvPr id="19" name="Picture 18">
            <a:extLst>
              <a:ext uri="{FF2B5EF4-FFF2-40B4-BE49-F238E27FC236}">
                <a16:creationId xmlns:a16="http://schemas.microsoft.com/office/drawing/2014/main" id="{AA2A04D4-9F8D-46AA-929A-CF729F11B9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4480" y="191326"/>
            <a:ext cx="2186171" cy="3480894"/>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8F7996F9-C74A-4CA4-994D-0F3C2F2DEA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887" y="3993473"/>
            <a:ext cx="2837792" cy="1595437"/>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479D3FC4-BDAE-4D14-908B-1A41013D3B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5810" y="5092953"/>
            <a:ext cx="2624153" cy="1476322"/>
          </a:xfrm>
          <a:prstGeom prst="rect">
            <a:avLst/>
          </a:prstGeom>
          <a:ln>
            <a:no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699B86F3-B2B5-4363-9CF4-272BA0D31F5B}"/>
              </a:ext>
            </a:extLst>
          </p:cNvPr>
          <p:cNvSpPr txBox="1"/>
          <p:nvPr/>
        </p:nvSpPr>
        <p:spPr>
          <a:xfrm>
            <a:off x="1684847" y="5576795"/>
            <a:ext cx="947695" cy="216982"/>
          </a:xfrm>
          <a:prstGeom prst="rect">
            <a:avLst/>
          </a:prstGeom>
          <a:noFill/>
        </p:spPr>
        <p:txBody>
          <a:bodyPr wrap="non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Arial" charset="0"/>
                <a:ea typeface="+mn-ea"/>
                <a:cs typeface="Arial" charset="0"/>
              </a:rPr>
              <a:t>HotChips</a:t>
            </a:r>
            <a:r>
              <a:rPr kumimoji="0" lang="en-US" sz="900" b="0" i="0" u="none" strike="noStrike" kern="1200" cap="none" spc="0" normalizeH="0" baseline="0" noProof="0" dirty="0">
                <a:ln>
                  <a:noFill/>
                </a:ln>
                <a:solidFill>
                  <a:prstClr val="black"/>
                </a:solidFill>
                <a:effectLst/>
                <a:uLnTx/>
                <a:uFillTx/>
                <a:latin typeface="Arial" charset="0"/>
                <a:ea typeface="+mn-ea"/>
                <a:cs typeface="Arial" charset="0"/>
              </a:rPr>
              <a:t> 2018</a:t>
            </a:r>
          </a:p>
        </p:txBody>
      </p:sp>
      <p:sp>
        <p:nvSpPr>
          <p:cNvPr id="23" name="TextBox 22">
            <a:extLst>
              <a:ext uri="{FF2B5EF4-FFF2-40B4-BE49-F238E27FC236}">
                <a16:creationId xmlns:a16="http://schemas.microsoft.com/office/drawing/2014/main" id="{8926CBB0-0DE3-484B-AA82-18357AC65904}"/>
              </a:ext>
            </a:extLst>
          </p:cNvPr>
          <p:cNvSpPr txBox="1"/>
          <p:nvPr/>
        </p:nvSpPr>
        <p:spPr>
          <a:xfrm>
            <a:off x="4912213" y="6567476"/>
            <a:ext cx="947695" cy="216982"/>
          </a:xfrm>
          <a:prstGeom prst="rect">
            <a:avLst/>
          </a:prstGeom>
          <a:noFill/>
        </p:spPr>
        <p:txBody>
          <a:bodyPr wrap="non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Arial" charset="0"/>
                <a:ea typeface="+mn-ea"/>
                <a:cs typeface="Arial" charset="0"/>
              </a:rPr>
              <a:t>HotChips</a:t>
            </a:r>
            <a:r>
              <a:rPr kumimoji="0" lang="en-US" sz="900" b="0" i="0" u="none" strike="noStrike" kern="1200" cap="none" spc="0" normalizeH="0" baseline="0" noProof="0" dirty="0">
                <a:ln>
                  <a:noFill/>
                </a:ln>
                <a:solidFill>
                  <a:prstClr val="black"/>
                </a:solidFill>
                <a:effectLst/>
                <a:uLnTx/>
                <a:uFillTx/>
                <a:latin typeface="Arial" charset="0"/>
                <a:ea typeface="+mn-ea"/>
                <a:cs typeface="Arial" charset="0"/>
              </a:rPr>
              <a:t> 2018</a:t>
            </a:r>
          </a:p>
        </p:txBody>
      </p:sp>
    </p:spTree>
    <p:extLst>
      <p:ext uri="{BB962C8B-B14F-4D97-AF65-F5344CB8AC3E}">
        <p14:creationId xmlns:p14="http://schemas.microsoft.com/office/powerpoint/2010/main" val="456155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EBEA-D709-4302-BEC6-09A16CCAC51D}"/>
              </a:ext>
            </a:extLst>
          </p:cNvPr>
          <p:cNvSpPr>
            <a:spLocks noGrp="1"/>
          </p:cNvSpPr>
          <p:nvPr>
            <p:ph type="title"/>
          </p:nvPr>
        </p:nvSpPr>
        <p:spPr/>
        <p:txBody>
          <a:bodyPr/>
          <a:lstStyle/>
          <a:p>
            <a:r>
              <a:rPr lang="en-US" dirty="0"/>
              <a:t>Future hardware will be far more diverse and mercurial than recent history (</a:t>
            </a:r>
            <a:r>
              <a:rPr lang="en-US" dirty="0" err="1"/>
              <a:t>HotChips</a:t>
            </a:r>
            <a:r>
              <a:rPr lang="en-US" dirty="0"/>
              <a:t> 2018)</a:t>
            </a:r>
          </a:p>
        </p:txBody>
      </p:sp>
      <p:pic>
        <p:nvPicPr>
          <p:cNvPr id="7" name="Picture 6">
            <a:extLst>
              <a:ext uri="{FF2B5EF4-FFF2-40B4-BE49-F238E27FC236}">
                <a16:creationId xmlns:a16="http://schemas.microsoft.com/office/drawing/2014/main" id="{681E6D24-A024-49A0-91AF-094DD200F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015" y="1633935"/>
            <a:ext cx="3627902" cy="204102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08DF527-2454-4EEA-9E69-49A989EE1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56" y="4311943"/>
            <a:ext cx="3627902" cy="203964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5347A2F-B986-4460-AFD7-A4BFEE4CC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828" y="1635221"/>
            <a:ext cx="3623168" cy="203835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C1A50E1-66A7-4605-9550-8284AB7CD3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56" y="1633935"/>
            <a:ext cx="3627902" cy="203964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1045E18-750D-4860-A265-289547AED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4016" y="4257736"/>
            <a:ext cx="3627901" cy="209385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4ED8452-1475-4D88-BE1B-A8BA430996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454" y="3867050"/>
            <a:ext cx="1979916" cy="2484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949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D3A0-4388-4A08-9AD5-3DA9A687EBC3}"/>
              </a:ext>
            </a:extLst>
          </p:cNvPr>
          <p:cNvSpPr>
            <a:spLocks noGrp="1"/>
          </p:cNvSpPr>
          <p:nvPr>
            <p:ph type="title"/>
          </p:nvPr>
        </p:nvSpPr>
        <p:spPr/>
        <p:txBody>
          <a:bodyPr/>
          <a:lstStyle/>
          <a:p>
            <a:r>
              <a:rPr lang="en-US" dirty="0"/>
              <a:t>Analysis of </a:t>
            </a:r>
            <a:r>
              <a:rPr lang="en-US"/>
              <a:t>Apple A-* </a:t>
            </a:r>
            <a:r>
              <a:rPr lang="en-US" dirty="0"/>
              <a:t>SoCs</a:t>
            </a:r>
          </a:p>
        </p:txBody>
      </p:sp>
      <p:pic>
        <p:nvPicPr>
          <p:cNvPr id="5" name="Content Placeholder 4">
            <a:extLst>
              <a:ext uri="{FF2B5EF4-FFF2-40B4-BE49-F238E27FC236}">
                <a16:creationId xmlns:a16="http://schemas.microsoft.com/office/drawing/2014/main" id="{1BEE1EA2-6CAD-45A4-8F2D-E28440774E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57551" y="1855953"/>
            <a:ext cx="5868321" cy="3146094"/>
          </a:xfrm>
        </p:spPr>
      </p:pic>
      <p:sp>
        <p:nvSpPr>
          <p:cNvPr id="6" name="Rectangle 5">
            <a:extLst>
              <a:ext uri="{FF2B5EF4-FFF2-40B4-BE49-F238E27FC236}">
                <a16:creationId xmlns:a16="http://schemas.microsoft.com/office/drawing/2014/main" id="{283E7361-B154-4E02-B29E-91B61F00D516}"/>
              </a:ext>
            </a:extLst>
          </p:cNvPr>
          <p:cNvSpPr/>
          <p:nvPr/>
        </p:nvSpPr>
        <p:spPr>
          <a:xfrm>
            <a:off x="3860328" y="6599194"/>
            <a:ext cx="4468167" cy="263904"/>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charset="0"/>
                <a:ea typeface="+mn-ea"/>
                <a:cs typeface="Arial" charset="0"/>
                <a:hlinkClick r:id="rId3"/>
              </a:rPr>
              <a:t>http://vlsiarch.eecs.harvard.edu/accelerators/die-photo-analysis</a:t>
            </a:r>
            <a:r>
              <a:rPr kumimoji="0" lang="en-US" sz="1100" b="0" i="0" u="none" strike="noStrike" kern="1200" cap="none" spc="0" normalizeH="0" baseline="0" noProof="0" dirty="0">
                <a:ln>
                  <a:noFill/>
                </a:ln>
                <a:solidFill>
                  <a:prstClr val="black"/>
                </a:solidFill>
                <a:effectLst/>
                <a:uLnTx/>
                <a:uFillTx/>
                <a:latin typeface="Arial" charset="0"/>
                <a:ea typeface="+mn-ea"/>
                <a:cs typeface="Arial" charset="0"/>
              </a:rPr>
              <a:t> </a:t>
            </a:r>
          </a:p>
        </p:txBody>
      </p:sp>
      <p:pic>
        <p:nvPicPr>
          <p:cNvPr id="8" name="Picture 7">
            <a:extLst>
              <a:ext uri="{FF2B5EF4-FFF2-40B4-BE49-F238E27FC236}">
                <a16:creationId xmlns:a16="http://schemas.microsoft.com/office/drawing/2014/main" id="{9DFD94F5-D416-4B2E-8AFC-4C4F36A21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528" y="1035467"/>
            <a:ext cx="4127228" cy="5298329"/>
          </a:xfrm>
          <a:prstGeom prst="rect">
            <a:avLst/>
          </a:prstGeom>
        </p:spPr>
      </p:pic>
    </p:spTree>
    <p:extLst>
      <p:ext uri="{BB962C8B-B14F-4D97-AF65-F5344CB8AC3E}">
        <p14:creationId xmlns:p14="http://schemas.microsoft.com/office/powerpoint/2010/main" val="1549154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B541-E503-45A5-89A9-5EF91556F46C}"/>
              </a:ext>
            </a:extLst>
          </p:cNvPr>
          <p:cNvSpPr>
            <a:spLocks noGrp="1"/>
          </p:cNvSpPr>
          <p:nvPr>
            <p:ph type="title"/>
          </p:nvPr>
        </p:nvSpPr>
        <p:spPr/>
        <p:txBody>
          <a:bodyPr/>
          <a:lstStyle/>
          <a:p>
            <a:r>
              <a:rPr lang="en-US" dirty="0"/>
              <a:t>Highlights </a:t>
            </a:r>
          </a:p>
        </p:txBody>
      </p:sp>
      <p:sp>
        <p:nvSpPr>
          <p:cNvPr id="3" name="Content Placeholder 2">
            <a:extLst>
              <a:ext uri="{FF2B5EF4-FFF2-40B4-BE49-F238E27FC236}">
                <a16:creationId xmlns:a16="http://schemas.microsoft.com/office/drawing/2014/main" id="{BCDB83E5-4121-4F83-84CA-780697B82093}"/>
              </a:ext>
            </a:extLst>
          </p:cNvPr>
          <p:cNvSpPr>
            <a:spLocks noGrp="1"/>
          </p:cNvSpPr>
          <p:nvPr>
            <p:ph idx="1"/>
          </p:nvPr>
        </p:nvSpPr>
        <p:spPr/>
        <p:txBody>
          <a:bodyPr>
            <a:normAutofit fontScale="70000" lnSpcReduction="20000"/>
          </a:bodyPr>
          <a:lstStyle/>
          <a:p>
            <a:r>
              <a:rPr lang="en-US" dirty="0"/>
              <a:t>Motivation: Recent trends in computing paint an ambiguous future</a:t>
            </a:r>
          </a:p>
          <a:p>
            <a:pPr lvl="1"/>
            <a:r>
              <a:rPr lang="en-US" dirty="0"/>
              <a:t>Contemporary systems provide evidence that power constraints are driving architectures to change rapidly</a:t>
            </a:r>
          </a:p>
          <a:p>
            <a:pPr lvl="1"/>
            <a:r>
              <a:rPr lang="en-US" dirty="0"/>
              <a:t>Multiple architectural dimensions are being (dramatically) redesigned: Processors, node design, memory systems, I/O</a:t>
            </a:r>
          </a:p>
          <a:p>
            <a:pPr lvl="1"/>
            <a:r>
              <a:rPr lang="en-US" dirty="0"/>
              <a:t>Complexity is our main challenge</a:t>
            </a:r>
          </a:p>
          <a:p>
            <a:r>
              <a:rPr lang="en-US" dirty="0"/>
              <a:t>Applications and software systems across many areas are all reaching a state of crisis</a:t>
            </a:r>
          </a:p>
          <a:p>
            <a:pPr lvl="1"/>
            <a:r>
              <a:rPr lang="en-US" dirty="0"/>
              <a:t>Applications will not be functionally or performance portable across architectures</a:t>
            </a:r>
          </a:p>
          <a:p>
            <a:pPr lvl="1"/>
            <a:r>
              <a:rPr lang="en-US" dirty="0"/>
              <a:t>Programming and operating systems need major redesign to address these architectural changes</a:t>
            </a:r>
          </a:p>
          <a:p>
            <a:pPr lvl="1"/>
            <a:r>
              <a:rPr lang="en-US" dirty="0"/>
              <a:t>Procurements, acceptance testing, and operations of today’s new platforms depend on performance prediction and benchmarking.</a:t>
            </a:r>
          </a:p>
          <a:p>
            <a:r>
              <a:rPr lang="en-US" dirty="0"/>
              <a:t>ORNL Cosmic project investigating design and programming challenges for these trends in SDR</a:t>
            </a:r>
          </a:p>
          <a:p>
            <a:pPr lvl="1"/>
            <a:r>
              <a:rPr lang="en-US" dirty="0"/>
              <a:t>Performance modeling and ontologies</a:t>
            </a:r>
          </a:p>
          <a:p>
            <a:pPr lvl="1"/>
            <a:r>
              <a:rPr lang="en-US" dirty="0"/>
              <a:t>Performance portable compilation to many different heterogeneous architectures/SoCs</a:t>
            </a:r>
          </a:p>
          <a:p>
            <a:pPr lvl="1"/>
            <a:r>
              <a:rPr lang="en-US" dirty="0"/>
              <a:t>Intelligent scheduling system to automate discovery, device selection, and data movement</a:t>
            </a:r>
          </a:p>
          <a:p>
            <a:pPr lvl="1"/>
            <a:r>
              <a:rPr lang="en-US" dirty="0"/>
              <a:t>Targeting wide variety of existing and future architectures (</a:t>
            </a:r>
            <a:r>
              <a:rPr lang="en-US" dirty="0" err="1"/>
              <a:t>DSSoC</a:t>
            </a:r>
            <a:r>
              <a:rPr lang="en-US" dirty="0"/>
              <a:t> and others)</a:t>
            </a:r>
          </a:p>
          <a:p>
            <a:endParaRPr lang="en-US" dirty="0"/>
          </a:p>
        </p:txBody>
      </p:sp>
    </p:spTree>
    <p:extLst>
      <p:ext uri="{BB962C8B-B14F-4D97-AF65-F5344CB8AC3E}">
        <p14:creationId xmlns:p14="http://schemas.microsoft.com/office/powerpoint/2010/main" val="3566644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56FD-A9F8-4D2A-B2EF-3F7952797F8A}"/>
              </a:ext>
            </a:extLst>
          </p:cNvPr>
          <p:cNvSpPr>
            <a:spLocks noGrp="1"/>
          </p:cNvSpPr>
          <p:nvPr>
            <p:ph type="title"/>
          </p:nvPr>
        </p:nvSpPr>
        <p:spPr>
          <a:xfrm>
            <a:off x="343254" y="82300"/>
            <a:ext cx="11501908" cy="480131"/>
          </a:xfrm>
        </p:spPr>
        <p:txBody>
          <a:bodyPr/>
          <a:lstStyle/>
          <a:p>
            <a:r>
              <a:rPr lang="en-US" sz="2800" dirty="0"/>
              <a:t>Growing Open Source Hardware Movement Enables Rapid Chip Design</a:t>
            </a:r>
          </a:p>
        </p:txBody>
      </p:sp>
      <p:sp>
        <p:nvSpPr>
          <p:cNvPr id="3" name="Content Placeholder 2">
            <a:extLst>
              <a:ext uri="{FF2B5EF4-FFF2-40B4-BE49-F238E27FC236}">
                <a16:creationId xmlns:a16="http://schemas.microsoft.com/office/drawing/2014/main" id="{9F4EC859-B171-4986-B4EE-A222087302A6}"/>
              </a:ext>
            </a:extLst>
          </p:cNvPr>
          <p:cNvSpPr>
            <a:spLocks noGrp="1"/>
          </p:cNvSpPr>
          <p:nvPr>
            <p:ph sz="half" idx="2"/>
          </p:nvPr>
        </p:nvSpPr>
        <p:spPr/>
        <p:txBody>
          <a:bodyPr/>
          <a:lstStyle/>
          <a:p>
            <a:endParaRPr lang="en-US"/>
          </a:p>
        </p:txBody>
      </p:sp>
      <p:sp>
        <p:nvSpPr>
          <p:cNvPr id="4" name="Content Placeholder 3">
            <a:extLst>
              <a:ext uri="{FF2B5EF4-FFF2-40B4-BE49-F238E27FC236}">
                <a16:creationId xmlns:a16="http://schemas.microsoft.com/office/drawing/2014/main" id="{308AA00A-E957-4D18-A083-B451627C6728}"/>
              </a:ext>
            </a:extLst>
          </p:cNvPr>
          <p:cNvSpPr>
            <a:spLocks noGrp="1"/>
          </p:cNvSpPr>
          <p:nvPr>
            <p:ph sz="quarter" idx="4"/>
          </p:nvPr>
        </p:nvSpPr>
        <p:spPr/>
        <p:txBody>
          <a:bodyPr/>
          <a:lstStyle/>
          <a:p>
            <a:endParaRPr lang="en-US"/>
          </a:p>
        </p:txBody>
      </p:sp>
      <p:pic>
        <p:nvPicPr>
          <p:cNvPr id="5" name="Picture 4">
            <a:extLst>
              <a:ext uri="{FF2B5EF4-FFF2-40B4-BE49-F238E27FC236}">
                <a16:creationId xmlns:a16="http://schemas.microsoft.com/office/drawing/2014/main" id="{95F858B5-9890-4AB8-9BE4-6B4BF7EB99A8}"/>
              </a:ext>
            </a:extLst>
          </p:cNvPr>
          <p:cNvPicPr>
            <a:picLocks noChangeAspect="1"/>
          </p:cNvPicPr>
          <p:nvPr/>
        </p:nvPicPr>
        <p:blipFill>
          <a:blip r:embed="rId2"/>
          <a:stretch>
            <a:fillRect/>
          </a:stretch>
        </p:blipFill>
        <p:spPr>
          <a:xfrm>
            <a:off x="1091312" y="837508"/>
            <a:ext cx="10005791" cy="560859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0F87C0E-B88F-4198-AFCA-41D0104FAD8A}"/>
              </a:ext>
            </a:extLst>
          </p:cNvPr>
          <p:cNvSpPr txBox="1"/>
          <p:nvPr/>
        </p:nvSpPr>
        <p:spPr>
          <a:xfrm>
            <a:off x="7985051" y="6506290"/>
            <a:ext cx="2438488" cy="341632"/>
          </a:xfrm>
          <a:prstGeom prst="rect">
            <a:avLst/>
          </a:prstGeom>
          <a:noFill/>
        </p:spPr>
        <p:txBody>
          <a:bodyPr wrap="none" rtlCol="0">
            <a:spAutoFit/>
          </a:bodyPr>
          <a:lstStyle/>
          <a:p>
            <a:pPr algn="l">
              <a:lnSpc>
                <a:spcPct val="90000"/>
              </a:lnSpc>
            </a:pPr>
            <a:r>
              <a:rPr lang="en-US" dirty="0">
                <a:latin typeface="+mn-lt"/>
              </a:rPr>
              <a:t>RISC-V Summit, 2018</a:t>
            </a:r>
          </a:p>
        </p:txBody>
      </p:sp>
    </p:spTree>
    <p:extLst>
      <p:ext uri="{BB962C8B-B14F-4D97-AF65-F5344CB8AC3E}">
        <p14:creationId xmlns:p14="http://schemas.microsoft.com/office/powerpoint/2010/main" val="1335462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B4759D-EC64-4A21-96C8-599205D94EE0}"/>
              </a:ext>
            </a:extLst>
          </p:cNvPr>
          <p:cNvSpPr>
            <a:spLocks noGrp="1"/>
          </p:cNvSpPr>
          <p:nvPr>
            <p:ph type="title"/>
          </p:nvPr>
        </p:nvSpPr>
        <p:spPr>
          <a:xfrm>
            <a:off x="343254" y="82300"/>
            <a:ext cx="11501908" cy="535403"/>
          </a:xfrm>
        </p:spPr>
        <p:txBody>
          <a:bodyPr/>
          <a:lstStyle/>
          <a:p>
            <a:r>
              <a:rPr lang="en-US" dirty="0"/>
              <a:t>DARPA ERI Programs Aiming for Agile (and Frequent) Chip Creation</a:t>
            </a:r>
          </a:p>
        </p:txBody>
      </p:sp>
      <p:sp>
        <p:nvSpPr>
          <p:cNvPr id="6" name="Content Placeholder 5">
            <a:extLst>
              <a:ext uri="{FF2B5EF4-FFF2-40B4-BE49-F238E27FC236}">
                <a16:creationId xmlns:a16="http://schemas.microsoft.com/office/drawing/2014/main" id="{B88AA382-7D93-4B38-ACE9-7EDE3C92FE22}"/>
              </a:ext>
            </a:extLst>
          </p:cNvPr>
          <p:cNvSpPr>
            <a:spLocks noGrp="1"/>
          </p:cNvSpPr>
          <p:nvPr>
            <p:ph sz="half" idx="2"/>
          </p:nvPr>
        </p:nvSpPr>
        <p:spPr/>
        <p:txBody>
          <a:bodyPr/>
          <a:lstStyle/>
          <a:p>
            <a:endParaRPr lang="en-US"/>
          </a:p>
        </p:txBody>
      </p:sp>
      <p:sp>
        <p:nvSpPr>
          <p:cNvPr id="7" name="Content Placeholder 6">
            <a:extLst>
              <a:ext uri="{FF2B5EF4-FFF2-40B4-BE49-F238E27FC236}">
                <a16:creationId xmlns:a16="http://schemas.microsoft.com/office/drawing/2014/main" id="{3C850715-6429-467A-A82C-F2097B4D14F0}"/>
              </a:ext>
            </a:extLst>
          </p:cNvPr>
          <p:cNvSpPr>
            <a:spLocks noGrp="1"/>
          </p:cNvSpPr>
          <p:nvPr>
            <p:ph sz="quarter" idx="4"/>
          </p:nvPr>
        </p:nvSpPr>
        <p:spPr/>
        <p:txBody>
          <a:bodyPr/>
          <a:lstStyle/>
          <a:p>
            <a:endParaRPr lang="en-US"/>
          </a:p>
        </p:txBody>
      </p:sp>
      <p:pic>
        <p:nvPicPr>
          <p:cNvPr id="4" name="Picture 3">
            <a:extLst>
              <a:ext uri="{FF2B5EF4-FFF2-40B4-BE49-F238E27FC236}">
                <a16:creationId xmlns:a16="http://schemas.microsoft.com/office/drawing/2014/main" id="{609A603A-4F9B-43F8-BC6B-C8E62243E26C}"/>
              </a:ext>
            </a:extLst>
          </p:cNvPr>
          <p:cNvPicPr>
            <a:picLocks noChangeAspect="1"/>
          </p:cNvPicPr>
          <p:nvPr/>
        </p:nvPicPr>
        <p:blipFill>
          <a:blip r:embed="rId2"/>
          <a:stretch>
            <a:fillRect/>
          </a:stretch>
        </p:blipFill>
        <p:spPr>
          <a:xfrm>
            <a:off x="2563021" y="785297"/>
            <a:ext cx="7062373" cy="528740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F1E2944-8980-4179-B60B-C35B24BFF2F7}"/>
              </a:ext>
            </a:extLst>
          </p:cNvPr>
          <p:cNvSpPr txBox="1"/>
          <p:nvPr/>
        </p:nvSpPr>
        <p:spPr>
          <a:xfrm>
            <a:off x="8033981" y="6127689"/>
            <a:ext cx="1670650" cy="307777"/>
          </a:xfrm>
          <a:prstGeom prst="rect">
            <a:avLst/>
          </a:prstGeom>
          <a:noFill/>
        </p:spPr>
        <p:txBody>
          <a:bodyPr wrap="none" rtlCol="0">
            <a:spAutoFit/>
          </a:bodyPr>
          <a:lstStyle/>
          <a:p>
            <a:r>
              <a:rPr lang="en-US" sz="1400" dirty="0">
                <a:latin typeface="+mn-lt"/>
              </a:rPr>
              <a:t>A. </a:t>
            </a:r>
            <a:r>
              <a:rPr lang="en-US" sz="1400" dirty="0"/>
              <a:t> </a:t>
            </a:r>
            <a:r>
              <a:rPr lang="en-US" sz="1400" dirty="0" err="1"/>
              <a:t>Olofsson</a:t>
            </a:r>
            <a:r>
              <a:rPr lang="en-US" sz="1400" dirty="0"/>
              <a:t>, 2018</a:t>
            </a:r>
            <a:endParaRPr lang="en-US" sz="1400" dirty="0">
              <a:latin typeface="+mn-lt"/>
            </a:endParaRPr>
          </a:p>
        </p:txBody>
      </p:sp>
    </p:spTree>
    <p:extLst>
      <p:ext uri="{BB962C8B-B14F-4D97-AF65-F5344CB8AC3E}">
        <p14:creationId xmlns:p14="http://schemas.microsoft.com/office/powerpoint/2010/main" val="641841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43254" y="125523"/>
            <a:ext cx="11501908" cy="867930"/>
          </a:xfrm>
        </p:spPr>
        <p:txBody>
          <a:bodyPr/>
          <a:lstStyle/>
          <a:p>
            <a:r>
              <a:rPr lang="en-US" sz="2800" dirty="0"/>
              <a:t>Summary: </a:t>
            </a:r>
            <a:br>
              <a:rPr lang="en-US" sz="2800" dirty="0"/>
            </a:br>
            <a:r>
              <a:rPr lang="en-US" sz="2800" dirty="0"/>
              <a:t>Transition Period will be Disruptive – Opportunities and Pitfalls Abound</a:t>
            </a:r>
          </a:p>
        </p:txBody>
      </p:sp>
      <p:sp>
        <p:nvSpPr>
          <p:cNvPr id="2" name="Content Placeholder 1"/>
          <p:cNvSpPr>
            <a:spLocks noGrp="1"/>
          </p:cNvSpPr>
          <p:nvPr>
            <p:ph sz="half" idx="2"/>
          </p:nvPr>
        </p:nvSpPr>
        <p:spPr/>
        <p:txBody>
          <a:bodyPr/>
          <a:lstStyle/>
          <a:p>
            <a:r>
              <a:rPr lang="en-US" dirty="0"/>
              <a:t>New devices and architectures may not be hidden in traditional levels of abstraction</a:t>
            </a:r>
          </a:p>
          <a:p>
            <a:pPr lvl="1"/>
            <a:endParaRPr lang="en-US" dirty="0"/>
          </a:p>
          <a:p>
            <a:r>
              <a:rPr lang="en-US" dirty="0"/>
              <a:t>Examples</a:t>
            </a:r>
          </a:p>
          <a:p>
            <a:pPr lvl="1"/>
            <a:r>
              <a:rPr lang="en-US" dirty="0"/>
              <a:t>A new type of CNT transistor may be completely hidden from higher levels</a:t>
            </a:r>
          </a:p>
          <a:p>
            <a:pPr lvl="1"/>
            <a:r>
              <a:rPr lang="en-US" dirty="0"/>
              <a:t>A new paradigm like quantum may require new architectures, programming models, and algorithmic approaches</a:t>
            </a:r>
          </a:p>
          <a:p>
            <a:endParaRPr lang="en-US" dirty="0"/>
          </a:p>
        </p:txBody>
      </p:sp>
      <p:sp>
        <p:nvSpPr>
          <p:cNvPr id="7" name="Content Placeholder 6">
            <a:extLst>
              <a:ext uri="{FF2B5EF4-FFF2-40B4-BE49-F238E27FC236}">
                <a16:creationId xmlns:a16="http://schemas.microsoft.com/office/drawing/2014/main" id="{F3AB6D67-B872-4D32-A826-2B9656F262FD}"/>
              </a:ext>
            </a:extLst>
          </p:cNvPr>
          <p:cNvSpPr>
            <a:spLocks noGrp="1"/>
          </p:cNvSpPr>
          <p:nvPr>
            <p:ph sz="quarter" idx="4"/>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233" y="2057757"/>
            <a:ext cx="5972079" cy="2742486"/>
          </a:xfrm>
          <a:prstGeom prst="rect">
            <a:avLst/>
          </a:prstGeom>
        </p:spPr>
      </p:pic>
      <p:sp>
        <p:nvSpPr>
          <p:cNvPr id="10" name="TextBox 9"/>
          <p:cNvSpPr txBox="1"/>
          <p:nvPr/>
        </p:nvSpPr>
        <p:spPr>
          <a:xfrm>
            <a:off x="7815794" y="4804752"/>
            <a:ext cx="2376955" cy="203080"/>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charset="0"/>
                <a:ea typeface="+mn-ea"/>
                <a:cs typeface="Arial" charset="0"/>
              </a:rPr>
              <a:t>Adapted from IEEE Rebooting Computing Chart</a:t>
            </a:r>
          </a:p>
        </p:txBody>
      </p:sp>
    </p:spTree>
    <p:extLst>
      <p:ext uri="{BB962C8B-B14F-4D97-AF65-F5344CB8AC3E}">
        <p14:creationId xmlns:p14="http://schemas.microsoft.com/office/powerpoint/2010/main" val="4096952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7" name="Straight Connector 56"/>
          <p:cNvCxnSpPr/>
          <p:nvPr/>
        </p:nvCxnSpPr>
        <p:spPr>
          <a:xfrm flipV="1">
            <a:off x="1853339" y="1359277"/>
            <a:ext cx="4438" cy="5200621"/>
          </a:xfrm>
          <a:prstGeom prst="line">
            <a:avLst/>
          </a:prstGeom>
          <a:ln>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733183" y="1359277"/>
            <a:ext cx="4438" cy="5200621"/>
          </a:xfrm>
          <a:prstGeom prst="line">
            <a:avLst/>
          </a:prstGeom>
          <a:ln>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613027" y="1359277"/>
            <a:ext cx="4438" cy="5200621"/>
          </a:xfrm>
          <a:prstGeom prst="line">
            <a:avLst/>
          </a:prstGeom>
          <a:ln>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C8EA356-988A-4E38-A001-563BBB049289}"/>
              </a:ext>
            </a:extLst>
          </p:cNvPr>
          <p:cNvCxnSpPr/>
          <p:nvPr/>
        </p:nvCxnSpPr>
        <p:spPr>
          <a:xfrm flipV="1">
            <a:off x="7492871" y="1359277"/>
            <a:ext cx="4438" cy="5200621"/>
          </a:xfrm>
          <a:prstGeom prst="line">
            <a:avLst/>
          </a:prstGeom>
          <a:ln>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138903" y="5991834"/>
            <a:ext cx="1359067" cy="600164"/>
          </a:xfrm>
          <a:prstGeom prst="rect">
            <a:avLst/>
          </a:prstGeom>
          <a:solidFill>
            <a:schemeClr val="bg2"/>
          </a:solid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LLNL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IBM/NVIDIA</a:t>
            </a:r>
          </a:p>
        </p:txBody>
      </p:sp>
      <p:sp>
        <p:nvSpPr>
          <p:cNvPr id="4" name="Title 3"/>
          <p:cNvSpPr>
            <a:spLocks noGrp="1"/>
          </p:cNvSpPr>
          <p:nvPr>
            <p:ph type="title"/>
          </p:nvPr>
        </p:nvSpPr>
        <p:spPr>
          <a:xfrm>
            <a:off x="378595" y="-3131"/>
            <a:ext cx="11375136" cy="786268"/>
          </a:xfrm>
          <a:prstGeom prst="rect">
            <a:avLst/>
          </a:prstGeom>
        </p:spPr>
        <p:txBody>
          <a:bodyPr/>
          <a:lstStyle/>
          <a:p>
            <a:r>
              <a:rPr lang="en-US" dirty="0"/>
              <a:t>Department of Energy (DOE) Roadmap to Exascale Systems</a:t>
            </a:r>
            <a:br>
              <a:rPr lang="en-US" dirty="0"/>
            </a:br>
            <a:r>
              <a:rPr lang="en-US" sz="2000" b="0" dirty="0"/>
              <a:t>An impressive, productive lineup of </a:t>
            </a:r>
            <a:r>
              <a:rPr lang="en-US" sz="2000" b="0" i="1" dirty="0"/>
              <a:t>accelerated node </a:t>
            </a:r>
            <a:r>
              <a:rPr lang="en-US" sz="2000" b="0" dirty="0"/>
              <a:t>systems supporting DOE’s mission</a:t>
            </a:r>
          </a:p>
        </p:txBody>
      </p:sp>
      <p:sp>
        <p:nvSpPr>
          <p:cNvPr id="47" name="Rectangle 46"/>
          <p:cNvSpPr/>
          <p:nvPr/>
        </p:nvSpPr>
        <p:spPr>
          <a:xfrm>
            <a:off x="366525" y="1170638"/>
            <a:ext cx="7141945" cy="326377"/>
          </a:xfrm>
          <a:prstGeom prst="rect">
            <a:avLst/>
          </a:prstGeom>
          <a:solidFill>
            <a:schemeClr val="accent3">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8" name="Rectangle 47"/>
          <p:cNvSpPr/>
          <p:nvPr/>
        </p:nvSpPr>
        <p:spPr>
          <a:xfrm>
            <a:off x="7575464" y="1169912"/>
            <a:ext cx="4422268" cy="326377"/>
          </a:xfrm>
          <a:prstGeom prst="rect">
            <a:avLst/>
          </a:prstGeom>
          <a:solidFill>
            <a:schemeClr val="accent3">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26" name="TextBox 25"/>
          <p:cNvSpPr txBox="1"/>
          <p:nvPr/>
        </p:nvSpPr>
        <p:spPr>
          <a:xfrm>
            <a:off x="331515" y="3746948"/>
            <a:ext cx="1286433"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ANL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IBM BG/Q</a:t>
            </a:r>
          </a:p>
        </p:txBody>
      </p:sp>
      <p:sp>
        <p:nvSpPr>
          <p:cNvPr id="30" name="TextBox 29"/>
          <p:cNvSpPr txBox="1"/>
          <p:nvPr/>
        </p:nvSpPr>
        <p:spPr>
          <a:xfrm>
            <a:off x="168479" y="2325236"/>
            <a:ext cx="1740134"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ORNL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Cray/AMD/NVIDIA</a:t>
            </a:r>
          </a:p>
        </p:txBody>
      </p:sp>
      <p:sp>
        <p:nvSpPr>
          <p:cNvPr id="34" name="TextBox 33"/>
          <p:cNvSpPr txBox="1"/>
          <p:nvPr/>
        </p:nvSpPr>
        <p:spPr>
          <a:xfrm>
            <a:off x="5530866" y="4650692"/>
            <a:ext cx="1977604"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LBNL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Cray/AMD/NVIDIA</a:t>
            </a:r>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35" name="TextBox 34"/>
          <p:cNvSpPr txBox="1"/>
          <p:nvPr/>
        </p:nvSpPr>
        <p:spPr>
          <a:xfrm>
            <a:off x="6100591" y="6119665"/>
            <a:ext cx="1506121" cy="600164"/>
          </a:xfrm>
          <a:prstGeom prst="rect">
            <a:avLst/>
          </a:prstGeom>
          <a:solidFill>
            <a:schemeClr val="bg2"/>
          </a:solid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LANL/SNL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TBD</a:t>
            </a:r>
          </a:p>
        </p:txBody>
      </p:sp>
      <p:sp>
        <p:nvSpPr>
          <p:cNvPr id="36" name="TextBox 35"/>
          <p:cNvSpPr txBox="1"/>
          <p:nvPr/>
        </p:nvSpPr>
        <p:spPr>
          <a:xfrm>
            <a:off x="7078701" y="3557551"/>
            <a:ext cx="1931521"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ANL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Intel/Cray</a:t>
            </a:r>
          </a:p>
        </p:txBody>
      </p:sp>
      <p:sp>
        <p:nvSpPr>
          <p:cNvPr id="37" name="TextBox 36"/>
          <p:cNvSpPr txBox="1"/>
          <p:nvPr/>
        </p:nvSpPr>
        <p:spPr>
          <a:xfrm>
            <a:off x="8768386" y="2264276"/>
            <a:ext cx="2075688"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ORNL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AMD/Cray</a:t>
            </a:r>
          </a:p>
        </p:txBody>
      </p:sp>
      <p:sp>
        <p:nvSpPr>
          <p:cNvPr id="38" name="TextBox 37"/>
          <p:cNvSpPr txBox="1"/>
          <p:nvPr/>
        </p:nvSpPr>
        <p:spPr>
          <a:xfrm>
            <a:off x="11235834" y="5454093"/>
            <a:ext cx="952991" cy="600164"/>
          </a:xfrm>
          <a:prstGeom prst="rect">
            <a:avLst/>
          </a:prstGeom>
          <a:solidFill>
            <a:schemeClr val="bg2"/>
          </a:solid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LLNL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TBD</a:t>
            </a:r>
          </a:p>
        </p:txBody>
      </p:sp>
      <p:sp>
        <p:nvSpPr>
          <p:cNvPr id="41" name="TextBox 40"/>
          <p:cNvSpPr txBox="1"/>
          <p:nvPr/>
        </p:nvSpPr>
        <p:spPr>
          <a:xfrm>
            <a:off x="1839830" y="6067675"/>
            <a:ext cx="2099129" cy="600164"/>
          </a:xfrm>
          <a:prstGeom prst="rect">
            <a:avLst/>
          </a:prstGeom>
          <a:solidFill>
            <a:schemeClr val="bg2"/>
          </a:solid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LANL/SNL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Cray/Intel  Xeon/KNL</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197" y="5355059"/>
            <a:ext cx="1415253" cy="746558"/>
          </a:xfrm>
          <a:prstGeom prst="rect">
            <a:avLst/>
          </a:prstGeom>
        </p:spPr>
      </p:pic>
      <p:sp>
        <p:nvSpPr>
          <p:cNvPr id="43" name="TextBox 42"/>
          <p:cNvSpPr txBox="1"/>
          <p:nvPr/>
        </p:nvSpPr>
        <p:spPr>
          <a:xfrm>
            <a:off x="717883" y="1153273"/>
            <a:ext cx="637610" cy="3785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2012</a:t>
            </a:r>
          </a:p>
        </p:txBody>
      </p:sp>
      <p:sp>
        <p:nvSpPr>
          <p:cNvPr id="46" name="TextBox 45"/>
          <p:cNvSpPr txBox="1"/>
          <p:nvPr/>
        </p:nvSpPr>
        <p:spPr>
          <a:xfrm>
            <a:off x="2545957" y="1153273"/>
            <a:ext cx="637610" cy="3785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2016</a:t>
            </a:r>
          </a:p>
        </p:txBody>
      </p:sp>
      <p:sp>
        <p:nvSpPr>
          <p:cNvPr id="51" name="TextBox 50"/>
          <p:cNvSpPr txBox="1"/>
          <p:nvPr/>
        </p:nvSpPr>
        <p:spPr>
          <a:xfrm>
            <a:off x="4372796" y="1153273"/>
            <a:ext cx="637610" cy="3785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2018</a:t>
            </a:r>
          </a:p>
        </p:txBody>
      </p:sp>
      <p:sp>
        <p:nvSpPr>
          <p:cNvPr id="52" name="TextBox 51"/>
          <p:cNvSpPr txBox="1"/>
          <p:nvPr/>
        </p:nvSpPr>
        <p:spPr>
          <a:xfrm>
            <a:off x="6311276" y="1153273"/>
            <a:ext cx="637610" cy="3785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2020</a:t>
            </a:r>
          </a:p>
        </p:txBody>
      </p:sp>
      <p:sp>
        <p:nvSpPr>
          <p:cNvPr id="53" name="TextBox 52"/>
          <p:cNvSpPr txBox="1"/>
          <p:nvPr/>
        </p:nvSpPr>
        <p:spPr>
          <a:xfrm>
            <a:off x="9239365" y="1153273"/>
            <a:ext cx="1094467" cy="3785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2021-2023</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160" y="5326468"/>
            <a:ext cx="1400169" cy="702070"/>
          </a:xfrm>
          <a:prstGeom prst="rect">
            <a:avLst/>
          </a:prstGeom>
        </p:spPr>
      </p:pic>
      <p:sp>
        <p:nvSpPr>
          <p:cNvPr id="32" name="TextBox 31"/>
          <p:cNvSpPr txBox="1"/>
          <p:nvPr/>
        </p:nvSpPr>
        <p:spPr>
          <a:xfrm>
            <a:off x="3903513" y="2420130"/>
            <a:ext cx="1739574"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ORNL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IBM/NVIDIA</a:t>
            </a:r>
          </a:p>
        </p:txBody>
      </p:sp>
      <p:sp>
        <p:nvSpPr>
          <p:cNvPr id="49" name="TextBox 48"/>
          <p:cNvSpPr txBox="1"/>
          <p:nvPr/>
        </p:nvSpPr>
        <p:spPr>
          <a:xfrm>
            <a:off x="378595" y="5875837"/>
            <a:ext cx="1396012"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LLNL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IBM BG/Q</a:t>
            </a:r>
          </a:p>
        </p:txBody>
      </p:sp>
      <p:grpSp>
        <p:nvGrpSpPr>
          <p:cNvPr id="14" name="Group 13">
            <a:extLst>
              <a:ext uri="{FF2B5EF4-FFF2-40B4-BE49-F238E27FC236}">
                <a16:creationId xmlns:a16="http://schemas.microsoft.com/office/drawing/2014/main" id="{908C20A1-AF4C-4504-AA4A-3DD6926E4237}"/>
              </a:ext>
            </a:extLst>
          </p:cNvPr>
          <p:cNvGrpSpPr/>
          <p:nvPr/>
        </p:nvGrpSpPr>
        <p:grpSpPr>
          <a:xfrm>
            <a:off x="294967" y="5358936"/>
            <a:ext cx="1612236" cy="583212"/>
            <a:chOff x="303740" y="5256754"/>
            <a:chExt cx="1612236" cy="583212"/>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993" y="5256754"/>
              <a:ext cx="1425464" cy="509094"/>
            </a:xfrm>
            <a:prstGeom prst="rect">
              <a:avLst/>
            </a:prstGeom>
          </p:spPr>
        </p:pic>
        <p:sp>
          <p:nvSpPr>
            <p:cNvPr id="54" name="TextBox 53">
              <a:extLst>
                <a:ext uri="{FF2B5EF4-FFF2-40B4-BE49-F238E27FC236}">
                  <a16:creationId xmlns:a16="http://schemas.microsoft.com/office/drawing/2014/main" id="{BD4D9143-5C06-4314-A39F-03F0038A65BE}"/>
                </a:ext>
              </a:extLst>
            </p:cNvPr>
            <p:cNvSpPr txBox="1"/>
            <p:nvPr/>
          </p:nvSpPr>
          <p:spPr>
            <a:xfrm>
              <a:off x="303740" y="5406001"/>
              <a:ext cx="1612236"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Sequoia (10)</a:t>
              </a:r>
            </a:p>
          </p:txBody>
        </p:sp>
      </p:grpSp>
      <p:grpSp>
        <p:nvGrpSpPr>
          <p:cNvPr id="44" name="Group 43">
            <a:extLst>
              <a:ext uri="{FF2B5EF4-FFF2-40B4-BE49-F238E27FC236}">
                <a16:creationId xmlns:a16="http://schemas.microsoft.com/office/drawing/2014/main" id="{5537FDFB-ACE8-47D0-8905-15EA411CA19F}"/>
              </a:ext>
            </a:extLst>
          </p:cNvPr>
          <p:cNvGrpSpPr/>
          <p:nvPr/>
        </p:nvGrpSpPr>
        <p:grpSpPr>
          <a:xfrm>
            <a:off x="2796061" y="4067323"/>
            <a:ext cx="1450882" cy="716241"/>
            <a:chOff x="2796061" y="4067323"/>
            <a:chExt cx="1450882" cy="716241"/>
          </a:xfrm>
        </p:grpSpPr>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847376" y="4067323"/>
              <a:ext cx="1399567" cy="716241"/>
            </a:xfrm>
            <a:prstGeom prst="rect">
              <a:avLst/>
            </a:prstGeom>
            <a:ln>
              <a:solidFill>
                <a:schemeClr val="bg1">
                  <a:lumMod val="75000"/>
                </a:schemeClr>
              </a:solidFill>
            </a:ln>
          </p:spPr>
        </p:pic>
        <p:sp>
          <p:nvSpPr>
            <p:cNvPr id="55" name="TextBox 54">
              <a:extLst>
                <a:ext uri="{FF2B5EF4-FFF2-40B4-BE49-F238E27FC236}">
                  <a16:creationId xmlns:a16="http://schemas.microsoft.com/office/drawing/2014/main" id="{7ED91DBA-7741-4D15-A056-3406CBF8748F}"/>
                </a:ext>
              </a:extLst>
            </p:cNvPr>
            <p:cNvSpPr txBox="1"/>
            <p:nvPr/>
          </p:nvSpPr>
          <p:spPr>
            <a:xfrm>
              <a:off x="2796061" y="4249295"/>
              <a:ext cx="1176219"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Cori (12)</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grpSp>
      <p:sp>
        <p:nvSpPr>
          <p:cNvPr id="58" name="TextBox 57">
            <a:extLst>
              <a:ext uri="{FF2B5EF4-FFF2-40B4-BE49-F238E27FC236}">
                <a16:creationId xmlns:a16="http://schemas.microsoft.com/office/drawing/2014/main" id="{DE8C7B53-9834-4FBF-B956-43B426269BFD}"/>
              </a:ext>
            </a:extLst>
          </p:cNvPr>
          <p:cNvSpPr txBox="1"/>
          <p:nvPr/>
        </p:nvSpPr>
        <p:spPr>
          <a:xfrm>
            <a:off x="2160175" y="5697472"/>
            <a:ext cx="1278876"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Trinity (6)</a:t>
            </a:r>
          </a:p>
        </p:txBody>
      </p:sp>
      <p:grpSp>
        <p:nvGrpSpPr>
          <p:cNvPr id="25" name="Group 24">
            <a:extLst>
              <a:ext uri="{FF2B5EF4-FFF2-40B4-BE49-F238E27FC236}">
                <a16:creationId xmlns:a16="http://schemas.microsoft.com/office/drawing/2014/main" id="{27C4DDD4-AB85-43F3-BF98-1FB8E2AA1152}"/>
              </a:ext>
            </a:extLst>
          </p:cNvPr>
          <p:cNvGrpSpPr/>
          <p:nvPr/>
        </p:nvGrpSpPr>
        <p:grpSpPr>
          <a:xfrm>
            <a:off x="2073572" y="3075700"/>
            <a:ext cx="1380371" cy="800999"/>
            <a:chOff x="2125124" y="1517604"/>
            <a:chExt cx="1536293" cy="885921"/>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2972" y="1517604"/>
              <a:ext cx="1438445" cy="773572"/>
            </a:xfrm>
            <a:prstGeom prst="rect">
              <a:avLst/>
            </a:prstGeom>
          </p:spPr>
        </p:pic>
        <p:sp>
          <p:nvSpPr>
            <p:cNvPr id="59" name="TextBox 58">
              <a:extLst>
                <a:ext uri="{FF2B5EF4-FFF2-40B4-BE49-F238E27FC236}">
                  <a16:creationId xmlns:a16="http://schemas.microsoft.com/office/drawing/2014/main" id="{682A748C-A521-451D-9AFF-523C4D24FCC1}"/>
                </a:ext>
              </a:extLst>
            </p:cNvPr>
            <p:cNvSpPr txBox="1"/>
            <p:nvPr/>
          </p:nvSpPr>
          <p:spPr>
            <a:xfrm>
              <a:off x="2125124" y="1923551"/>
              <a:ext cx="1480352" cy="479974"/>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Theta (24)</a:t>
              </a:r>
            </a:p>
          </p:txBody>
        </p:sp>
      </p:grpSp>
      <p:grpSp>
        <p:nvGrpSpPr>
          <p:cNvPr id="3" name="Group 2">
            <a:extLst>
              <a:ext uri="{FF2B5EF4-FFF2-40B4-BE49-F238E27FC236}">
                <a16:creationId xmlns:a16="http://schemas.microsoft.com/office/drawing/2014/main" id="{8EEAD40D-F2E5-4C14-893D-78180DCF45A4}"/>
              </a:ext>
            </a:extLst>
          </p:cNvPr>
          <p:cNvGrpSpPr/>
          <p:nvPr/>
        </p:nvGrpSpPr>
        <p:grpSpPr>
          <a:xfrm>
            <a:off x="235118" y="3104915"/>
            <a:ext cx="1394771" cy="767281"/>
            <a:chOff x="310063" y="1482010"/>
            <a:chExt cx="1481445" cy="891436"/>
          </a:xfrm>
        </p:grpSpPr>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1942" y="1482010"/>
              <a:ext cx="1399566" cy="787256"/>
            </a:xfrm>
            <a:prstGeom prst="rect">
              <a:avLst/>
            </a:prstGeom>
          </p:spPr>
        </p:pic>
        <p:sp>
          <p:nvSpPr>
            <p:cNvPr id="60" name="TextBox 59">
              <a:extLst>
                <a:ext uri="{FF2B5EF4-FFF2-40B4-BE49-F238E27FC236}">
                  <a16:creationId xmlns:a16="http://schemas.microsoft.com/office/drawing/2014/main" id="{12908309-2D5A-4540-859A-1C6E91ED122E}"/>
                </a:ext>
              </a:extLst>
            </p:cNvPr>
            <p:cNvSpPr txBox="1"/>
            <p:nvPr/>
          </p:nvSpPr>
          <p:spPr>
            <a:xfrm>
              <a:off x="310063" y="1869261"/>
              <a:ext cx="1262933" cy="50418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Mira (21)</a:t>
              </a:r>
            </a:p>
          </p:txBody>
        </p:sp>
      </p:grpSp>
      <p:grpSp>
        <p:nvGrpSpPr>
          <p:cNvPr id="8" name="Group 7">
            <a:extLst>
              <a:ext uri="{FF2B5EF4-FFF2-40B4-BE49-F238E27FC236}">
                <a16:creationId xmlns:a16="http://schemas.microsoft.com/office/drawing/2014/main" id="{83E01B3F-3AF1-4356-95D8-8A63774167FE}"/>
              </a:ext>
            </a:extLst>
          </p:cNvPr>
          <p:cNvGrpSpPr/>
          <p:nvPr/>
        </p:nvGrpSpPr>
        <p:grpSpPr>
          <a:xfrm>
            <a:off x="268932" y="1664722"/>
            <a:ext cx="1487115" cy="818704"/>
            <a:chOff x="304394" y="3464745"/>
            <a:chExt cx="1487115" cy="818704"/>
          </a:xfrm>
        </p:grpSpPr>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1942" y="3464745"/>
              <a:ext cx="1399567" cy="723599"/>
            </a:xfrm>
            <a:prstGeom prst="rect">
              <a:avLst/>
            </a:prstGeom>
          </p:spPr>
        </p:pic>
        <p:sp>
          <p:nvSpPr>
            <p:cNvPr id="61" name="TextBox 60">
              <a:extLst>
                <a:ext uri="{FF2B5EF4-FFF2-40B4-BE49-F238E27FC236}">
                  <a16:creationId xmlns:a16="http://schemas.microsoft.com/office/drawing/2014/main" id="{78E6F954-E229-4949-8B08-E1C788928318}"/>
                </a:ext>
              </a:extLst>
            </p:cNvPr>
            <p:cNvSpPr txBox="1"/>
            <p:nvPr/>
          </p:nvSpPr>
          <p:spPr>
            <a:xfrm>
              <a:off x="304394" y="3849484"/>
              <a:ext cx="1133580"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Titan (9)</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grpSp>
      <p:grpSp>
        <p:nvGrpSpPr>
          <p:cNvPr id="23" name="Group 22">
            <a:extLst>
              <a:ext uri="{FF2B5EF4-FFF2-40B4-BE49-F238E27FC236}">
                <a16:creationId xmlns:a16="http://schemas.microsoft.com/office/drawing/2014/main" id="{FF04F4E9-0AC4-49E6-9499-7940E126E6E0}"/>
              </a:ext>
            </a:extLst>
          </p:cNvPr>
          <p:cNvGrpSpPr/>
          <p:nvPr/>
        </p:nvGrpSpPr>
        <p:grpSpPr>
          <a:xfrm>
            <a:off x="3994671" y="1695460"/>
            <a:ext cx="1491491" cy="867568"/>
            <a:chOff x="4027838" y="1491033"/>
            <a:chExt cx="1491491" cy="867568"/>
          </a:xfrm>
        </p:grpSpPr>
        <p:pic>
          <p:nvPicPr>
            <p:cNvPr id="17" name="Picture 16">
              <a:extLst>
                <a:ext uri="{FF2B5EF4-FFF2-40B4-BE49-F238E27FC236}">
                  <a16:creationId xmlns:a16="http://schemas.microsoft.com/office/drawing/2014/main" id="{1B9BCE4F-A306-B541-8BAB-321EA3C43446}"/>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4106698" y="1491033"/>
              <a:ext cx="1412631" cy="790650"/>
            </a:xfrm>
            <a:prstGeom prst="rect">
              <a:avLst/>
            </a:prstGeom>
          </p:spPr>
        </p:pic>
        <p:sp>
          <p:nvSpPr>
            <p:cNvPr id="65" name="TextBox 64">
              <a:extLst>
                <a:ext uri="{FF2B5EF4-FFF2-40B4-BE49-F238E27FC236}">
                  <a16:creationId xmlns:a16="http://schemas.microsoft.com/office/drawing/2014/main" id="{A5AD2D75-81DB-7C40-9CED-A65C511B160B}"/>
                </a:ext>
              </a:extLst>
            </p:cNvPr>
            <p:cNvSpPr txBox="1"/>
            <p:nvPr/>
          </p:nvSpPr>
          <p:spPr>
            <a:xfrm>
              <a:off x="4027838" y="1924636"/>
              <a:ext cx="1432700"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Summit (1)</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grpSp>
      <p:grpSp>
        <p:nvGrpSpPr>
          <p:cNvPr id="29" name="Group 28">
            <a:extLst>
              <a:ext uri="{FF2B5EF4-FFF2-40B4-BE49-F238E27FC236}">
                <a16:creationId xmlns:a16="http://schemas.microsoft.com/office/drawing/2014/main" id="{81522A65-D38C-4F1A-9B84-F8126322B1FE}"/>
              </a:ext>
            </a:extLst>
          </p:cNvPr>
          <p:cNvGrpSpPr/>
          <p:nvPr/>
        </p:nvGrpSpPr>
        <p:grpSpPr>
          <a:xfrm>
            <a:off x="6104337" y="5666810"/>
            <a:ext cx="1502375" cy="449517"/>
            <a:chOff x="6515817" y="5535509"/>
            <a:chExt cx="1738298" cy="580819"/>
          </a:xfrm>
        </p:grpSpPr>
        <p:sp>
          <p:nvSpPr>
            <p:cNvPr id="13" name="TextBox 12"/>
            <p:cNvSpPr txBox="1"/>
            <p:nvPr/>
          </p:nvSpPr>
          <p:spPr>
            <a:xfrm>
              <a:off x="6515817" y="5535509"/>
              <a:ext cx="1738298" cy="580819"/>
            </a:xfrm>
            <a:prstGeom prst="rect">
              <a:avLst/>
            </a:prstGeom>
            <a:solidFill>
              <a:schemeClr val="accent3">
                <a:lumMod val="60000"/>
                <a:lumOff val="40000"/>
              </a:schemeClr>
            </a:solidFill>
          </p:spPr>
          <p:txBody>
            <a:bodyPr wrap="square" lIns="118872" tIns="91440" rIns="118872" bIns="91440" rtlCol="0" anchor="ctr" anchorCtr="0">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charset="0"/>
                <a:ea typeface="+mn-ea"/>
                <a:cs typeface="Arial" charset="0"/>
              </a:endParaRPr>
            </a:p>
          </p:txBody>
        </p:sp>
        <p:pic>
          <p:nvPicPr>
            <p:cNvPr id="24" name="Picture 23">
              <a:extLst>
                <a:ext uri="{FF2B5EF4-FFF2-40B4-BE49-F238E27FC236}">
                  <a16:creationId xmlns:a16="http://schemas.microsoft.com/office/drawing/2014/main" id="{6D38C688-E95F-3F40-BDCC-1CF2B922DA4A}"/>
                </a:ext>
              </a:extLst>
            </p:cNvPr>
            <p:cNvPicPr>
              <a:picLocks/>
            </p:cNvPicPr>
            <p:nvPr/>
          </p:nvPicPr>
          <p:blipFill rotWithShape="1">
            <a:blip r:embed="rId11">
              <a:extLst>
                <a:ext uri="{28A0092B-C50C-407E-A947-70E740481C1C}">
                  <a14:useLocalDpi xmlns:a14="http://schemas.microsoft.com/office/drawing/2010/main" val="0"/>
                </a:ext>
              </a:extLst>
            </a:blip>
            <a:srcRect/>
            <a:stretch/>
          </p:blipFill>
          <p:spPr>
            <a:xfrm>
              <a:off x="6515817" y="5569288"/>
              <a:ext cx="1738298" cy="522044"/>
            </a:xfrm>
            <a:prstGeom prst="rect">
              <a:avLst/>
            </a:prstGeom>
            <a:ln>
              <a:solidFill>
                <a:schemeClr val="accent1"/>
              </a:solidFill>
            </a:ln>
          </p:spPr>
        </p:pic>
      </p:grpSp>
      <p:grpSp>
        <p:nvGrpSpPr>
          <p:cNvPr id="39" name="Group 38">
            <a:extLst>
              <a:ext uri="{FF2B5EF4-FFF2-40B4-BE49-F238E27FC236}">
                <a16:creationId xmlns:a16="http://schemas.microsoft.com/office/drawing/2014/main" id="{B61DF26B-F4DB-4CE8-9164-8C3E8BC778BA}"/>
              </a:ext>
            </a:extLst>
          </p:cNvPr>
          <p:cNvGrpSpPr/>
          <p:nvPr/>
        </p:nvGrpSpPr>
        <p:grpSpPr>
          <a:xfrm>
            <a:off x="5601924" y="4097410"/>
            <a:ext cx="1723437" cy="689743"/>
            <a:chOff x="5681540" y="3420282"/>
            <a:chExt cx="1723437" cy="689743"/>
          </a:xfrm>
        </p:grpSpPr>
        <p:sp>
          <p:nvSpPr>
            <p:cNvPr id="12" name="TextBox 11"/>
            <p:cNvSpPr txBox="1"/>
            <p:nvPr/>
          </p:nvSpPr>
          <p:spPr>
            <a:xfrm>
              <a:off x="5777991" y="3442446"/>
              <a:ext cx="1626986" cy="581546"/>
            </a:xfrm>
            <a:prstGeom prst="rect">
              <a:avLst/>
            </a:prstGeom>
            <a:solidFill>
              <a:schemeClr val="accent3">
                <a:lumMod val="60000"/>
                <a:lumOff val="40000"/>
              </a:schemeClr>
            </a:solidFill>
            <a:ln>
              <a:solidFill>
                <a:schemeClr val="accent1"/>
              </a:solidFill>
            </a:ln>
          </p:spPr>
          <p:txBody>
            <a:bodyPr wrap="square" lIns="118872" tIns="91440" rIns="118872" bIns="91440" rtlCol="0" anchor="ctr" anchorCtr="0">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NERSC-9</a:t>
              </a:r>
            </a:p>
          </p:txBody>
        </p:sp>
        <p:pic>
          <p:nvPicPr>
            <p:cNvPr id="66" name="Shape 240" descr="cascade">
              <a:extLst>
                <a:ext uri="{FF2B5EF4-FFF2-40B4-BE49-F238E27FC236}">
                  <a16:creationId xmlns:a16="http://schemas.microsoft.com/office/drawing/2014/main" id="{E5CDCCE3-AE4A-DC46-A976-146E4B14686C}"/>
                </a:ext>
              </a:extLst>
            </p:cNvPr>
            <p:cNvPicPr preferRelativeResize="0">
              <a:picLocks noChangeAspect="1"/>
            </p:cNvPicPr>
            <p:nvPr/>
          </p:nvPicPr>
          <p:blipFill rotWithShape="1">
            <a:blip r:embed="rId12">
              <a:alphaModFix/>
              <a:extLst>
                <a:ext uri="{28A0092B-C50C-407E-A947-70E740481C1C}">
                  <a14:useLocalDpi xmlns:a14="http://schemas.microsoft.com/office/drawing/2010/main" val="0"/>
                </a:ext>
              </a:extLst>
            </a:blip>
            <a:srcRect b="15185"/>
            <a:stretch/>
          </p:blipFill>
          <p:spPr>
            <a:xfrm>
              <a:off x="5847176" y="3420282"/>
              <a:ext cx="1434777" cy="640080"/>
            </a:xfrm>
            <a:prstGeom prst="rect">
              <a:avLst/>
            </a:prstGeom>
            <a:noFill/>
            <a:ln>
              <a:noFill/>
            </a:ln>
          </p:spPr>
        </p:pic>
        <p:sp>
          <p:nvSpPr>
            <p:cNvPr id="67" name="TextBox 66">
              <a:extLst>
                <a:ext uri="{FF2B5EF4-FFF2-40B4-BE49-F238E27FC236}">
                  <a16:creationId xmlns:a16="http://schemas.microsoft.com/office/drawing/2014/main" id="{2B4C7B11-2F31-CD4C-B45A-C7B0A137472F}"/>
                </a:ext>
              </a:extLst>
            </p:cNvPr>
            <p:cNvSpPr txBox="1"/>
            <p:nvPr/>
          </p:nvSpPr>
          <p:spPr>
            <a:xfrm>
              <a:off x="5681540" y="3676060"/>
              <a:ext cx="1394228"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Perlmutter</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grpSp>
      <p:pic>
        <p:nvPicPr>
          <p:cNvPr id="6" name="Picture 5">
            <a:extLst>
              <a:ext uri="{FF2B5EF4-FFF2-40B4-BE49-F238E27FC236}">
                <a16:creationId xmlns:a16="http://schemas.microsoft.com/office/drawing/2014/main" id="{A425BF5A-4B09-CA49-8F21-9261A36F685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8768386" y="1728753"/>
            <a:ext cx="2075688" cy="587192"/>
          </a:xfrm>
          <a:prstGeom prst="rect">
            <a:avLst/>
          </a:prstGeom>
        </p:spPr>
      </p:pic>
      <p:pic>
        <p:nvPicPr>
          <p:cNvPr id="19" name="Picture 18">
            <a:extLst>
              <a:ext uri="{FF2B5EF4-FFF2-40B4-BE49-F238E27FC236}">
                <a16:creationId xmlns:a16="http://schemas.microsoft.com/office/drawing/2014/main" id="{BD097D76-67CA-5F48-83FF-F11584B07AF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05048" y="5295189"/>
            <a:ext cx="1372614" cy="914400"/>
          </a:xfrm>
          <a:prstGeom prst="rect">
            <a:avLst/>
          </a:prstGeom>
        </p:spPr>
      </p:pic>
      <p:grpSp>
        <p:nvGrpSpPr>
          <p:cNvPr id="40" name="Group 39">
            <a:extLst>
              <a:ext uri="{FF2B5EF4-FFF2-40B4-BE49-F238E27FC236}">
                <a16:creationId xmlns:a16="http://schemas.microsoft.com/office/drawing/2014/main" id="{FB45625D-B249-48FC-9A92-484572AF1CA5}"/>
              </a:ext>
            </a:extLst>
          </p:cNvPr>
          <p:cNvGrpSpPr/>
          <p:nvPr/>
        </p:nvGrpSpPr>
        <p:grpSpPr>
          <a:xfrm>
            <a:off x="7302326" y="3050224"/>
            <a:ext cx="2581636" cy="840057"/>
            <a:chOff x="7667250" y="1543133"/>
            <a:chExt cx="2581636" cy="840057"/>
          </a:xfrm>
        </p:grpSpPr>
        <p:pic>
          <p:nvPicPr>
            <p:cNvPr id="22" name="Picture 21"/>
            <p:cNvPicPr>
              <a:picLocks noChangeAspect="1"/>
            </p:cNvPicPr>
            <p:nvPr/>
          </p:nvPicPr>
          <p:blipFill rotWithShape="1">
            <a:blip r:embed="rId15" cstate="email">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7667250" y="1543133"/>
              <a:ext cx="2581636" cy="840057"/>
            </a:xfrm>
            <a:prstGeom prst="rect">
              <a:avLst/>
            </a:prstGeom>
          </p:spPr>
        </p:pic>
        <p:sp>
          <p:nvSpPr>
            <p:cNvPr id="56" name="TextBox 55">
              <a:extLst>
                <a:ext uri="{FF2B5EF4-FFF2-40B4-BE49-F238E27FC236}">
                  <a16:creationId xmlns:a16="http://schemas.microsoft.com/office/drawing/2014/main" id="{ACC9A32E-4F36-4BDF-9EC5-8F7CF648FB0A}"/>
                </a:ext>
              </a:extLst>
            </p:cNvPr>
            <p:cNvSpPr txBox="1"/>
            <p:nvPr/>
          </p:nvSpPr>
          <p:spPr>
            <a:xfrm>
              <a:off x="7934780" y="1688717"/>
              <a:ext cx="996683"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Aurora</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grpSp>
      <p:sp>
        <p:nvSpPr>
          <p:cNvPr id="27" name="TextBox 26"/>
          <p:cNvSpPr txBox="1"/>
          <p:nvPr/>
        </p:nvSpPr>
        <p:spPr>
          <a:xfrm>
            <a:off x="2048322" y="3695511"/>
            <a:ext cx="1467297"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ANL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Cray/Intel KNL</a:t>
            </a:r>
          </a:p>
        </p:txBody>
      </p:sp>
      <p:sp>
        <p:nvSpPr>
          <p:cNvPr id="31" name="TextBox 30"/>
          <p:cNvSpPr txBox="1"/>
          <p:nvPr/>
        </p:nvSpPr>
        <p:spPr>
          <a:xfrm>
            <a:off x="2545957" y="4623095"/>
            <a:ext cx="1918550"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LBNL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Cray/Intel  Xeon/KNL</a:t>
            </a:r>
          </a:p>
        </p:txBody>
      </p:sp>
      <p:cxnSp>
        <p:nvCxnSpPr>
          <p:cNvPr id="21" name="Straight Connector 20">
            <a:extLst>
              <a:ext uri="{FF2B5EF4-FFF2-40B4-BE49-F238E27FC236}">
                <a16:creationId xmlns:a16="http://schemas.microsoft.com/office/drawing/2014/main" id="{A42D940F-E717-4387-B17B-C71FD33D789C}"/>
              </a:ext>
            </a:extLst>
          </p:cNvPr>
          <p:cNvCxnSpPr/>
          <p:nvPr/>
        </p:nvCxnSpPr>
        <p:spPr>
          <a:xfrm flipV="1">
            <a:off x="137675" y="5175333"/>
            <a:ext cx="11715019" cy="8069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A2581D5-46C2-482A-B27C-21417AED3A74}"/>
              </a:ext>
            </a:extLst>
          </p:cNvPr>
          <p:cNvSpPr txBox="1"/>
          <p:nvPr/>
        </p:nvSpPr>
        <p:spPr>
          <a:xfrm>
            <a:off x="7569856" y="853578"/>
            <a:ext cx="4427875" cy="378565"/>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First U.S. Exascale Systems</a:t>
            </a:r>
          </a:p>
        </p:txBody>
      </p:sp>
      <p:sp>
        <p:nvSpPr>
          <p:cNvPr id="70" name="TextBox 69">
            <a:extLst>
              <a:ext uri="{FF2B5EF4-FFF2-40B4-BE49-F238E27FC236}">
                <a16:creationId xmlns:a16="http://schemas.microsoft.com/office/drawing/2014/main" id="{FE590FA2-89EA-ED4A-A32F-587E16FCA942}"/>
              </a:ext>
            </a:extLst>
          </p:cNvPr>
          <p:cNvSpPr txBox="1"/>
          <p:nvPr/>
        </p:nvSpPr>
        <p:spPr>
          <a:xfrm>
            <a:off x="4065110" y="5667652"/>
            <a:ext cx="1240340"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Sierra (2)</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sp>
        <p:nvSpPr>
          <p:cNvPr id="64" name="TextBox 63">
            <a:extLst>
              <a:ext uri="{FF2B5EF4-FFF2-40B4-BE49-F238E27FC236}">
                <a16:creationId xmlns:a16="http://schemas.microsoft.com/office/drawing/2014/main" id="{BA2E17F4-C96E-CC43-9AAE-1C9DD40D5862}"/>
              </a:ext>
            </a:extLst>
          </p:cNvPr>
          <p:cNvSpPr txBox="1"/>
          <p:nvPr/>
        </p:nvSpPr>
        <p:spPr>
          <a:xfrm>
            <a:off x="378595" y="853074"/>
            <a:ext cx="7129875" cy="378565"/>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Pre-Exascale Systems</a:t>
            </a: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[Aggregate </a:t>
            </a:r>
            <a:r>
              <a:rPr kumimoji="0" lang="en-US" sz="1400" b="0" i="0" u="none" strike="noStrike" kern="1200" cap="none" spc="0" normalizeH="0" baseline="0" noProof="0" dirty="0" err="1">
                <a:ln>
                  <a:noFill/>
                </a:ln>
                <a:solidFill>
                  <a:prstClr val="black"/>
                </a:solidFill>
                <a:effectLst/>
                <a:uLnTx/>
                <a:uFillTx/>
                <a:latin typeface="Arial" charset="0"/>
                <a:ea typeface="+mn-ea"/>
                <a:cs typeface="Arial" charset="0"/>
              </a:rPr>
              <a:t>Linpack</a:t>
            </a: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US" sz="1400" b="0" i="0" u="none" strike="noStrike" kern="1200" cap="none" spc="0" normalizeH="0" baseline="0" noProof="0" dirty="0" err="1">
                <a:ln>
                  <a:noFill/>
                </a:ln>
                <a:solidFill>
                  <a:prstClr val="black"/>
                </a:solidFill>
                <a:effectLst/>
                <a:uLnTx/>
                <a:uFillTx/>
                <a:latin typeface="Arial" charset="0"/>
                <a:ea typeface="+mn-ea"/>
                <a:cs typeface="Arial" charset="0"/>
              </a:rPr>
              <a:t>Rmax</a:t>
            </a: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 323 PF!]</a:t>
            </a:r>
          </a:p>
        </p:txBody>
      </p:sp>
      <p:sp>
        <p:nvSpPr>
          <p:cNvPr id="15" name="TextBox 14">
            <a:extLst>
              <a:ext uri="{FF2B5EF4-FFF2-40B4-BE49-F238E27FC236}">
                <a16:creationId xmlns:a16="http://schemas.microsoft.com/office/drawing/2014/main" id="{EF92806B-B77E-4C01-A1AF-E54A22057489}"/>
              </a:ext>
            </a:extLst>
          </p:cNvPr>
          <p:cNvSpPr txBox="1"/>
          <p:nvPr/>
        </p:nvSpPr>
        <p:spPr>
          <a:xfrm>
            <a:off x="8887596" y="6532686"/>
            <a:ext cx="1189043" cy="433965"/>
          </a:xfrm>
          <a:prstGeom prst="rect">
            <a:avLst/>
          </a:prstGeom>
          <a:noFill/>
        </p:spPr>
        <p:txBody>
          <a:bodyPr wrap="none" lIns="118872" tIns="91440" rIns="118872" bIns="91440" rtlCol="0" anchor="ctr" anchorCtr="0">
            <a:spAutoFit/>
          </a:bodyPr>
          <a:lstStyle/>
          <a:p>
            <a:pPr algn="l">
              <a:lnSpc>
                <a:spcPct val="90000"/>
              </a:lnSpc>
            </a:pPr>
            <a:r>
              <a:rPr lang="en-US" dirty="0"/>
              <a:t>Jan 2018</a:t>
            </a:r>
          </a:p>
        </p:txBody>
      </p:sp>
      <p:sp>
        <p:nvSpPr>
          <p:cNvPr id="16" name="Arrow: Striped Right 15">
            <a:extLst>
              <a:ext uri="{FF2B5EF4-FFF2-40B4-BE49-F238E27FC236}">
                <a16:creationId xmlns:a16="http://schemas.microsoft.com/office/drawing/2014/main" id="{974D1480-0C14-4219-BBF7-052CB9949759}"/>
              </a:ext>
            </a:extLst>
          </p:cNvPr>
          <p:cNvSpPr/>
          <p:nvPr/>
        </p:nvSpPr>
        <p:spPr>
          <a:xfrm>
            <a:off x="1813703" y="1990718"/>
            <a:ext cx="5679168" cy="1121381"/>
          </a:xfrm>
          <a:prstGeom prst="stripedRightArrow">
            <a:avLst/>
          </a:prstGeom>
          <a:solidFill>
            <a:srgbClr val="FF0000">
              <a:alpha val="70000"/>
            </a:srgb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r>
              <a:rPr lang="en-US" b="1" dirty="0">
                <a:solidFill>
                  <a:schemeClr val="tx1"/>
                </a:solidFill>
              </a:rPr>
              <a:t>Heterogeneous Cores</a:t>
            </a:r>
          </a:p>
        </p:txBody>
      </p:sp>
      <p:sp>
        <p:nvSpPr>
          <p:cNvPr id="71" name="Arrow: Striped Right 70">
            <a:extLst>
              <a:ext uri="{FF2B5EF4-FFF2-40B4-BE49-F238E27FC236}">
                <a16:creationId xmlns:a16="http://schemas.microsoft.com/office/drawing/2014/main" id="{F9E1FD96-F2D5-4FB2-B505-EE84BEFB859E}"/>
              </a:ext>
            </a:extLst>
          </p:cNvPr>
          <p:cNvSpPr/>
          <p:nvPr/>
        </p:nvSpPr>
        <p:spPr>
          <a:xfrm>
            <a:off x="3753787" y="2910701"/>
            <a:ext cx="3734646" cy="1121381"/>
          </a:xfrm>
          <a:prstGeom prst="stripedRightArrow">
            <a:avLst/>
          </a:prstGeom>
          <a:solidFill>
            <a:srgbClr val="FF0000">
              <a:alpha val="70000"/>
            </a:srgb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r>
              <a:rPr lang="en-US" b="1" dirty="0">
                <a:solidFill>
                  <a:schemeClr val="tx1"/>
                </a:solidFill>
              </a:rPr>
              <a:t>Deep Memory incl NVM</a:t>
            </a:r>
          </a:p>
        </p:txBody>
      </p:sp>
      <p:sp>
        <p:nvSpPr>
          <p:cNvPr id="72" name="Arrow: Striped Right 71">
            <a:extLst>
              <a:ext uri="{FF2B5EF4-FFF2-40B4-BE49-F238E27FC236}">
                <a16:creationId xmlns:a16="http://schemas.microsoft.com/office/drawing/2014/main" id="{F4B39BB6-1537-4A24-BE25-A33F080BD8D6}"/>
              </a:ext>
            </a:extLst>
          </p:cNvPr>
          <p:cNvSpPr/>
          <p:nvPr/>
        </p:nvSpPr>
        <p:spPr>
          <a:xfrm>
            <a:off x="1942582" y="4519704"/>
            <a:ext cx="5702818" cy="1121381"/>
          </a:xfrm>
          <a:prstGeom prst="stripedRightArrow">
            <a:avLst/>
          </a:prstGeom>
          <a:solidFill>
            <a:srgbClr val="FF0000">
              <a:alpha val="70000"/>
            </a:srgb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r>
              <a:rPr lang="en-US" b="1" dirty="0">
                <a:solidFill>
                  <a:schemeClr val="tx1"/>
                </a:solidFill>
              </a:rPr>
              <a:t>Plateauing I/O Performance</a:t>
            </a:r>
          </a:p>
        </p:txBody>
      </p:sp>
    </p:spTree>
    <p:extLst>
      <p:ext uri="{BB962C8B-B14F-4D97-AF65-F5344CB8AC3E}">
        <p14:creationId xmlns:p14="http://schemas.microsoft.com/office/powerpoint/2010/main" val="6561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1" grpId="0" animBg="1"/>
      <p:bldP spid="7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CEF4-233A-4D19-B206-9CD9685CC49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89F4B1C-63A3-4FC1-A95C-434315E6B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8" y="0"/>
            <a:ext cx="12251219" cy="6858000"/>
          </a:xfrm>
          <a:prstGeom prst="rect">
            <a:avLst/>
          </a:prstGeom>
        </p:spPr>
      </p:pic>
      <p:pic>
        <p:nvPicPr>
          <p:cNvPr id="4" name="Picture 3">
            <a:extLst>
              <a:ext uri="{FF2B5EF4-FFF2-40B4-BE49-F238E27FC236}">
                <a16:creationId xmlns:a16="http://schemas.microsoft.com/office/drawing/2014/main" id="{05C6B456-9FDA-4792-A967-857E3636A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0782" y="4717785"/>
            <a:ext cx="1957077" cy="436901"/>
          </a:xfrm>
          <a:prstGeom prst="rect">
            <a:avLst/>
          </a:prstGeom>
        </p:spPr>
      </p:pic>
      <p:pic>
        <p:nvPicPr>
          <p:cNvPr id="5" name="Picture 4">
            <a:extLst>
              <a:ext uri="{FF2B5EF4-FFF2-40B4-BE49-F238E27FC236}">
                <a16:creationId xmlns:a16="http://schemas.microsoft.com/office/drawing/2014/main" id="{40B13C13-97F7-4820-9445-969DB3BE8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730" y="1005837"/>
            <a:ext cx="3177496" cy="2178458"/>
          </a:xfrm>
          <a:prstGeom prst="rect">
            <a:avLst/>
          </a:prstGeom>
        </p:spPr>
      </p:pic>
    </p:spTree>
    <p:extLst>
      <p:ext uri="{BB962C8B-B14F-4D97-AF65-F5344CB8AC3E}">
        <p14:creationId xmlns:p14="http://schemas.microsoft.com/office/powerpoint/2010/main" val="1200734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2B870FB-EE17-4491-9D1C-CA20AC27A266}"/>
              </a:ext>
            </a:extLst>
          </p:cNvPr>
          <p:cNvGrpSpPr/>
          <p:nvPr/>
        </p:nvGrpSpPr>
        <p:grpSpPr>
          <a:xfrm>
            <a:off x="1283951" y="2325476"/>
            <a:ext cx="9852931" cy="3460400"/>
            <a:chOff x="1284286" y="1014884"/>
            <a:chExt cx="9855498" cy="4771606"/>
          </a:xfrm>
        </p:grpSpPr>
        <p:cxnSp>
          <p:nvCxnSpPr>
            <p:cNvPr id="41" name="Straight Arrow Connector 40">
              <a:extLst>
                <a:ext uri="{FF2B5EF4-FFF2-40B4-BE49-F238E27FC236}">
                  <a16:creationId xmlns:a16="http://schemas.microsoft.com/office/drawing/2014/main" id="{FFBD8391-C1C5-436C-8A6C-0469381E4EA0}"/>
                </a:ext>
              </a:extLst>
            </p:cNvPr>
            <p:cNvCxnSpPr>
              <a:cxnSpLocks/>
              <a:stCxn id="34" idx="0"/>
            </p:cNvCxnSpPr>
            <p:nvPr/>
          </p:nvCxnSpPr>
          <p:spPr>
            <a:xfrm flipH="1" flipV="1">
              <a:off x="1284286" y="1053890"/>
              <a:ext cx="21964" cy="4732600"/>
            </a:xfrm>
            <a:prstGeom prst="straightConnector1">
              <a:avLst/>
            </a:prstGeom>
            <a:ln w="12700">
              <a:solidFill>
                <a:schemeClr val="bg1">
                  <a:lumMod val="6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4E2FE6C-A764-4322-81AE-101A8029FF4B}"/>
                </a:ext>
              </a:extLst>
            </p:cNvPr>
            <p:cNvCxnSpPr/>
            <p:nvPr/>
          </p:nvCxnSpPr>
          <p:spPr>
            <a:xfrm flipV="1">
              <a:off x="2837716" y="1014884"/>
              <a:ext cx="18324" cy="4733725"/>
            </a:xfrm>
            <a:prstGeom prst="straightConnector1">
              <a:avLst/>
            </a:prstGeom>
            <a:ln w="12700">
              <a:solidFill>
                <a:schemeClr val="bg1">
                  <a:lumMod val="6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DC0E38D-A716-4FD8-A6FD-5953801467DB}"/>
                </a:ext>
              </a:extLst>
            </p:cNvPr>
            <p:cNvCxnSpPr/>
            <p:nvPr/>
          </p:nvCxnSpPr>
          <p:spPr>
            <a:xfrm flipV="1">
              <a:off x="4494465" y="1014884"/>
              <a:ext cx="18324" cy="4733725"/>
            </a:xfrm>
            <a:prstGeom prst="straightConnector1">
              <a:avLst/>
            </a:prstGeom>
            <a:ln w="12700">
              <a:solidFill>
                <a:schemeClr val="bg1">
                  <a:lumMod val="6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617B8E3-F7C8-4083-BE20-E5D7BFA7C21B}"/>
                </a:ext>
              </a:extLst>
            </p:cNvPr>
            <p:cNvCxnSpPr/>
            <p:nvPr/>
          </p:nvCxnSpPr>
          <p:spPr>
            <a:xfrm flipV="1">
              <a:off x="6151214" y="1014884"/>
              <a:ext cx="18324" cy="4733725"/>
            </a:xfrm>
            <a:prstGeom prst="straightConnector1">
              <a:avLst/>
            </a:prstGeom>
            <a:ln w="12700">
              <a:solidFill>
                <a:schemeClr val="bg1">
                  <a:lumMod val="6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01B20C0-76B4-4028-A4D8-FE690E9C0842}"/>
                </a:ext>
              </a:extLst>
            </p:cNvPr>
            <p:cNvCxnSpPr/>
            <p:nvPr/>
          </p:nvCxnSpPr>
          <p:spPr>
            <a:xfrm flipV="1">
              <a:off x="9464712" y="1014884"/>
              <a:ext cx="18324" cy="4733725"/>
            </a:xfrm>
            <a:prstGeom prst="straightConnector1">
              <a:avLst/>
            </a:prstGeom>
            <a:ln w="12700">
              <a:solidFill>
                <a:schemeClr val="bg1">
                  <a:lumMod val="6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23E7573-7DE5-46BA-A059-D85CC150285F}"/>
                </a:ext>
              </a:extLst>
            </p:cNvPr>
            <p:cNvCxnSpPr/>
            <p:nvPr/>
          </p:nvCxnSpPr>
          <p:spPr>
            <a:xfrm flipV="1">
              <a:off x="11121460" y="1014884"/>
              <a:ext cx="18324" cy="4733725"/>
            </a:xfrm>
            <a:prstGeom prst="straightConnector1">
              <a:avLst/>
            </a:prstGeom>
            <a:ln w="12700">
              <a:solidFill>
                <a:schemeClr val="bg1">
                  <a:lumMod val="6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7815EEF-E8D7-4D7D-8F37-7AAABAB60B88}"/>
                </a:ext>
              </a:extLst>
            </p:cNvPr>
            <p:cNvCxnSpPr/>
            <p:nvPr/>
          </p:nvCxnSpPr>
          <p:spPr>
            <a:xfrm flipV="1">
              <a:off x="7919167" y="1014884"/>
              <a:ext cx="18324" cy="4733725"/>
            </a:xfrm>
            <a:prstGeom prst="straightConnector1">
              <a:avLst/>
            </a:prstGeom>
            <a:ln w="12700">
              <a:solidFill>
                <a:schemeClr val="bg1">
                  <a:lumMod val="6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Content Placeholder 2">
            <a:extLst>
              <a:ext uri="{FF2B5EF4-FFF2-40B4-BE49-F238E27FC236}">
                <a16:creationId xmlns:a16="http://schemas.microsoft.com/office/drawing/2014/main" id="{333D7105-E412-4EFB-8903-8085954E5612}"/>
              </a:ext>
            </a:extLst>
          </p:cNvPr>
          <p:cNvSpPr txBox="1">
            <a:spLocks/>
          </p:cNvSpPr>
          <p:nvPr/>
        </p:nvSpPr>
        <p:spPr>
          <a:xfrm>
            <a:off x="7941456" y="2849711"/>
            <a:ext cx="4221250" cy="987231"/>
          </a:xfrm>
          <a:prstGeom prst="rect">
            <a:avLst/>
          </a:prstGeom>
          <a:solidFill>
            <a:schemeClr val="bg1"/>
          </a:solidFill>
          <a:ln w="28575">
            <a:gradFill flip="none" rotWithShape="1">
              <a:gsLst>
                <a:gs pos="0">
                  <a:schemeClr val="bg1">
                    <a:alpha val="0"/>
                  </a:schemeClr>
                </a:gs>
                <a:gs pos="100000">
                  <a:schemeClr val="tx1"/>
                </a:gs>
              </a:gsLst>
              <a:lin ang="10800000" scaled="1"/>
              <a:tileRect/>
            </a:gradFill>
          </a:ln>
        </p:spPr>
        <p:txBody>
          <a:bodyPr vert="horz" lIns="182832" tIns="45708" rIns="45708" bIns="45708" rtlCol="0" anchor="ctr" anchorCtr="0">
            <a:noAutofit/>
          </a:bodyPr>
          <a:lstStyle>
            <a:lvl1pPr marL="227013" indent="-227013" algn="l" defTabSz="914400" rtl="0" eaLnBrk="1" latinLnBrk="0" hangingPunct="1">
              <a:spcBef>
                <a:spcPct val="20000"/>
              </a:spcBef>
              <a:buFont typeface="Arial" pitchFamily="34" charset="0"/>
              <a:buChar char="•"/>
              <a:defRPr sz="2400" b="1" kern="1200">
                <a:solidFill>
                  <a:schemeClr val="tx1"/>
                </a:solidFill>
                <a:latin typeface="+mn-lt"/>
                <a:ea typeface="+mn-ea"/>
                <a:cs typeface="Arial" pitchFamily="34" charset="0"/>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mn-lt"/>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buNone/>
            </a:pPr>
            <a:r>
              <a:rPr lang="en-US" sz="1799" b="0" dirty="0"/>
              <a:t>2021 delivery planned with &gt;1000 PF performance (50–100</a:t>
            </a:r>
            <a:r>
              <a:rPr lang="en-US" sz="1799" b="0" dirty="0">
                <a:sym typeface="Symbol" panose="05050102010706020507" pitchFamily="18" charset="2"/>
              </a:rPr>
              <a:t> </a:t>
            </a:r>
            <a:r>
              <a:rPr lang="en-US" sz="1799" b="0" dirty="0"/>
              <a:t>the scientific productivity of current Titan system)</a:t>
            </a:r>
          </a:p>
        </p:txBody>
      </p:sp>
      <p:sp>
        <p:nvSpPr>
          <p:cNvPr id="21" name="Title 20">
            <a:extLst>
              <a:ext uri="{FF2B5EF4-FFF2-40B4-BE49-F238E27FC236}">
                <a16:creationId xmlns:a16="http://schemas.microsoft.com/office/drawing/2014/main" id="{9610C060-F791-42CA-8547-1320E541BE17}"/>
              </a:ext>
            </a:extLst>
          </p:cNvPr>
          <p:cNvSpPr>
            <a:spLocks noGrp="1"/>
          </p:cNvSpPr>
          <p:nvPr>
            <p:ph type="title"/>
          </p:nvPr>
        </p:nvSpPr>
        <p:spPr/>
        <p:txBody>
          <a:bodyPr/>
          <a:lstStyle/>
          <a:p>
            <a:r>
              <a:rPr lang="en-US" dirty="0">
                <a:effectLst/>
              </a:rPr>
              <a:t>Frontier: The OLCF 2021 Exascale computer</a:t>
            </a:r>
          </a:p>
        </p:txBody>
      </p:sp>
      <p:sp>
        <p:nvSpPr>
          <p:cNvPr id="46" name="TextBox 45"/>
          <p:cNvSpPr txBox="1"/>
          <p:nvPr/>
        </p:nvSpPr>
        <p:spPr>
          <a:xfrm>
            <a:off x="4352090" y="3239688"/>
            <a:ext cx="2229875" cy="313850"/>
          </a:xfrm>
          <a:prstGeom prst="rect">
            <a:avLst/>
          </a:prstGeom>
          <a:noFill/>
          <a:ln>
            <a:noFill/>
          </a:ln>
        </p:spPr>
        <p:txBody>
          <a:bodyPr wrap="square" rtlCol="0">
            <a:spAutoFit/>
          </a:bodyPr>
          <a:lstStyle>
            <a:defPPr>
              <a:defRPr lang="en-US"/>
            </a:defPPr>
            <a:lvl1pPr algn="ctr">
              <a:lnSpc>
                <a:spcPct val="90000"/>
              </a:lnSpc>
              <a:defRPr>
                <a:solidFill>
                  <a:srgbClr val="47484A"/>
                </a:solidFill>
              </a:defRPr>
            </a:lvl1pPr>
          </a:lstStyle>
          <a:p>
            <a:pPr algn="l"/>
            <a:r>
              <a:rPr lang="en-US" sz="1600" dirty="0">
                <a:latin typeface="Arial" panose="020B0604020202020204" pitchFamily="34" charset="0"/>
                <a:cs typeface="Arial" panose="020B0604020202020204" pitchFamily="34" charset="0"/>
              </a:rPr>
              <a:t>Award contract</a:t>
            </a:r>
          </a:p>
        </p:txBody>
      </p:sp>
      <p:sp>
        <p:nvSpPr>
          <p:cNvPr id="55" name="TextBox 54"/>
          <p:cNvSpPr txBox="1"/>
          <p:nvPr/>
        </p:nvSpPr>
        <p:spPr>
          <a:xfrm>
            <a:off x="166787" y="3224044"/>
            <a:ext cx="2086421" cy="313850"/>
          </a:xfrm>
          <a:prstGeom prst="rect">
            <a:avLst/>
          </a:prstGeom>
          <a:noFill/>
          <a:ln>
            <a:noFill/>
          </a:ln>
        </p:spPr>
        <p:txBody>
          <a:bodyPr wrap="square" rtlCol="0">
            <a:spAutoFit/>
          </a:bodyPr>
          <a:lstStyle>
            <a:defPPr>
              <a:defRPr lang="en-US"/>
            </a:defPPr>
            <a:lvl1pPr algn="ctr">
              <a:lnSpc>
                <a:spcPct val="90000"/>
              </a:lnSpc>
              <a:defRPr>
                <a:solidFill>
                  <a:srgbClr val="47484A"/>
                </a:solidFill>
              </a:defRPr>
            </a:lvl1pPr>
          </a:lstStyle>
          <a:p>
            <a:pPr algn="r"/>
            <a:r>
              <a:rPr lang="en-US" sz="1600" dirty="0">
                <a:latin typeface="Arial" panose="020B0604020202020204" pitchFamily="34" charset="0"/>
                <a:cs typeface="Arial" panose="020B0604020202020204" pitchFamily="34" charset="0"/>
              </a:rPr>
              <a:t>Design review</a:t>
            </a:r>
          </a:p>
        </p:txBody>
      </p:sp>
      <p:sp>
        <p:nvSpPr>
          <p:cNvPr id="58" name="Diamond 57"/>
          <p:cNvSpPr/>
          <p:nvPr/>
        </p:nvSpPr>
        <p:spPr bwMode="auto">
          <a:xfrm>
            <a:off x="2220322" y="3239688"/>
            <a:ext cx="274249" cy="274249"/>
          </a:xfrm>
          <a:prstGeom prst="diamond">
            <a:avLst/>
          </a:prstGeom>
          <a:solidFill>
            <a:schemeClr val="tx1"/>
          </a:solidFill>
          <a:ln w="19050" cap="flat" cmpd="sng" algn="ctr">
            <a:solidFill>
              <a:srgbClr val="FFFFFF"/>
            </a:solidFill>
            <a:prstDash val="solid"/>
            <a:miter lim="0"/>
            <a:headEnd type="none" w="med" len="med"/>
            <a:tailEnd type="none" w="med" len="med"/>
          </a:ln>
          <a:effectLst/>
        </p:spPr>
        <p:txBody>
          <a:bodyPr vert="horz" wrap="square" lIns="38090" tIns="38090" rIns="38090" bIns="38090" numCol="1" rtlCol="0" anchor="ctr" anchorCtr="0" compatLnSpc="1">
            <a:prstTxWarp prst="textNoShape">
              <a:avLst/>
            </a:prstTxWarp>
          </a:bodyPr>
          <a:lstStyle/>
          <a:p>
            <a:pPr marL="171395" defTabSz="342788" hangingPunct="0">
              <a:lnSpc>
                <a:spcPct val="90000"/>
              </a:lnSpc>
            </a:pPr>
            <a:endParaRPr lang="en-US" sz="1600" dirty="0">
              <a:solidFill>
                <a:srgbClr val="000000"/>
              </a:solidFill>
              <a:latin typeface="Arial" panose="020B0604020202020204" pitchFamily="34" charset="0"/>
              <a:ea typeface="ＭＳ Ｐゴシック" charset="0"/>
              <a:cs typeface="Arial" panose="020B0604020202020204" pitchFamily="34" charset="0"/>
              <a:sym typeface="Helvetica" charset="0"/>
            </a:endParaRPr>
          </a:p>
        </p:txBody>
      </p:sp>
      <p:sp>
        <p:nvSpPr>
          <p:cNvPr id="64" name="Rounded Rectangle 63"/>
          <p:cNvSpPr/>
          <p:nvPr/>
        </p:nvSpPr>
        <p:spPr>
          <a:xfrm>
            <a:off x="4107054" y="4321386"/>
            <a:ext cx="3939475" cy="274249"/>
          </a:xfrm>
          <a:prstGeom prst="roundRect">
            <a:avLst/>
          </a:prstGeom>
          <a:solidFill>
            <a:schemeClr val="accent3"/>
          </a:solidFill>
          <a:ln cap="sq">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82" tIns="34282" rIns="34282" bIns="34282"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Arial" panose="020B0604020202020204" pitchFamily="34" charset="0"/>
                <a:cs typeface="Arial" panose="020B0604020202020204" pitchFamily="34" charset="0"/>
              </a:rPr>
              <a:t>Prepare power, cooling, and space</a:t>
            </a:r>
          </a:p>
        </p:txBody>
      </p:sp>
      <p:sp>
        <p:nvSpPr>
          <p:cNvPr id="72" name="Diamond 71"/>
          <p:cNvSpPr/>
          <p:nvPr/>
        </p:nvSpPr>
        <p:spPr bwMode="auto">
          <a:xfrm>
            <a:off x="4105338" y="3239688"/>
            <a:ext cx="274249" cy="274249"/>
          </a:xfrm>
          <a:prstGeom prst="diamond">
            <a:avLst/>
          </a:prstGeom>
          <a:solidFill>
            <a:schemeClr val="tx1"/>
          </a:solidFill>
          <a:ln w="19050" cap="flat" cmpd="sng" algn="ctr">
            <a:solidFill>
              <a:srgbClr val="FFFFFF"/>
            </a:solidFill>
            <a:prstDash val="solid"/>
            <a:miter lim="0"/>
            <a:headEnd type="none" w="med" len="med"/>
            <a:tailEnd type="none" w="med" len="med"/>
          </a:ln>
          <a:effectLst/>
        </p:spPr>
        <p:txBody>
          <a:bodyPr vert="horz" wrap="square" lIns="38090" tIns="38090" rIns="38090" bIns="38090" numCol="1" rtlCol="0" anchor="ctr" anchorCtr="0" compatLnSpc="1">
            <a:prstTxWarp prst="textNoShape">
              <a:avLst/>
            </a:prstTxWarp>
          </a:bodyPr>
          <a:lstStyle/>
          <a:p>
            <a:pPr marL="171395" defTabSz="342788" hangingPunct="0">
              <a:lnSpc>
                <a:spcPct val="90000"/>
              </a:lnSpc>
            </a:pPr>
            <a:endParaRPr lang="en-US" sz="1600" dirty="0">
              <a:solidFill>
                <a:srgbClr val="000000"/>
              </a:solidFill>
              <a:latin typeface="Arial" panose="020B0604020202020204" pitchFamily="34" charset="0"/>
              <a:ea typeface="ＭＳ Ｐゴシック" charset="0"/>
              <a:cs typeface="Arial" panose="020B0604020202020204" pitchFamily="34" charset="0"/>
              <a:sym typeface="Helvetica" charset="0"/>
            </a:endParaRPr>
          </a:p>
        </p:txBody>
      </p:sp>
      <p:sp>
        <p:nvSpPr>
          <p:cNvPr id="73" name="Rounded Rectangle 72"/>
          <p:cNvSpPr/>
          <p:nvPr/>
        </p:nvSpPr>
        <p:spPr>
          <a:xfrm>
            <a:off x="8368652" y="4321386"/>
            <a:ext cx="1476920" cy="274249"/>
          </a:xfrm>
          <a:prstGeom prst="roundRect">
            <a:avLst/>
          </a:prstGeom>
          <a:solidFill>
            <a:schemeClr val="accent3"/>
          </a:solidFill>
          <a:ln cap="sq">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82" tIns="34282" rIns="34282" bIns="34282"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Arial" panose="020B0604020202020204" pitchFamily="34" charset="0"/>
                <a:cs typeface="Arial" panose="020B0604020202020204" pitchFamily="34" charset="0"/>
              </a:rPr>
              <a:t>Installation</a:t>
            </a:r>
          </a:p>
        </p:txBody>
      </p:sp>
      <p:grpSp>
        <p:nvGrpSpPr>
          <p:cNvPr id="49" name="Group 48">
            <a:extLst>
              <a:ext uri="{FF2B5EF4-FFF2-40B4-BE49-F238E27FC236}">
                <a16:creationId xmlns:a16="http://schemas.microsoft.com/office/drawing/2014/main" id="{16C2A18F-3580-4C5B-9BF6-B504160A5FB1}"/>
              </a:ext>
            </a:extLst>
          </p:cNvPr>
          <p:cNvGrpSpPr/>
          <p:nvPr/>
        </p:nvGrpSpPr>
        <p:grpSpPr>
          <a:xfrm>
            <a:off x="800910" y="5785876"/>
            <a:ext cx="10845131" cy="357569"/>
            <a:chOff x="784262" y="5799737"/>
            <a:chExt cx="10847956" cy="357662"/>
          </a:xfrm>
        </p:grpSpPr>
        <p:sp>
          <p:nvSpPr>
            <p:cNvPr id="34" name="Rectangle 37"/>
            <p:cNvSpPr>
              <a:spLocks/>
            </p:cNvSpPr>
            <p:nvPr/>
          </p:nvSpPr>
          <p:spPr bwMode="auto">
            <a:xfrm>
              <a:off x="784262" y="5799737"/>
              <a:ext cx="1005840" cy="35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6590" tIns="38053" rIns="66590" bIns="38053" anchor="ctr"/>
            <a:lstStyle/>
            <a:p>
              <a:pPr algn="ctr" defTabSz="341942" hangingPunct="0">
                <a:defRPr/>
              </a:pPr>
              <a:r>
                <a:rPr lang="en-US" sz="1600" dirty="0">
                  <a:solidFill>
                    <a:schemeClr val="bg1">
                      <a:lumMod val="65000"/>
                    </a:schemeClr>
                  </a:solidFill>
                  <a:latin typeface="Arial" panose="020B0604020202020204" pitchFamily="34" charset="0"/>
                  <a:cs typeface="Arial" panose="020B0604020202020204" pitchFamily="34" charset="0"/>
                  <a:sym typeface="Helvetica" charset="0"/>
                </a:rPr>
                <a:t>CY 2017</a:t>
              </a:r>
            </a:p>
          </p:txBody>
        </p:sp>
        <p:sp>
          <p:nvSpPr>
            <p:cNvPr id="35" name="Rectangle 38"/>
            <p:cNvSpPr>
              <a:spLocks/>
            </p:cNvSpPr>
            <p:nvPr/>
          </p:nvSpPr>
          <p:spPr bwMode="auto">
            <a:xfrm>
              <a:off x="2424615" y="5799737"/>
              <a:ext cx="1005840" cy="35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6590" tIns="38053" rIns="66590" bIns="38053" anchor="ctr"/>
            <a:lstStyle/>
            <a:p>
              <a:pPr algn="ctr" defTabSz="341942" hangingPunct="0">
                <a:defRPr/>
              </a:pPr>
              <a:r>
                <a:rPr lang="en-US" sz="1600" dirty="0">
                  <a:solidFill>
                    <a:schemeClr val="bg1">
                      <a:lumMod val="65000"/>
                    </a:schemeClr>
                  </a:solidFill>
                  <a:latin typeface="Arial" panose="020B0604020202020204" pitchFamily="34" charset="0"/>
                  <a:cs typeface="Arial" panose="020B0604020202020204" pitchFamily="34" charset="0"/>
                  <a:sym typeface="Helvetica" charset="0"/>
                </a:rPr>
                <a:t>CY 2018</a:t>
              </a:r>
            </a:p>
          </p:txBody>
        </p:sp>
        <p:sp>
          <p:nvSpPr>
            <p:cNvPr id="36" name="Rectangle 39"/>
            <p:cNvSpPr>
              <a:spLocks/>
            </p:cNvSpPr>
            <p:nvPr/>
          </p:nvSpPr>
          <p:spPr bwMode="auto">
            <a:xfrm>
              <a:off x="4064968" y="5799737"/>
              <a:ext cx="1005840" cy="35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6590" tIns="38053" rIns="66590" bIns="38053" anchor="ctr"/>
            <a:lstStyle/>
            <a:p>
              <a:pPr algn="ctr" defTabSz="341942" hangingPunct="0">
                <a:defRPr/>
              </a:pPr>
              <a:r>
                <a:rPr lang="en-US" sz="1600" dirty="0">
                  <a:solidFill>
                    <a:schemeClr val="bg1">
                      <a:lumMod val="65000"/>
                    </a:schemeClr>
                  </a:solidFill>
                  <a:latin typeface="Arial" panose="020B0604020202020204" pitchFamily="34" charset="0"/>
                  <a:cs typeface="Arial" panose="020B0604020202020204" pitchFamily="34" charset="0"/>
                  <a:sym typeface="Helvetica" charset="0"/>
                </a:rPr>
                <a:t>CY 2019</a:t>
              </a:r>
            </a:p>
          </p:txBody>
        </p:sp>
        <p:sp>
          <p:nvSpPr>
            <p:cNvPr id="37" name="Rectangle 40"/>
            <p:cNvSpPr>
              <a:spLocks/>
            </p:cNvSpPr>
            <p:nvPr/>
          </p:nvSpPr>
          <p:spPr bwMode="auto">
            <a:xfrm>
              <a:off x="5692258" y="5799737"/>
              <a:ext cx="1005840" cy="35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6590" tIns="38053" rIns="66590" bIns="38053" anchor="ctr"/>
            <a:lstStyle/>
            <a:p>
              <a:pPr algn="ctr" defTabSz="341942" hangingPunct="0">
                <a:defRPr/>
              </a:pPr>
              <a:r>
                <a:rPr lang="en-US" sz="1600" dirty="0">
                  <a:solidFill>
                    <a:schemeClr val="bg1">
                      <a:lumMod val="65000"/>
                    </a:schemeClr>
                  </a:solidFill>
                  <a:latin typeface="Arial" panose="020B0604020202020204" pitchFamily="34" charset="0"/>
                  <a:cs typeface="Arial" panose="020B0604020202020204" pitchFamily="34" charset="0"/>
                  <a:sym typeface="Helvetica" charset="0"/>
                </a:rPr>
                <a:t>CY 2020</a:t>
              </a:r>
            </a:p>
          </p:txBody>
        </p:sp>
        <p:sp>
          <p:nvSpPr>
            <p:cNvPr id="38" name="Rectangle 41"/>
            <p:cNvSpPr>
              <a:spLocks/>
            </p:cNvSpPr>
            <p:nvPr/>
          </p:nvSpPr>
          <p:spPr bwMode="auto">
            <a:xfrm>
              <a:off x="7332611" y="5799737"/>
              <a:ext cx="1005840" cy="35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6590" tIns="38053" rIns="66590" bIns="38053" anchor="ctr"/>
            <a:lstStyle/>
            <a:p>
              <a:pPr algn="ctr" defTabSz="341942" hangingPunct="0">
                <a:defRPr/>
              </a:pPr>
              <a:r>
                <a:rPr lang="en-US" sz="1600" dirty="0">
                  <a:solidFill>
                    <a:schemeClr val="bg1">
                      <a:lumMod val="65000"/>
                    </a:schemeClr>
                  </a:solidFill>
                  <a:latin typeface="Arial" panose="020B0604020202020204" pitchFamily="34" charset="0"/>
                  <a:cs typeface="Arial" panose="020B0604020202020204" pitchFamily="34" charset="0"/>
                  <a:sym typeface="Helvetica" charset="0"/>
                </a:rPr>
                <a:t>CY 2021</a:t>
              </a:r>
            </a:p>
          </p:txBody>
        </p:sp>
        <p:sp>
          <p:nvSpPr>
            <p:cNvPr id="39" name="Rectangle 42"/>
            <p:cNvSpPr>
              <a:spLocks/>
            </p:cNvSpPr>
            <p:nvPr/>
          </p:nvSpPr>
          <p:spPr bwMode="auto">
            <a:xfrm>
              <a:off x="8986027" y="5799737"/>
              <a:ext cx="1005840" cy="35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6590" tIns="38053" rIns="66590" bIns="38053" anchor="ctr"/>
            <a:lstStyle/>
            <a:p>
              <a:pPr algn="ctr" defTabSz="341942" hangingPunct="0">
                <a:defRPr/>
              </a:pPr>
              <a:r>
                <a:rPr lang="en-US" sz="1600" dirty="0">
                  <a:solidFill>
                    <a:schemeClr val="bg1">
                      <a:lumMod val="65000"/>
                    </a:schemeClr>
                  </a:solidFill>
                  <a:latin typeface="Arial" panose="020B0604020202020204" pitchFamily="34" charset="0"/>
                  <a:cs typeface="Arial" panose="020B0604020202020204" pitchFamily="34" charset="0"/>
                  <a:sym typeface="Helvetica" charset="0"/>
                </a:rPr>
                <a:t>CY 2022</a:t>
              </a:r>
            </a:p>
          </p:txBody>
        </p:sp>
        <p:sp>
          <p:nvSpPr>
            <p:cNvPr id="75" name="Rectangle 42"/>
            <p:cNvSpPr>
              <a:spLocks/>
            </p:cNvSpPr>
            <p:nvPr/>
          </p:nvSpPr>
          <p:spPr bwMode="auto">
            <a:xfrm>
              <a:off x="10626378" y="5799737"/>
              <a:ext cx="1005840" cy="35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6590" tIns="38053" rIns="66590" bIns="38053" anchor="ctr"/>
            <a:lstStyle/>
            <a:p>
              <a:pPr algn="ctr" defTabSz="341942" hangingPunct="0">
                <a:defRPr/>
              </a:pPr>
              <a:r>
                <a:rPr lang="en-US" sz="1600" dirty="0">
                  <a:solidFill>
                    <a:schemeClr val="bg1">
                      <a:lumMod val="65000"/>
                    </a:schemeClr>
                  </a:solidFill>
                  <a:latin typeface="Arial" panose="020B0604020202020204" pitchFamily="34" charset="0"/>
                  <a:cs typeface="Arial" panose="020B0604020202020204" pitchFamily="34" charset="0"/>
                  <a:sym typeface="Helvetica" charset="0"/>
                </a:rPr>
                <a:t>CY 2023</a:t>
              </a:r>
            </a:p>
          </p:txBody>
        </p:sp>
      </p:grpSp>
      <p:sp>
        <p:nvSpPr>
          <p:cNvPr id="77" name="Rounded Rectangle 76"/>
          <p:cNvSpPr/>
          <p:nvPr/>
        </p:nvSpPr>
        <p:spPr>
          <a:xfrm>
            <a:off x="3957255" y="3947325"/>
            <a:ext cx="5058621" cy="274249"/>
          </a:xfrm>
          <a:prstGeom prst="roundRect">
            <a:avLst/>
          </a:prstGeom>
          <a:solidFill>
            <a:schemeClr val="accent1"/>
          </a:solidFill>
          <a:ln cap="sq">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82" tIns="34282" rIns="34282" bIns="34282"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Arial" panose="020B0604020202020204" pitchFamily="34" charset="0"/>
                <a:cs typeface="Arial" panose="020B0604020202020204" pitchFamily="34" charset="0"/>
              </a:rPr>
              <a:t>Frontier NRE: hardware and  software engineering </a:t>
            </a:r>
          </a:p>
        </p:txBody>
      </p:sp>
      <p:sp>
        <p:nvSpPr>
          <p:cNvPr id="78" name="Rounded Rectangle 77"/>
          <p:cNvSpPr/>
          <p:nvPr/>
        </p:nvSpPr>
        <p:spPr>
          <a:xfrm>
            <a:off x="3957255" y="4695448"/>
            <a:ext cx="5608225" cy="274249"/>
          </a:xfrm>
          <a:prstGeom prst="roundRect">
            <a:avLst/>
          </a:prstGeom>
          <a:solidFill>
            <a:schemeClr val="accent3"/>
          </a:solidFill>
          <a:ln cap="sq">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82" tIns="34282" rIns="34282" bIns="34282"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Arial" panose="020B0604020202020204" pitchFamily="34" charset="0"/>
                <a:cs typeface="Arial" panose="020B0604020202020204" pitchFamily="34" charset="0"/>
              </a:rPr>
              <a:t>Prepare scientific software applications</a:t>
            </a:r>
          </a:p>
        </p:txBody>
      </p:sp>
      <p:sp>
        <p:nvSpPr>
          <p:cNvPr id="79" name="Diamond 78"/>
          <p:cNvSpPr/>
          <p:nvPr/>
        </p:nvSpPr>
        <p:spPr bwMode="auto">
          <a:xfrm>
            <a:off x="2891398" y="3239688"/>
            <a:ext cx="274249" cy="274249"/>
          </a:xfrm>
          <a:prstGeom prst="diamond">
            <a:avLst/>
          </a:prstGeom>
          <a:solidFill>
            <a:schemeClr val="tx1"/>
          </a:solidFill>
          <a:ln w="19050" cap="flat" cmpd="sng" algn="ctr">
            <a:solidFill>
              <a:srgbClr val="FFFFFF"/>
            </a:solidFill>
            <a:prstDash val="solid"/>
            <a:miter lim="0"/>
            <a:headEnd type="none" w="med" len="med"/>
            <a:tailEnd type="none" w="med" len="med"/>
          </a:ln>
          <a:effectLst/>
        </p:spPr>
        <p:txBody>
          <a:bodyPr vert="horz" wrap="square" lIns="38090" tIns="38090" rIns="38090" bIns="38090" numCol="1" rtlCol="0" anchor="ctr" anchorCtr="0" compatLnSpc="1">
            <a:prstTxWarp prst="textNoShape">
              <a:avLst/>
            </a:prstTxWarp>
          </a:bodyPr>
          <a:lstStyle/>
          <a:p>
            <a:pPr marL="171395" defTabSz="342788" hangingPunct="0">
              <a:lnSpc>
                <a:spcPct val="90000"/>
              </a:lnSpc>
            </a:pPr>
            <a:endParaRPr lang="en-US" sz="1600" dirty="0">
              <a:solidFill>
                <a:srgbClr val="000000"/>
              </a:solidFill>
              <a:latin typeface="Arial" panose="020B0604020202020204" pitchFamily="34" charset="0"/>
              <a:ea typeface="ＭＳ Ｐゴシック" charset="0"/>
              <a:cs typeface="Arial" panose="020B0604020202020204" pitchFamily="34" charset="0"/>
              <a:sym typeface="Helvetica" charset="0"/>
            </a:endParaRPr>
          </a:p>
        </p:txBody>
      </p:sp>
      <p:sp>
        <p:nvSpPr>
          <p:cNvPr id="80" name="TextBox 79"/>
          <p:cNvSpPr txBox="1"/>
          <p:nvPr/>
        </p:nvSpPr>
        <p:spPr>
          <a:xfrm>
            <a:off x="2813384" y="3537894"/>
            <a:ext cx="1078923" cy="978474"/>
          </a:xfrm>
          <a:prstGeom prst="rect">
            <a:avLst/>
          </a:prstGeom>
          <a:noFill/>
          <a:ln>
            <a:noFill/>
          </a:ln>
        </p:spPr>
        <p:txBody>
          <a:bodyPr wrap="square" rtlCol="0">
            <a:spAutoFit/>
          </a:bodyPr>
          <a:lstStyle>
            <a:defPPr>
              <a:defRPr lang="en-US"/>
            </a:defPPr>
            <a:lvl1pPr algn="ctr">
              <a:lnSpc>
                <a:spcPct val="90000"/>
              </a:lnSpc>
              <a:defRPr>
                <a:solidFill>
                  <a:srgbClr val="47484A"/>
                </a:solidFill>
              </a:defRPr>
            </a:lvl1pPr>
          </a:lstStyle>
          <a:p>
            <a:pPr algn="l"/>
            <a:r>
              <a:rPr lang="en-US" sz="1600" dirty="0">
                <a:latin typeface="Arial" panose="020B0604020202020204" pitchFamily="34" charset="0"/>
                <a:cs typeface="Arial" panose="020B0604020202020204" pitchFamily="34" charset="0"/>
              </a:rPr>
              <a:t>Solicit bids for </a:t>
            </a:r>
          </a:p>
          <a:p>
            <a:pPr algn="l"/>
            <a:r>
              <a:rPr lang="en-US" sz="1600" dirty="0">
                <a:latin typeface="Arial" panose="020B0604020202020204" pitchFamily="34" charset="0"/>
                <a:cs typeface="Arial" panose="020B0604020202020204" pitchFamily="34" charset="0"/>
              </a:rPr>
              <a:t>computer build</a:t>
            </a:r>
          </a:p>
        </p:txBody>
      </p:sp>
      <p:sp>
        <p:nvSpPr>
          <p:cNvPr id="45" name="Rounded Rectangle 44"/>
          <p:cNvSpPr/>
          <p:nvPr/>
        </p:nvSpPr>
        <p:spPr>
          <a:xfrm>
            <a:off x="3957254" y="5069509"/>
            <a:ext cx="7688786" cy="283717"/>
          </a:xfrm>
          <a:prstGeom prst="roundRect">
            <a:avLst/>
          </a:prstGeom>
          <a:solidFill>
            <a:schemeClr val="accent5"/>
          </a:solidFill>
          <a:ln cap="sq">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82" tIns="34282" rIns="34282" bIns="34282"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Arial" panose="020B0604020202020204" pitchFamily="34" charset="0"/>
                <a:cs typeface="Arial" panose="020B0604020202020204" pitchFamily="34" charset="0"/>
              </a:rPr>
              <a:t>Summit available: 200 PF production system</a:t>
            </a:r>
          </a:p>
        </p:txBody>
      </p:sp>
      <p:sp>
        <p:nvSpPr>
          <p:cNvPr id="48" name="Rounded Rectangle 47"/>
          <p:cNvSpPr/>
          <p:nvPr/>
        </p:nvSpPr>
        <p:spPr>
          <a:xfrm>
            <a:off x="10023766" y="4695448"/>
            <a:ext cx="2031743" cy="274249"/>
          </a:xfrm>
          <a:prstGeom prst="roundRect">
            <a:avLst/>
          </a:prstGeom>
          <a:solidFill>
            <a:schemeClr val="accent5"/>
          </a:solidFill>
          <a:ln cap="sq">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82" tIns="34282" rIns="34282" bIns="34282"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Arial" panose="020B0604020202020204" pitchFamily="34" charset="0"/>
                <a:cs typeface="Arial" panose="020B0604020202020204" pitchFamily="34" charset="0"/>
              </a:rPr>
              <a:t>Frontier available</a:t>
            </a:r>
          </a:p>
        </p:txBody>
      </p:sp>
      <p:sp>
        <p:nvSpPr>
          <p:cNvPr id="52" name="Rounded Rectangle 51"/>
          <p:cNvSpPr/>
          <p:nvPr/>
        </p:nvSpPr>
        <p:spPr>
          <a:xfrm>
            <a:off x="533261" y="5443571"/>
            <a:ext cx="5074835" cy="274249"/>
          </a:xfrm>
          <a:prstGeom prst="roundRect">
            <a:avLst/>
          </a:prstGeom>
          <a:solidFill>
            <a:schemeClr val="accent5"/>
          </a:solidFill>
          <a:ln cap="sq">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82" tIns="34282" rIns="34282" bIns="34282"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Arial" panose="020B0604020202020204" pitchFamily="34" charset="0"/>
                <a:cs typeface="Arial" panose="020B0604020202020204" pitchFamily="34" charset="0"/>
              </a:rPr>
              <a:t>Titan available: 27 PF </a:t>
            </a:r>
          </a:p>
        </p:txBody>
      </p:sp>
      <p:sp>
        <p:nvSpPr>
          <p:cNvPr id="81" name="Diamond 80">
            <a:extLst>
              <a:ext uri="{FF2B5EF4-FFF2-40B4-BE49-F238E27FC236}">
                <a16:creationId xmlns:a16="http://schemas.microsoft.com/office/drawing/2014/main" id="{E09CCDD7-3FF9-416A-AF9C-EFFC02F4691B}"/>
              </a:ext>
            </a:extLst>
          </p:cNvPr>
          <p:cNvSpPr/>
          <p:nvPr/>
        </p:nvSpPr>
        <p:spPr bwMode="auto">
          <a:xfrm>
            <a:off x="7777590" y="2978129"/>
            <a:ext cx="274249" cy="274249"/>
          </a:xfrm>
          <a:prstGeom prst="diamond">
            <a:avLst/>
          </a:prstGeom>
          <a:solidFill>
            <a:schemeClr val="tx1"/>
          </a:solidFill>
          <a:ln w="19050" cap="flat" cmpd="sng" algn="ctr">
            <a:solidFill>
              <a:srgbClr val="FFFFFF"/>
            </a:solidFill>
            <a:prstDash val="solid"/>
            <a:miter lim="0"/>
            <a:headEnd type="none" w="med" len="med"/>
            <a:tailEnd type="none" w="med" len="med"/>
          </a:ln>
          <a:effectLst/>
        </p:spPr>
        <p:txBody>
          <a:bodyPr vert="horz" wrap="square" lIns="38090" tIns="38090" rIns="38090" bIns="38090" numCol="1" rtlCol="0" anchor="ctr" anchorCtr="0" compatLnSpc="1">
            <a:prstTxWarp prst="textNoShape">
              <a:avLst/>
            </a:prstTxWarp>
          </a:bodyPr>
          <a:lstStyle/>
          <a:p>
            <a:pPr marL="171395" defTabSz="342788" hangingPunct="0">
              <a:lnSpc>
                <a:spcPct val="90000"/>
              </a:lnSpc>
            </a:pPr>
            <a:endParaRPr lang="en-US" sz="1600" dirty="0">
              <a:solidFill>
                <a:srgbClr val="000000"/>
              </a:solidFill>
              <a:latin typeface="Arial" panose="020B0604020202020204" pitchFamily="34" charset="0"/>
              <a:ea typeface="ＭＳ Ｐゴシック" charset="0"/>
              <a:cs typeface="Arial" panose="020B0604020202020204" pitchFamily="34" charset="0"/>
              <a:sym typeface="Helvetica" charset="0"/>
            </a:endParaRPr>
          </a:p>
        </p:txBody>
      </p:sp>
      <p:pic>
        <p:nvPicPr>
          <p:cNvPr id="1028" name="Picture 4" descr="https://tctechcrunch2011.files.wordpress.com/2015/02/shutterstock_17562502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8437410" y="973123"/>
            <a:ext cx="3210565" cy="173216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C:\Users\rsrinivasan\Desktop\domain_3_test_image_volume_rendering_vorticity_1.png"/>
          <p:cNvPicPr/>
          <p:nvPr/>
        </p:nvPicPr>
        <p:blipFill rotWithShape="1">
          <a:blip r:embed="rId3" cstate="print">
            <a:extLst>
              <a:ext uri="{28A0092B-C50C-407E-A947-70E740481C1C}">
                <a14:useLocalDpi xmlns:a14="http://schemas.microsoft.com/office/drawing/2010/main" val="0"/>
              </a:ext>
            </a:extLst>
          </a:blip>
          <a:srcRect l="1136" r="1136" b="3294"/>
          <a:stretch/>
        </p:blipFill>
        <p:spPr bwMode="auto">
          <a:xfrm>
            <a:off x="1346487" y="960299"/>
            <a:ext cx="3206522" cy="1758842"/>
          </a:xfrm>
          <a:prstGeom prst="rect">
            <a:avLst/>
          </a:prstGeom>
          <a:noFill/>
          <a:ln>
            <a:noFill/>
          </a:ln>
        </p:spPr>
      </p:pic>
      <p:pic>
        <p:nvPicPr>
          <p:cNvPr id="1032" name="Picture 8" descr="Image result for ORNL data analytic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890986" y="986518"/>
            <a:ext cx="3206522" cy="1718771"/>
          </a:xfrm>
          <a:prstGeom prst="rect">
            <a:avLst/>
          </a:prstGeom>
          <a:noFill/>
          <a:extLst>
            <a:ext uri="{909E8E84-426E-40DD-AFC4-6F175D3DCCD1}">
              <a14:hiddenFill xmlns:a14="http://schemas.microsoft.com/office/drawing/2010/main">
                <a:solidFill>
                  <a:srgbClr val="FFFFFF"/>
                </a:solidFill>
              </a14:hiddenFill>
            </a:ext>
          </a:extLst>
        </p:spPr>
      </p:pic>
      <p:sp>
        <p:nvSpPr>
          <p:cNvPr id="71" name="Arrow: Right 70">
            <a:extLst>
              <a:ext uri="{FF2B5EF4-FFF2-40B4-BE49-F238E27FC236}">
                <a16:creationId xmlns:a16="http://schemas.microsoft.com/office/drawing/2014/main" id="{49700E33-F352-4D7C-8F68-AD64E68EBDB1}"/>
              </a:ext>
            </a:extLst>
          </p:cNvPr>
          <p:cNvSpPr/>
          <p:nvPr/>
        </p:nvSpPr>
        <p:spPr>
          <a:xfrm>
            <a:off x="1156802" y="2236576"/>
            <a:ext cx="2996590" cy="326151"/>
          </a:xfrm>
          <a:prstGeom prst="rightArrow">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Arrow: Right 86">
            <a:extLst>
              <a:ext uri="{FF2B5EF4-FFF2-40B4-BE49-F238E27FC236}">
                <a16:creationId xmlns:a16="http://schemas.microsoft.com/office/drawing/2014/main" id="{C275FBBC-23E2-4B03-B80D-E5200F8FAFB9}"/>
              </a:ext>
            </a:extLst>
          </p:cNvPr>
          <p:cNvSpPr/>
          <p:nvPr/>
        </p:nvSpPr>
        <p:spPr>
          <a:xfrm>
            <a:off x="4734961" y="2197168"/>
            <a:ext cx="2996590" cy="326151"/>
          </a:xfrm>
          <a:prstGeom prst="rightArrow">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Right 87">
            <a:extLst>
              <a:ext uri="{FF2B5EF4-FFF2-40B4-BE49-F238E27FC236}">
                <a16:creationId xmlns:a16="http://schemas.microsoft.com/office/drawing/2014/main" id="{AD7C3F40-0060-48B1-8992-281685C394AD}"/>
              </a:ext>
            </a:extLst>
          </p:cNvPr>
          <p:cNvSpPr/>
          <p:nvPr/>
        </p:nvSpPr>
        <p:spPr>
          <a:xfrm>
            <a:off x="8235030" y="2236576"/>
            <a:ext cx="2996590" cy="326151"/>
          </a:xfrm>
          <a:prstGeom prst="rightArrow">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entagon 60"/>
          <p:cNvSpPr/>
          <p:nvPr/>
        </p:nvSpPr>
        <p:spPr>
          <a:xfrm>
            <a:off x="7578338" y="1193822"/>
            <a:ext cx="1313382" cy="1313382"/>
          </a:xfrm>
          <a:prstGeom prst="ellipse">
            <a:avLst/>
          </a:prstGeom>
          <a:solidFill>
            <a:schemeClr val="accent5"/>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lIns="0" tIns="91416" rIns="0" bIns="91416" rtlCol="0" anchor="ctr"/>
          <a:lstStyle/>
          <a:p>
            <a:pPr algn="ctr"/>
            <a:r>
              <a:rPr lang="en-US" sz="1600" dirty="0">
                <a:solidFill>
                  <a:schemeClr val="bg1"/>
                </a:solidFill>
              </a:rPr>
              <a:t>Artificial</a:t>
            </a:r>
            <a:br>
              <a:rPr lang="en-US" sz="1600" dirty="0">
                <a:solidFill>
                  <a:schemeClr val="bg1"/>
                </a:solidFill>
              </a:rPr>
            </a:br>
            <a:r>
              <a:rPr lang="en-US" sz="1600" dirty="0">
                <a:solidFill>
                  <a:schemeClr val="bg1"/>
                </a:solidFill>
              </a:rPr>
              <a:t> intelligence</a:t>
            </a:r>
          </a:p>
        </p:txBody>
      </p:sp>
      <p:sp>
        <p:nvSpPr>
          <p:cNvPr id="60" name="Pentagon 59"/>
          <p:cNvSpPr/>
          <p:nvPr/>
        </p:nvSpPr>
        <p:spPr>
          <a:xfrm>
            <a:off x="4100874" y="1193822"/>
            <a:ext cx="1313382" cy="1313382"/>
          </a:xfrm>
          <a:prstGeom prst="ellips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lIns="0" tIns="91416" rIns="0" bIns="91416" rtlCol="0" anchor="ctr"/>
          <a:lstStyle/>
          <a:p>
            <a:pPr algn="ctr"/>
            <a:r>
              <a:rPr lang="en-US" sz="1600" dirty="0">
                <a:solidFill>
                  <a:schemeClr val="bg1"/>
                </a:solidFill>
              </a:rPr>
              <a:t>High-</a:t>
            </a:r>
            <a:br>
              <a:rPr lang="en-US" sz="1600" dirty="0">
                <a:solidFill>
                  <a:schemeClr val="bg1"/>
                </a:solidFill>
              </a:rPr>
            </a:br>
            <a:r>
              <a:rPr lang="en-US" sz="1600" dirty="0">
                <a:solidFill>
                  <a:schemeClr val="bg1"/>
                </a:solidFill>
              </a:rPr>
              <a:t>performance </a:t>
            </a:r>
            <a:br>
              <a:rPr lang="en-US" sz="1600" dirty="0">
                <a:solidFill>
                  <a:schemeClr val="bg1"/>
                </a:solidFill>
              </a:rPr>
            </a:br>
            <a:r>
              <a:rPr lang="en-US" sz="1600" dirty="0">
                <a:solidFill>
                  <a:schemeClr val="bg1"/>
                </a:solidFill>
              </a:rPr>
              <a:t>data </a:t>
            </a:r>
            <a:br>
              <a:rPr lang="en-US" sz="1600" dirty="0">
                <a:solidFill>
                  <a:schemeClr val="bg1"/>
                </a:solidFill>
              </a:rPr>
            </a:br>
            <a:r>
              <a:rPr lang="en-US" sz="1600" dirty="0">
                <a:solidFill>
                  <a:schemeClr val="bg1"/>
                </a:solidFill>
              </a:rPr>
              <a:t>analytics</a:t>
            </a:r>
          </a:p>
        </p:txBody>
      </p:sp>
      <p:sp>
        <p:nvSpPr>
          <p:cNvPr id="7" name="Pentagon 6"/>
          <p:cNvSpPr/>
          <p:nvPr/>
        </p:nvSpPr>
        <p:spPr>
          <a:xfrm>
            <a:off x="500110" y="1193822"/>
            <a:ext cx="1313382" cy="1313382"/>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lIns="0" tIns="91416" rIns="0" bIns="91416" rtlCol="0" anchor="ctr"/>
          <a:lstStyle/>
          <a:p>
            <a:pPr algn="ctr"/>
            <a:r>
              <a:rPr lang="en-US" sz="1600" dirty="0">
                <a:solidFill>
                  <a:schemeClr val="bg1"/>
                </a:solidFill>
              </a:rPr>
              <a:t>Advanced </a:t>
            </a:r>
            <a:br>
              <a:rPr lang="en-US" sz="1600" dirty="0">
                <a:solidFill>
                  <a:schemeClr val="bg1"/>
                </a:solidFill>
              </a:rPr>
            </a:br>
            <a:r>
              <a:rPr lang="en-US" sz="1600" dirty="0">
                <a:solidFill>
                  <a:schemeClr val="bg1"/>
                </a:solidFill>
              </a:rPr>
              <a:t>simulations</a:t>
            </a:r>
          </a:p>
        </p:txBody>
      </p:sp>
      <p:sp>
        <p:nvSpPr>
          <p:cNvPr id="2" name="Rectangle 1">
            <a:extLst>
              <a:ext uri="{FF2B5EF4-FFF2-40B4-BE49-F238E27FC236}">
                <a16:creationId xmlns:a16="http://schemas.microsoft.com/office/drawing/2014/main" id="{806C311B-8B3A-4565-8AFA-EC4BF60B9732}"/>
              </a:ext>
            </a:extLst>
          </p:cNvPr>
          <p:cNvSpPr/>
          <p:nvPr/>
        </p:nvSpPr>
        <p:spPr>
          <a:xfrm>
            <a:off x="4636061" y="6436837"/>
            <a:ext cx="2986715" cy="276999"/>
          </a:xfrm>
          <a:prstGeom prst="rect">
            <a:avLst/>
          </a:prstGeom>
        </p:spPr>
        <p:txBody>
          <a:bodyPr wrap="none">
            <a:spAutoFit/>
          </a:bodyPr>
          <a:lstStyle/>
          <a:p>
            <a:pPr algn="ctr"/>
            <a:r>
              <a:rPr lang="en-US" sz="1200" dirty="0">
                <a:hlinkClick r:id="rId5"/>
              </a:rPr>
              <a:t>http://procurement.ornl.gov/rfp/CORAL2/</a:t>
            </a:r>
            <a:r>
              <a:rPr lang="en-US" sz="1200" dirty="0"/>
              <a:t> </a:t>
            </a:r>
          </a:p>
        </p:txBody>
      </p:sp>
    </p:spTree>
    <p:extLst>
      <p:ext uri="{BB962C8B-B14F-4D97-AF65-F5344CB8AC3E}">
        <p14:creationId xmlns:p14="http://schemas.microsoft.com/office/powerpoint/2010/main" val="2245520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5E54-86AE-4719-B495-4DDDA9C25EB6}"/>
              </a:ext>
            </a:extLst>
          </p:cNvPr>
          <p:cNvSpPr>
            <a:spLocks noGrp="1"/>
          </p:cNvSpPr>
          <p:nvPr>
            <p:ph type="title"/>
          </p:nvPr>
        </p:nvSpPr>
        <p:spPr>
          <a:xfrm>
            <a:off x="343254" y="125523"/>
            <a:ext cx="11501908" cy="535403"/>
          </a:xfrm>
        </p:spPr>
        <p:txBody>
          <a:bodyPr/>
          <a:lstStyle/>
          <a:p>
            <a:pPr algn="r"/>
            <a:r>
              <a:rPr lang="en-US" dirty="0"/>
              <a:t>Frontier | 7 May 2019  </a:t>
            </a:r>
          </a:p>
        </p:txBody>
      </p:sp>
      <p:sp>
        <p:nvSpPr>
          <p:cNvPr id="3" name="Content Placeholder 2">
            <a:extLst>
              <a:ext uri="{FF2B5EF4-FFF2-40B4-BE49-F238E27FC236}">
                <a16:creationId xmlns:a16="http://schemas.microsoft.com/office/drawing/2014/main" id="{EC6514A3-6C35-4500-9179-9611AE46A6C2}"/>
              </a:ext>
            </a:extLst>
          </p:cNvPr>
          <p:cNvSpPr>
            <a:spLocks noGrp="1"/>
          </p:cNvSpPr>
          <p:nvPr>
            <p:ph sz="half" idx="2"/>
          </p:nvPr>
        </p:nvSpPr>
        <p:spPr/>
        <p:txBody>
          <a:bodyPr/>
          <a:lstStyle/>
          <a:p>
            <a:endParaRPr lang="en-US"/>
          </a:p>
        </p:txBody>
      </p:sp>
      <p:sp>
        <p:nvSpPr>
          <p:cNvPr id="4" name="Content Placeholder 3">
            <a:extLst>
              <a:ext uri="{FF2B5EF4-FFF2-40B4-BE49-F238E27FC236}">
                <a16:creationId xmlns:a16="http://schemas.microsoft.com/office/drawing/2014/main" id="{5FB5614F-5B68-4DC9-BE40-8F42CAC2571E}"/>
              </a:ext>
            </a:extLst>
          </p:cNvPr>
          <p:cNvSpPr>
            <a:spLocks noGrp="1"/>
          </p:cNvSpPr>
          <p:nvPr>
            <p:ph sz="quarter" idx="4"/>
          </p:nvPr>
        </p:nvSpPr>
        <p:spPr/>
        <p:txBody>
          <a:bodyPr/>
          <a:lstStyle/>
          <a:p>
            <a:endParaRPr lang="en-US"/>
          </a:p>
        </p:txBody>
      </p:sp>
      <p:pic>
        <p:nvPicPr>
          <p:cNvPr id="5" name="Picture 4">
            <a:extLst>
              <a:ext uri="{FF2B5EF4-FFF2-40B4-BE49-F238E27FC236}">
                <a16:creationId xmlns:a16="http://schemas.microsoft.com/office/drawing/2014/main" id="{2D07FD8B-4046-4FB9-8F47-73DA15EC80E9}"/>
              </a:ext>
            </a:extLst>
          </p:cNvPr>
          <p:cNvPicPr>
            <a:picLocks noChangeAspect="1"/>
          </p:cNvPicPr>
          <p:nvPr/>
        </p:nvPicPr>
        <p:blipFill>
          <a:blip r:embed="rId2"/>
          <a:stretch>
            <a:fillRect/>
          </a:stretch>
        </p:blipFill>
        <p:spPr>
          <a:xfrm>
            <a:off x="612471" y="291546"/>
            <a:ext cx="5058584" cy="646069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5BC4617-7EA2-4A94-8A18-750C1E746C41}"/>
              </a:ext>
            </a:extLst>
          </p:cNvPr>
          <p:cNvPicPr>
            <a:picLocks noChangeAspect="1"/>
          </p:cNvPicPr>
          <p:nvPr/>
        </p:nvPicPr>
        <p:blipFill>
          <a:blip r:embed="rId3"/>
          <a:stretch>
            <a:fillRect/>
          </a:stretch>
        </p:blipFill>
        <p:spPr>
          <a:xfrm>
            <a:off x="4794045" y="1737698"/>
            <a:ext cx="7267190" cy="3826501"/>
          </a:xfrm>
          <a:prstGeom prst="rect">
            <a:avLst/>
          </a:prstGeom>
        </p:spPr>
      </p:pic>
    </p:spTree>
    <p:extLst>
      <p:ext uri="{BB962C8B-B14F-4D97-AF65-F5344CB8AC3E}">
        <p14:creationId xmlns:p14="http://schemas.microsoft.com/office/powerpoint/2010/main" val="3428750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014F6E-B27C-41FB-9A2F-D4C6EB70F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3038" y="1104271"/>
            <a:ext cx="2935346" cy="379920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C04FBAC5-C612-4E5A-AC9E-A7D824711F89}"/>
              </a:ext>
            </a:extLst>
          </p:cNvPr>
          <p:cNvSpPr>
            <a:spLocks noGrp="1"/>
          </p:cNvSpPr>
          <p:nvPr>
            <p:ph type="title"/>
          </p:nvPr>
        </p:nvSpPr>
        <p:spPr/>
        <p:txBody>
          <a:bodyPr/>
          <a:lstStyle/>
          <a:p>
            <a:r>
              <a:rPr lang="en-US" dirty="0"/>
              <a:t>Final Report on Workshop on Extreme Heterogeneity</a:t>
            </a:r>
          </a:p>
        </p:txBody>
      </p:sp>
      <p:sp>
        <p:nvSpPr>
          <p:cNvPr id="3" name="Content Placeholder 2">
            <a:extLst>
              <a:ext uri="{FF2B5EF4-FFF2-40B4-BE49-F238E27FC236}">
                <a16:creationId xmlns:a16="http://schemas.microsoft.com/office/drawing/2014/main" id="{38D2C007-2C32-4331-9A00-0786C4DFE1FE}"/>
              </a:ext>
            </a:extLst>
          </p:cNvPr>
          <p:cNvSpPr>
            <a:spLocks noGrp="1"/>
          </p:cNvSpPr>
          <p:nvPr>
            <p:ph idx="1"/>
          </p:nvPr>
        </p:nvSpPr>
        <p:spPr>
          <a:xfrm>
            <a:off x="347473" y="1033271"/>
            <a:ext cx="6410680" cy="4141704"/>
          </a:xfrm>
        </p:spPr>
        <p:txBody>
          <a:bodyPr>
            <a:normAutofit fontScale="40000" lnSpcReduction="20000"/>
          </a:bodyPr>
          <a:lstStyle/>
          <a:p>
            <a:pPr lvl="0">
              <a:buFont typeface="+mj-lt"/>
              <a:buAutoNum type="arabicPeriod"/>
            </a:pPr>
            <a:r>
              <a:rPr lang="en-US" dirty="0"/>
              <a:t>Maintaining and improving programmer productivity</a:t>
            </a:r>
          </a:p>
          <a:p>
            <a:pPr lvl="1"/>
            <a:r>
              <a:rPr lang="en-US" dirty="0"/>
              <a:t>Flexible, expressive, programming models and languages</a:t>
            </a:r>
          </a:p>
          <a:p>
            <a:pPr lvl="1"/>
            <a:r>
              <a:rPr lang="en-US" dirty="0"/>
              <a:t>Intelligent, domain-aware compilers and tools</a:t>
            </a:r>
          </a:p>
          <a:p>
            <a:pPr lvl="1"/>
            <a:r>
              <a:rPr lang="en-US" dirty="0"/>
              <a:t>Composition of disparate software components</a:t>
            </a:r>
          </a:p>
          <a:p>
            <a:pPr lvl="0"/>
            <a:r>
              <a:rPr lang="en-US" dirty="0"/>
              <a:t>Managing resources intelligently</a:t>
            </a:r>
          </a:p>
          <a:p>
            <a:pPr lvl="1"/>
            <a:r>
              <a:rPr lang="en-US" dirty="0"/>
              <a:t>Automated methods using introspection and machine learning</a:t>
            </a:r>
          </a:p>
          <a:p>
            <a:pPr lvl="1"/>
            <a:r>
              <a:rPr lang="en-US" dirty="0"/>
              <a:t>Optimize for performance, energy efficiency, and availability</a:t>
            </a:r>
          </a:p>
          <a:p>
            <a:pPr lvl="0"/>
            <a:r>
              <a:rPr lang="en-US" dirty="0"/>
              <a:t>Modeling &amp; predicting performance</a:t>
            </a:r>
          </a:p>
          <a:p>
            <a:pPr lvl="1"/>
            <a:r>
              <a:rPr lang="en-US" dirty="0"/>
              <a:t>Evaluate impact of potential system designs and application mappings</a:t>
            </a:r>
          </a:p>
          <a:p>
            <a:pPr lvl="1"/>
            <a:r>
              <a:rPr lang="en-US" dirty="0"/>
              <a:t>Model-automated optimization of applications</a:t>
            </a:r>
          </a:p>
          <a:p>
            <a:pPr lvl="0"/>
            <a:r>
              <a:rPr lang="en-US" dirty="0"/>
              <a:t>Enabling reproducible science despite non-determinism &amp; asynchrony</a:t>
            </a:r>
          </a:p>
          <a:p>
            <a:pPr lvl="1"/>
            <a:r>
              <a:rPr lang="en-US" dirty="0"/>
              <a:t>Methods for validation on non-deterministic architectures</a:t>
            </a:r>
          </a:p>
          <a:p>
            <a:pPr lvl="1"/>
            <a:r>
              <a:rPr lang="en-US" dirty="0"/>
              <a:t>Detection and mitigation of pervasive faults and errors</a:t>
            </a:r>
          </a:p>
          <a:p>
            <a:pPr lvl="0"/>
            <a:r>
              <a:rPr lang="en-US" dirty="0"/>
              <a:t>Facilitating Data Management, Analytics, and Workflows</a:t>
            </a:r>
          </a:p>
          <a:p>
            <a:pPr lvl="1"/>
            <a:r>
              <a:rPr lang="en-US" dirty="0"/>
              <a:t>Mapping of science workflows to heterogeneous hardware and software services</a:t>
            </a:r>
          </a:p>
          <a:p>
            <a:pPr lvl="1"/>
            <a:r>
              <a:rPr lang="en-US" dirty="0"/>
              <a:t>Adapting workflows and services to meet facility-level objectives through learning approaches</a:t>
            </a:r>
          </a:p>
          <a:p>
            <a:endParaRPr lang="en-US" dirty="0"/>
          </a:p>
        </p:txBody>
      </p:sp>
      <p:pic>
        <p:nvPicPr>
          <p:cNvPr id="5" name="Picture 4">
            <a:extLst>
              <a:ext uri="{FF2B5EF4-FFF2-40B4-BE49-F238E27FC236}">
                <a16:creationId xmlns:a16="http://schemas.microsoft.com/office/drawing/2014/main" id="{42DBDABD-3EAD-43A7-9F3D-864BAF500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926" y="981733"/>
            <a:ext cx="2935346" cy="3799203"/>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AFAA8362-CC73-45C7-B931-2D73A8D2FA74}"/>
              </a:ext>
            </a:extLst>
          </p:cNvPr>
          <p:cNvSpPr/>
          <p:nvPr/>
        </p:nvSpPr>
        <p:spPr>
          <a:xfrm>
            <a:off x="137575" y="6562061"/>
            <a:ext cx="3236784"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hlinkClick r:id="rId4"/>
              </a:rPr>
              <a:t>https://orau.gov/exheterogeneity2018/</a:t>
            </a: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a:t>
            </a:r>
          </a:p>
        </p:txBody>
      </p:sp>
      <p:sp>
        <p:nvSpPr>
          <p:cNvPr id="9" name="Rectangle 8">
            <a:extLst>
              <a:ext uri="{FF2B5EF4-FFF2-40B4-BE49-F238E27FC236}">
                <a16:creationId xmlns:a16="http://schemas.microsoft.com/office/drawing/2014/main" id="{6148BE0E-D28C-4294-8C43-190C8B7957A5}"/>
              </a:ext>
            </a:extLst>
          </p:cNvPr>
          <p:cNvSpPr/>
          <p:nvPr/>
        </p:nvSpPr>
        <p:spPr>
          <a:xfrm>
            <a:off x="5954264" y="6470176"/>
            <a:ext cx="3569688" cy="33855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Arial" charset="0"/>
                <a:hlinkClick r:id="rId5"/>
              </a:rPr>
              <a:t>https://doi.org/10.2172/1473756</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Arial" charset="0"/>
              </a:rPr>
              <a:t>   </a:t>
            </a:r>
            <a:endParaRPr kumimoji="0" lang="en-US" sz="16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11" name="Picture 2" descr="Image result for jeffrey s  vetter">
            <a:extLst>
              <a:ext uri="{FF2B5EF4-FFF2-40B4-BE49-F238E27FC236}">
                <a16:creationId xmlns:a16="http://schemas.microsoft.com/office/drawing/2014/main" id="{E0B62963-DD86-4548-AE1C-E35FF81C1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078" y="5438649"/>
            <a:ext cx="910210" cy="9818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ron brightwell">
            <a:extLst>
              <a:ext uri="{FF2B5EF4-FFF2-40B4-BE49-F238E27FC236}">
                <a16:creationId xmlns:a16="http://schemas.microsoft.com/office/drawing/2014/main" id="{D181C429-168E-4F9F-A0C0-23ED82CED1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960" y="5438649"/>
            <a:ext cx="870461" cy="9818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erson looking at the camera&#10;&#10;Description automatically generated">
            <a:extLst>
              <a:ext uri="{FF2B5EF4-FFF2-40B4-BE49-F238E27FC236}">
                <a16:creationId xmlns:a16="http://schemas.microsoft.com/office/drawing/2014/main" id="{2B2915CE-3E19-495B-A057-EE819910B3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6093" y="5438649"/>
            <a:ext cx="703657" cy="981847"/>
          </a:xfrm>
          <a:prstGeom prst="rect">
            <a:avLst/>
          </a:prstGeom>
        </p:spPr>
      </p:pic>
      <p:pic>
        <p:nvPicPr>
          <p:cNvPr id="14" name="Picture 13" descr="A person wearing a white shirt and smiling at the camera&#10;&#10;Description automatically generated">
            <a:extLst>
              <a:ext uri="{FF2B5EF4-FFF2-40B4-BE49-F238E27FC236}">
                <a16:creationId xmlns:a16="http://schemas.microsoft.com/office/drawing/2014/main" id="{F050579B-D2DB-4B93-980E-9965AA85B8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4422" y="5438649"/>
            <a:ext cx="981847" cy="981847"/>
          </a:xfrm>
          <a:prstGeom prst="rect">
            <a:avLst/>
          </a:prstGeom>
        </p:spPr>
      </p:pic>
      <p:pic>
        <p:nvPicPr>
          <p:cNvPr id="15" name="Picture 6" descr="Image result for john shalf lbl">
            <a:extLst>
              <a:ext uri="{FF2B5EF4-FFF2-40B4-BE49-F238E27FC236}">
                <a16:creationId xmlns:a16="http://schemas.microsoft.com/office/drawing/2014/main" id="{6518F554-35D1-4CA4-AE26-EB29E9C20C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941" y="5438649"/>
            <a:ext cx="659764" cy="9914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katy antypas lbl">
            <a:extLst>
              <a:ext uri="{FF2B5EF4-FFF2-40B4-BE49-F238E27FC236}">
                <a16:creationId xmlns:a16="http://schemas.microsoft.com/office/drawing/2014/main" id="{83C37EB2-FD72-49B8-BEB4-09B8CE8333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45377" y="5438649"/>
            <a:ext cx="981847" cy="981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david donofrio lbl">
            <a:extLst>
              <a:ext uri="{FF2B5EF4-FFF2-40B4-BE49-F238E27FC236}">
                <a16:creationId xmlns:a16="http://schemas.microsoft.com/office/drawing/2014/main" id="{0ACAB0CA-529E-43B8-9CE0-8872E17CCF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1896" y="5438649"/>
            <a:ext cx="701320" cy="981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Image result for Maya Gokhale">
            <a:extLst>
              <a:ext uri="{FF2B5EF4-FFF2-40B4-BE49-F238E27FC236}">
                <a16:creationId xmlns:a16="http://schemas.microsoft.com/office/drawing/2014/main" id="{9D8AE65C-C661-460C-8959-A5176C9E38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7888" y="5438649"/>
            <a:ext cx="981847" cy="981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Image result for travis humble ornl">
            <a:extLst>
              <a:ext uri="{FF2B5EF4-FFF2-40B4-BE49-F238E27FC236}">
                <a16:creationId xmlns:a16="http://schemas.microsoft.com/office/drawing/2014/main" id="{A9BB553F-D825-4535-95E8-8DD355031D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64407" y="5438649"/>
            <a:ext cx="786260" cy="981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Image result for Catherine Schuman  ornl">
            <a:extLst>
              <a:ext uri="{FF2B5EF4-FFF2-40B4-BE49-F238E27FC236}">
                <a16:creationId xmlns:a16="http://schemas.microsoft.com/office/drawing/2014/main" id="{489B8D68-80B3-43FC-899E-3704B0651D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35339" y="5438649"/>
            <a:ext cx="786260" cy="981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mage result for Brian Van Essen  ornl">
            <a:extLst>
              <a:ext uri="{FF2B5EF4-FFF2-40B4-BE49-F238E27FC236}">
                <a16:creationId xmlns:a16="http://schemas.microsoft.com/office/drawing/2014/main" id="{4303AFC8-5930-492E-86D3-0B01AB49BE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06271" y="5438649"/>
            <a:ext cx="981847" cy="981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erson smiling for the camera&#10;&#10;Description automatically generated">
            <a:extLst>
              <a:ext uri="{FF2B5EF4-FFF2-40B4-BE49-F238E27FC236}">
                <a16:creationId xmlns:a16="http://schemas.microsoft.com/office/drawing/2014/main" id="{B5E2BC20-4249-42D2-95D7-7FBC157DA5F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472790" y="5438649"/>
            <a:ext cx="758770" cy="981847"/>
          </a:xfrm>
          <a:prstGeom prst="rect">
            <a:avLst/>
          </a:prstGeom>
        </p:spPr>
      </p:pic>
      <p:pic>
        <p:nvPicPr>
          <p:cNvPr id="23" name="Picture 22" descr="Image result for lucy nowell ascr">
            <a:extLst>
              <a:ext uri="{FF2B5EF4-FFF2-40B4-BE49-F238E27FC236}">
                <a16:creationId xmlns:a16="http://schemas.microsoft.com/office/drawing/2014/main" id="{7F75CC49-922C-4F59-B74D-9212AD663E6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316234" y="5438649"/>
            <a:ext cx="784950" cy="9802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BEE1965-E915-4FC1-B7CD-18D13FEA302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20618" y="779296"/>
            <a:ext cx="2935346" cy="3799202"/>
          </a:xfrm>
          <a:prstGeom prst="rect">
            <a:avLst/>
          </a:prstGeom>
          <a:ln>
            <a:noFill/>
          </a:ln>
          <a:effectLst>
            <a:outerShdw blurRad="292100" dist="139700" dir="2700000" algn="tl" rotWithShape="0">
              <a:srgbClr val="333333">
                <a:alpha val="65000"/>
              </a:srgbClr>
            </a:outerShdw>
          </a:effectLst>
        </p:spPr>
      </p:pic>
      <p:pic>
        <p:nvPicPr>
          <p:cNvPr id="3074" name="Picture 2" descr="Robinson Pino">
            <a:extLst>
              <a:ext uri="{FF2B5EF4-FFF2-40B4-BE49-F238E27FC236}">
                <a16:creationId xmlns:a16="http://schemas.microsoft.com/office/drawing/2014/main" id="{ED211575-47EC-4F71-A899-4D4BF73E4C8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316234" y="4368264"/>
            <a:ext cx="766882" cy="95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136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63EF10B-D932-49BC-A105-9103D099D92E}"/>
              </a:ext>
            </a:extLst>
          </p:cNvPr>
          <p:cNvSpPr/>
          <p:nvPr/>
        </p:nvSpPr>
        <p:spPr>
          <a:xfrm>
            <a:off x="8143311" y="923363"/>
            <a:ext cx="3493704" cy="2505635"/>
          </a:xfrm>
          <a:prstGeom prst="rect">
            <a:avLst/>
          </a:prstGeom>
          <a:solidFill>
            <a:schemeClr val="bg2"/>
          </a:solidFill>
          <a:ln>
            <a:solidFill>
              <a:schemeClr val="accent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9D8F5D95-BC70-4F91-BF3A-FD9FDE58330B}"/>
              </a:ext>
            </a:extLst>
          </p:cNvPr>
          <p:cNvSpPr/>
          <p:nvPr/>
        </p:nvSpPr>
        <p:spPr>
          <a:xfrm>
            <a:off x="4377721" y="923364"/>
            <a:ext cx="3493704" cy="2505635"/>
          </a:xfrm>
          <a:prstGeom prst="rect">
            <a:avLst/>
          </a:prstGeom>
          <a:solidFill>
            <a:schemeClr val="bg2"/>
          </a:solidFill>
          <a:ln>
            <a:solidFill>
              <a:schemeClr val="accent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761345A5-8454-4DDA-9BB9-C542D33EF4C3}"/>
              </a:ext>
            </a:extLst>
          </p:cNvPr>
          <p:cNvSpPr/>
          <p:nvPr/>
        </p:nvSpPr>
        <p:spPr>
          <a:xfrm>
            <a:off x="612131" y="923365"/>
            <a:ext cx="3493704" cy="2505635"/>
          </a:xfrm>
          <a:prstGeom prst="rect">
            <a:avLst/>
          </a:prstGeom>
          <a:solidFill>
            <a:schemeClr val="bg2"/>
          </a:solidFill>
          <a:ln>
            <a:solidFill>
              <a:schemeClr val="accent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2" name="Title 1">
            <a:extLst>
              <a:ext uri="{FF2B5EF4-FFF2-40B4-BE49-F238E27FC236}">
                <a16:creationId xmlns:a16="http://schemas.microsoft.com/office/drawing/2014/main" id="{2FC81A05-86D1-4AA2-9D82-410294B9E7FF}"/>
              </a:ext>
            </a:extLst>
          </p:cNvPr>
          <p:cNvSpPr>
            <a:spLocks noGrp="1"/>
          </p:cNvSpPr>
          <p:nvPr>
            <p:ph type="title"/>
          </p:nvPr>
        </p:nvSpPr>
        <p:spPr>
          <a:xfrm>
            <a:off x="413442" y="0"/>
            <a:ext cx="11422261" cy="812402"/>
          </a:xfrm>
        </p:spPr>
        <p:txBody>
          <a:bodyPr/>
          <a:lstStyle/>
          <a:p>
            <a:r>
              <a:rPr lang="en-US" dirty="0"/>
              <a:t>The Summit System @ ORNL</a:t>
            </a:r>
            <a:br>
              <a:rPr lang="en-US" dirty="0"/>
            </a:br>
            <a:r>
              <a:rPr lang="en-US" sz="2000" b="0" dirty="0"/>
              <a:t>#1 on Top 500 since June 2018</a:t>
            </a:r>
          </a:p>
        </p:txBody>
      </p:sp>
      <p:pic>
        <p:nvPicPr>
          <p:cNvPr id="5" name="Picture 4">
            <a:extLst>
              <a:ext uri="{FF2B5EF4-FFF2-40B4-BE49-F238E27FC236}">
                <a16:creationId xmlns:a16="http://schemas.microsoft.com/office/drawing/2014/main" id="{078F4154-4623-4F70-9E62-6375EC2AF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131" y="3518648"/>
            <a:ext cx="9416254" cy="3009827"/>
          </a:xfrm>
          <a:prstGeom prst="rect">
            <a:avLst/>
          </a:prstGeom>
          <a:effectLst>
            <a:outerShdw blurRad="50800" dist="38100" dir="2700000" algn="tl" rotWithShape="0">
              <a:prstClr val="black">
                <a:alpha val="40000"/>
              </a:prstClr>
            </a:outerShdw>
          </a:effectLst>
        </p:spPr>
      </p:pic>
      <p:sp>
        <p:nvSpPr>
          <p:cNvPr id="6" name="Content Placeholder 8">
            <a:extLst>
              <a:ext uri="{FF2B5EF4-FFF2-40B4-BE49-F238E27FC236}">
                <a16:creationId xmlns:a16="http://schemas.microsoft.com/office/drawing/2014/main" id="{8727B837-6D64-409D-B88F-B8E66089986D}"/>
              </a:ext>
            </a:extLst>
          </p:cNvPr>
          <p:cNvSpPr txBox="1">
            <a:spLocks/>
          </p:cNvSpPr>
          <p:nvPr/>
        </p:nvSpPr>
        <p:spPr>
          <a:xfrm>
            <a:off x="708743" y="1527048"/>
            <a:ext cx="3397092" cy="1812304"/>
          </a:xfrm>
          <a:prstGeom prst="rect">
            <a:avLst/>
          </a:prstGeom>
          <a:noFill/>
          <a:ln>
            <a:noFill/>
          </a:ln>
        </p:spPr>
        <p:txBody>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sz="18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0188" marR="0" lvl="0" indent="-230188" algn="l" defTabSz="914400" rtl="0" eaLnBrk="1" fontAlgn="base" latinLnBrk="0" hangingPunct="1">
              <a:lnSpc>
                <a:spcPct val="90000"/>
              </a:lnSpc>
              <a:spcBef>
                <a:spcPts val="1400"/>
              </a:spcBef>
              <a:spcAft>
                <a:spcPct val="0"/>
              </a:spcAft>
              <a:buClr>
                <a:prstClr val="black"/>
              </a:buClr>
              <a:buSzPct val="100000"/>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Peak of 200 Petaflops (FP</a:t>
            </a:r>
            <a:r>
              <a:rPr kumimoji="0" lang="en-US" altLang="en-US" sz="1800" b="0" i="0" u="none" strike="noStrike" kern="1200" cap="none" spc="0" normalizeH="0" baseline="-25000" noProof="0" dirty="0">
                <a:ln>
                  <a:noFill/>
                </a:ln>
                <a:solidFill>
                  <a:prstClr val="black"/>
                </a:solidFill>
                <a:effectLst/>
                <a:uLnTx/>
                <a:uFillTx/>
                <a:latin typeface="Arial"/>
                <a:ea typeface="+mn-ea"/>
                <a:cs typeface="+mn-cs"/>
              </a:rPr>
              <a:t>64</a:t>
            </a: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 for modeling &amp; simulation</a:t>
            </a:r>
          </a:p>
          <a:p>
            <a:pPr marL="230188" marR="0" lvl="0" indent="-230188" algn="l" defTabSz="914400" rtl="0" eaLnBrk="1" fontAlgn="base" latinLnBrk="0" hangingPunct="1">
              <a:lnSpc>
                <a:spcPct val="90000"/>
              </a:lnSpc>
              <a:spcBef>
                <a:spcPts val="1400"/>
              </a:spcBef>
              <a:spcAft>
                <a:spcPct val="0"/>
              </a:spcAft>
              <a:buClr>
                <a:prstClr val="black"/>
              </a:buClr>
              <a:buSzPct val="100000"/>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Peak of 3.3 </a:t>
            </a:r>
            <a:r>
              <a:rPr kumimoji="0" lang="en-US" altLang="en-US" sz="1800" b="0" i="0" u="none" strike="noStrike" kern="1200" cap="none" spc="0" normalizeH="0" baseline="0" noProof="0" dirty="0" err="1">
                <a:ln>
                  <a:noFill/>
                </a:ln>
                <a:solidFill>
                  <a:prstClr val="black"/>
                </a:solidFill>
                <a:effectLst/>
                <a:uLnTx/>
                <a:uFillTx/>
                <a:latin typeface="Arial"/>
                <a:ea typeface="+mn-ea"/>
                <a:cs typeface="+mn-cs"/>
              </a:rPr>
              <a:t>ExaOps</a:t>
            </a: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 (FP</a:t>
            </a:r>
            <a:r>
              <a:rPr kumimoji="0" lang="en-US" altLang="en-US" sz="1800" b="0" i="0" u="none" strike="noStrike" kern="1200" cap="none" spc="0" normalizeH="0" baseline="-25000" noProof="0" dirty="0">
                <a:ln>
                  <a:noFill/>
                </a:ln>
                <a:solidFill>
                  <a:prstClr val="black"/>
                </a:solidFill>
                <a:effectLst/>
                <a:uLnTx/>
                <a:uFillTx/>
                <a:latin typeface="Arial"/>
                <a:ea typeface="+mn-ea"/>
                <a:cs typeface="+mn-cs"/>
              </a:rPr>
              <a:t>16</a:t>
            </a: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 for data analytics and artificial intelligence </a:t>
            </a:r>
          </a:p>
          <a:p>
            <a:pPr marL="230188" marR="0" lvl="0" indent="-230188" algn="l" defTabSz="914400" rtl="0" eaLnBrk="1" fontAlgn="base" latinLnBrk="0" hangingPunct="1">
              <a:lnSpc>
                <a:spcPct val="90000"/>
              </a:lnSpc>
              <a:spcBef>
                <a:spcPts val="1400"/>
              </a:spcBef>
              <a:spcAft>
                <a:spcPct val="0"/>
              </a:spcAft>
              <a:buClr>
                <a:prstClr val="black"/>
              </a:buClr>
              <a:buSzPct val="100000"/>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Max power 13 MW </a:t>
            </a:r>
          </a:p>
          <a:p>
            <a:pPr marL="230188" marR="0" lvl="0" indent="-230188" algn="l" defTabSz="914400" rtl="0" eaLnBrk="1" fontAlgn="base" latinLnBrk="0" hangingPunct="1">
              <a:lnSpc>
                <a:spcPct val="90000"/>
              </a:lnSpc>
              <a:spcBef>
                <a:spcPts val="1400"/>
              </a:spcBef>
              <a:spcAft>
                <a:spcPct val="0"/>
              </a:spcAft>
              <a:buClr>
                <a:prstClr val="black"/>
              </a:buClr>
              <a:buSzPct val="100000"/>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Content Placeholder 10">
            <a:extLst>
              <a:ext uri="{FF2B5EF4-FFF2-40B4-BE49-F238E27FC236}">
                <a16:creationId xmlns:a16="http://schemas.microsoft.com/office/drawing/2014/main" id="{117C48B0-2B08-45E0-B53F-C146677B8322}"/>
              </a:ext>
            </a:extLst>
          </p:cNvPr>
          <p:cNvSpPr txBox="1">
            <a:spLocks/>
          </p:cNvSpPr>
          <p:nvPr/>
        </p:nvSpPr>
        <p:spPr>
          <a:xfrm>
            <a:off x="7974779" y="1527048"/>
            <a:ext cx="3702174" cy="2076842"/>
          </a:xfrm>
          <a:prstGeom prst="rect">
            <a:avLst/>
          </a:prstGeom>
          <a:noFill/>
          <a:ln>
            <a:noFill/>
          </a:ln>
        </p:spPr>
        <p:txBody>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sz="18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5475" marR="0" lvl="1" indent="-279400" algn="l" defTabSz="914400" rtl="0" eaLnBrk="1" fontAlgn="base" latinLnBrk="0" hangingPunct="1">
              <a:lnSpc>
                <a:spcPct val="90000"/>
              </a:lnSpc>
              <a:spcBef>
                <a:spcPts val="800"/>
              </a:spcBef>
              <a:spcAft>
                <a:spcPct val="0"/>
              </a:spcAft>
              <a:buClr>
                <a:prstClr val="black"/>
              </a:buClr>
              <a:buSzPct val="100000"/>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2 IBM POWER9 processors</a:t>
            </a:r>
          </a:p>
          <a:p>
            <a:pPr marL="625475" marR="0" lvl="1" indent="-279400" algn="l" defTabSz="914400" rtl="0" eaLnBrk="1" fontAlgn="base" latinLnBrk="0" hangingPunct="1">
              <a:lnSpc>
                <a:spcPct val="90000"/>
              </a:lnSpc>
              <a:spcBef>
                <a:spcPts val="800"/>
              </a:spcBef>
              <a:spcAft>
                <a:spcPct val="0"/>
              </a:spcAft>
              <a:buClr>
                <a:prstClr val="black"/>
              </a:buClr>
              <a:buSzPct val="100000"/>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6 NVIDIA Tesla V100 GPUs</a:t>
            </a:r>
          </a:p>
          <a:p>
            <a:pPr marL="625475" marR="0" lvl="1" indent="-279400" algn="l" defTabSz="914400" rtl="0" eaLnBrk="1" fontAlgn="base" latinLnBrk="0" hangingPunct="1">
              <a:lnSpc>
                <a:spcPct val="90000"/>
              </a:lnSpc>
              <a:spcBef>
                <a:spcPts val="800"/>
              </a:spcBef>
              <a:spcAft>
                <a:spcPct val="0"/>
              </a:spcAft>
              <a:buClr>
                <a:prstClr val="black"/>
              </a:buClr>
              <a:buSzPct val="100000"/>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608 GB of fast memory </a:t>
            </a:r>
          </a:p>
          <a:p>
            <a:pPr marL="635000" marR="0" lvl="2" indent="0" algn="l" defTabSz="914400" rtl="0" eaLnBrk="1" fontAlgn="base" latinLnBrk="0" hangingPunct="1">
              <a:lnSpc>
                <a:spcPct val="90000"/>
              </a:lnSpc>
              <a:spcBef>
                <a:spcPts val="800"/>
              </a:spcBef>
              <a:spcAft>
                <a:spcPct val="0"/>
              </a:spcAft>
              <a:buClr>
                <a:prstClr val="black"/>
              </a:buClr>
              <a:buSzPct val="100000"/>
              <a:buFont typeface="Arial" charset="0"/>
              <a:buNone/>
              <a:tabLst/>
              <a:defRPr/>
            </a:pPr>
            <a:r>
              <a:rPr kumimoji="0" lang="en-US" altLang="en-US" sz="1400" b="0" i="0" u="none" strike="noStrike" kern="1200" cap="none" spc="0" normalizeH="0" baseline="0" noProof="0" dirty="0">
                <a:ln>
                  <a:noFill/>
                </a:ln>
                <a:solidFill>
                  <a:prstClr val="black"/>
                </a:solidFill>
                <a:effectLst/>
                <a:uLnTx/>
                <a:uFillTx/>
                <a:latin typeface="Arial"/>
                <a:ea typeface="+mn-ea"/>
                <a:cs typeface="+mn-cs"/>
              </a:rPr>
              <a:t>(96 GB HBM2 + 512 GB DDR4)</a:t>
            </a:r>
          </a:p>
          <a:p>
            <a:pPr marL="625475" marR="0" lvl="1" indent="-279400" algn="l" defTabSz="914400" rtl="0" eaLnBrk="1" fontAlgn="base" latinLnBrk="0" hangingPunct="1">
              <a:lnSpc>
                <a:spcPct val="90000"/>
              </a:lnSpc>
              <a:spcBef>
                <a:spcPts val="800"/>
              </a:spcBef>
              <a:spcAft>
                <a:spcPct val="0"/>
              </a:spcAft>
              <a:buClr>
                <a:prstClr val="black"/>
              </a:buClr>
              <a:buSzPct val="100000"/>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1.6 TB of NV memory</a:t>
            </a:r>
          </a:p>
        </p:txBody>
      </p:sp>
      <p:sp>
        <p:nvSpPr>
          <p:cNvPr id="8" name="Content Placeholder 12">
            <a:extLst>
              <a:ext uri="{FF2B5EF4-FFF2-40B4-BE49-F238E27FC236}">
                <a16:creationId xmlns:a16="http://schemas.microsoft.com/office/drawing/2014/main" id="{4991B744-DD3A-46C6-9B8E-5088DC361B52}"/>
              </a:ext>
            </a:extLst>
          </p:cNvPr>
          <p:cNvSpPr txBox="1">
            <a:spLocks/>
          </p:cNvSpPr>
          <p:nvPr/>
        </p:nvSpPr>
        <p:spPr>
          <a:xfrm>
            <a:off x="4182245" y="1550443"/>
            <a:ext cx="3702174" cy="2264488"/>
          </a:xfrm>
          <a:prstGeom prst="rect">
            <a:avLst/>
          </a:prstGeom>
        </p:spPr>
        <p:txBody>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sz="18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5475" marR="0" lvl="1" indent="-279400" algn="l" defTabSz="914400" rtl="0" eaLnBrk="1" fontAlgn="base" latinLnBrk="0" hangingPunct="1">
              <a:lnSpc>
                <a:spcPct val="90000"/>
              </a:lnSpc>
              <a:spcBef>
                <a:spcPts val="800"/>
              </a:spcBef>
              <a:spcAft>
                <a:spcPct val="0"/>
              </a:spcAft>
              <a:buClr>
                <a:prstClr val="black"/>
              </a:buClr>
              <a:buSzPct val="100000"/>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4,608 nodes</a:t>
            </a:r>
          </a:p>
          <a:p>
            <a:pPr marL="625475" marR="0" lvl="1" indent="-279400" algn="l" defTabSz="914400" rtl="0" eaLnBrk="1" fontAlgn="base" latinLnBrk="0" hangingPunct="1">
              <a:lnSpc>
                <a:spcPct val="90000"/>
              </a:lnSpc>
              <a:spcBef>
                <a:spcPts val="800"/>
              </a:spcBef>
              <a:spcAft>
                <a:spcPct val="0"/>
              </a:spcAft>
              <a:buClr>
                <a:prstClr val="black"/>
              </a:buClr>
              <a:buSzPct val="100000"/>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Dual-rail Mellanox EDR InfiniBand network</a:t>
            </a:r>
          </a:p>
          <a:p>
            <a:pPr marL="625475" marR="0" lvl="1" indent="-279400" algn="l" defTabSz="914400" rtl="0" eaLnBrk="1" fontAlgn="base" latinLnBrk="0" hangingPunct="1">
              <a:lnSpc>
                <a:spcPct val="90000"/>
              </a:lnSpc>
              <a:spcBef>
                <a:spcPts val="800"/>
              </a:spcBef>
              <a:spcAft>
                <a:spcPct val="0"/>
              </a:spcAft>
              <a:buClr>
                <a:prstClr val="black"/>
              </a:buClr>
              <a:buSzPct val="100000"/>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a:ea typeface="+mn-ea"/>
                <a:cs typeface="+mn-cs"/>
              </a:rPr>
              <a:t>250 PB IBM file system transferring data at 2.5 TB/s</a:t>
            </a:r>
          </a:p>
          <a:p>
            <a:pPr marL="230188" marR="0" lvl="0" indent="-230188" algn="l" defTabSz="914400" rtl="0" eaLnBrk="1" fontAlgn="base" latinLnBrk="0" hangingPunct="1">
              <a:lnSpc>
                <a:spcPct val="90000"/>
              </a:lnSpc>
              <a:spcBef>
                <a:spcPts val="1400"/>
              </a:spcBef>
              <a:spcAft>
                <a:spcPct val="0"/>
              </a:spcAft>
              <a:buClr>
                <a:prstClr val="black"/>
              </a:buClr>
              <a:buSzPct val="100000"/>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Text Placeholder 7">
            <a:extLst>
              <a:ext uri="{FF2B5EF4-FFF2-40B4-BE49-F238E27FC236}">
                <a16:creationId xmlns:a16="http://schemas.microsoft.com/office/drawing/2014/main" id="{9E6235FB-E01E-4DB5-AF12-66BB3A07ECA3}"/>
              </a:ext>
            </a:extLst>
          </p:cNvPr>
          <p:cNvSpPr txBox="1">
            <a:spLocks/>
          </p:cNvSpPr>
          <p:nvPr/>
        </p:nvSpPr>
        <p:spPr bwMode="auto">
          <a:xfrm>
            <a:off x="612131" y="1005840"/>
            <a:ext cx="3456181" cy="4062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400"/>
              </a:spcBef>
              <a:spcAft>
                <a:spcPct val="0"/>
              </a:spcAft>
              <a:buClr>
                <a:srgbClr val="266093"/>
              </a:buClr>
              <a:buSzTx/>
              <a:buFont typeface="Arial" charset="0"/>
              <a:buNone/>
              <a:tabLst/>
              <a:defRPr/>
            </a:pPr>
            <a:r>
              <a:rPr kumimoji="0" lang="en-US" alt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System Performance</a:t>
            </a:r>
          </a:p>
        </p:txBody>
      </p:sp>
      <p:sp>
        <p:nvSpPr>
          <p:cNvPr id="10" name="Text Placeholder 8">
            <a:extLst>
              <a:ext uri="{FF2B5EF4-FFF2-40B4-BE49-F238E27FC236}">
                <a16:creationId xmlns:a16="http://schemas.microsoft.com/office/drawing/2014/main" id="{6B1CD90F-7732-4800-A63B-98BAEA993A7C}"/>
              </a:ext>
            </a:extLst>
          </p:cNvPr>
          <p:cNvSpPr txBox="1">
            <a:spLocks/>
          </p:cNvSpPr>
          <p:nvPr/>
        </p:nvSpPr>
        <p:spPr>
          <a:xfrm>
            <a:off x="8352193" y="1005840"/>
            <a:ext cx="2971383" cy="406266"/>
          </a:xfrm>
          <a:prstGeom prst="rect">
            <a:avLst/>
          </a:prstGeom>
          <a:noFill/>
        </p:spPr>
        <p:txBody>
          <a:bodyPr>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sz="18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400"/>
              </a:spcBef>
              <a:spcAft>
                <a:spcPct val="0"/>
              </a:spcAft>
              <a:buClr>
                <a:srgbClr val="266093"/>
              </a:buClr>
              <a:buSzTx/>
              <a:buFont typeface="Arial" charset="0"/>
              <a:buNone/>
              <a:tabLst/>
              <a:defRPr/>
            </a:pPr>
            <a:r>
              <a:rPr kumimoji="0" lang="en-US" altLang="en-US" sz="2400" b="1" i="0" u="none" strike="noStrike" kern="1200" cap="none" spc="0" normalizeH="0" baseline="0" noProof="0" dirty="0">
                <a:ln>
                  <a:noFill/>
                </a:ln>
                <a:solidFill>
                  <a:prstClr val="black"/>
                </a:solidFill>
                <a:effectLst/>
                <a:uLnTx/>
                <a:uFillTx/>
                <a:latin typeface="Arial"/>
                <a:ea typeface="+mn-ea"/>
                <a:cs typeface="+mn-cs"/>
              </a:rPr>
              <a:t>Each node has</a:t>
            </a:r>
          </a:p>
        </p:txBody>
      </p:sp>
      <p:sp>
        <p:nvSpPr>
          <p:cNvPr id="11" name="Text Placeholder 10">
            <a:extLst>
              <a:ext uri="{FF2B5EF4-FFF2-40B4-BE49-F238E27FC236}">
                <a16:creationId xmlns:a16="http://schemas.microsoft.com/office/drawing/2014/main" id="{F02FE2F4-E1C0-4539-A3D9-5CF88F416630}"/>
              </a:ext>
            </a:extLst>
          </p:cNvPr>
          <p:cNvSpPr txBox="1">
            <a:spLocks/>
          </p:cNvSpPr>
          <p:nvPr/>
        </p:nvSpPr>
        <p:spPr>
          <a:xfrm>
            <a:off x="4418545" y="1028700"/>
            <a:ext cx="3190177" cy="406266"/>
          </a:xfrm>
          <a:prstGeom prst="rect">
            <a:avLst/>
          </a:prstGeom>
          <a:noFill/>
        </p:spPr>
        <p:txBody>
          <a:bodyPr>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sz="18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400"/>
              </a:spcBef>
              <a:spcAft>
                <a:spcPct val="0"/>
              </a:spcAft>
              <a:buClr>
                <a:srgbClr val="266093"/>
              </a:buClr>
              <a:buSzTx/>
              <a:buFont typeface="Arial" charset="0"/>
              <a:buNone/>
              <a:tabLst/>
              <a:defRPr/>
            </a:pPr>
            <a:r>
              <a:rPr kumimoji="0" lang="en-US" altLang="en-US" sz="2400" b="1" i="0" u="none" strike="noStrike" kern="1200" cap="none" spc="0" normalizeH="0" baseline="0" noProof="0" dirty="0">
                <a:ln>
                  <a:noFill/>
                </a:ln>
                <a:solidFill>
                  <a:prstClr val="black"/>
                </a:solidFill>
                <a:effectLst/>
                <a:uLnTx/>
                <a:uFillTx/>
                <a:latin typeface="Arial"/>
                <a:ea typeface="+mn-ea"/>
                <a:cs typeface="+mn-cs"/>
              </a:rPr>
              <a:t>The system includes</a:t>
            </a:r>
            <a:endParaRPr kumimoji="0" lang="en-US" sz="2400" b="1"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05573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7473" y="34639"/>
            <a:ext cx="11375136" cy="510887"/>
          </a:xfrm>
        </p:spPr>
        <p:txBody>
          <a:bodyPr/>
          <a:lstStyle/>
          <a:p>
            <a:r>
              <a:rPr lang="en-US" dirty="0"/>
              <a:t>NVIDIA’s tesla v100</a:t>
            </a:r>
            <a:endParaRPr lang="en-US" sz="2000" b="0"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9086" t="8472" r="11398" b="11553"/>
          <a:stretch/>
        </p:blipFill>
        <p:spPr>
          <a:xfrm>
            <a:off x="7336773" y="167807"/>
            <a:ext cx="4692770" cy="3657600"/>
          </a:xfrm>
          <a:prstGeom prst="rect">
            <a:avLst/>
          </a:prstGeom>
        </p:spPr>
      </p:pic>
      <p:sp>
        <p:nvSpPr>
          <p:cNvPr id="4" name="Content Placeholder 2"/>
          <p:cNvSpPr txBox="1">
            <a:spLocks/>
          </p:cNvSpPr>
          <p:nvPr/>
        </p:nvSpPr>
        <p:spPr>
          <a:xfrm>
            <a:off x="219059" y="758613"/>
            <a:ext cx="6800921" cy="3366548"/>
          </a:xfrm>
          <a:prstGeom prst="rect">
            <a:avLst/>
          </a:prstGeom>
        </p:spPr>
        <p:txBody>
          <a:bodyPr/>
          <a:lstStyle>
            <a:lvl1pPr marL="230132" indent="-230132"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mn-lt"/>
                <a:ea typeface="+mn-ea"/>
                <a:cs typeface="+mn-cs"/>
              </a:defRPr>
            </a:lvl1pPr>
            <a:lvl2pPr marL="625319" indent="-279328"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mn-lt"/>
                <a:ea typeface="+mn-ea"/>
                <a:cs typeface="+mn-cs"/>
              </a:defRPr>
            </a:lvl2pPr>
            <a:lvl3pPr marL="914171" indent="-230132"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3pPr>
            <a:lvl4pPr marL="1144300" indent="-172992" algn="l" rtl="0" eaLnBrk="1" fontAlgn="base" hangingPunct="1">
              <a:lnSpc>
                <a:spcPct val="90000"/>
              </a:lnSpc>
              <a:spcBef>
                <a:spcPts val="800"/>
              </a:spcBef>
              <a:spcAft>
                <a:spcPct val="0"/>
              </a:spcAft>
              <a:buClr>
                <a:schemeClr val="tx1"/>
              </a:buClr>
              <a:buFont typeface="Arial" charset="0"/>
              <a:buChar char="–"/>
              <a:defRPr sz="1900" kern="1200">
                <a:solidFill>
                  <a:schemeClr val="tx1"/>
                </a:solidFill>
                <a:latin typeface="+mn-lt"/>
                <a:ea typeface="+mn-ea"/>
                <a:cs typeface="+mn-cs"/>
              </a:defRPr>
            </a:lvl4pPr>
            <a:lvl5pPr marL="1482355" indent="-222194" algn="l" rtl="0" eaLnBrk="1" fontAlgn="base" hangingPunct="1">
              <a:lnSpc>
                <a:spcPct val="90000"/>
              </a:lnSpc>
              <a:spcBef>
                <a:spcPts val="600"/>
              </a:spcBef>
              <a:spcAft>
                <a:spcPct val="0"/>
              </a:spcAft>
              <a:buClr>
                <a:schemeClr val="tx1"/>
              </a:buClr>
              <a:buFont typeface="Arial" charset="0"/>
              <a:buChar char="»"/>
              <a:defRPr sz="1900" kern="1200">
                <a:solidFill>
                  <a:schemeClr val="tx1"/>
                </a:solidFill>
                <a:latin typeface="+mn-lt"/>
                <a:ea typeface="+mn-ea"/>
                <a:cs typeface="+mn-cs"/>
              </a:defRPr>
            </a:lvl5pPr>
            <a:lvl6pPr marL="2513975" indent="-228544"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56" indent="-228544"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4" indent="-228544"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29" indent="-228544"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0132" marR="0" lvl="0" indent="-230132" algn="l" defTabSz="914400" rtl="0" eaLnBrk="1" fontAlgn="base" latinLnBrk="0" hangingPunct="1">
              <a:lnSpc>
                <a:spcPct val="90000"/>
              </a:lnSpc>
              <a:spcBef>
                <a:spcPts val="1400"/>
              </a:spcBef>
              <a:spcAft>
                <a:spcPct val="0"/>
              </a:spcAft>
              <a:buClr>
                <a:prstClr val="black"/>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5,120 CUDA cores (64 on each of 80 SMs)</a:t>
            </a:r>
          </a:p>
          <a:p>
            <a:pPr marL="230132" marR="0" lvl="0" indent="-230132" algn="l" defTabSz="914400" rtl="0" eaLnBrk="1" fontAlgn="base" latinLnBrk="0" hangingPunct="1">
              <a:lnSpc>
                <a:spcPct val="90000"/>
              </a:lnSpc>
              <a:spcBef>
                <a:spcPts val="1400"/>
              </a:spcBef>
              <a:spcAft>
                <a:spcPct val="0"/>
              </a:spcAft>
              <a:buClr>
                <a:prstClr val="black"/>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640 NEW Tensor cores (8 on each of 80 SMs)</a:t>
            </a:r>
          </a:p>
          <a:p>
            <a:pPr marL="230132" marR="0" lvl="0" indent="-230132" algn="l" defTabSz="914400" rtl="0" eaLnBrk="1" fontAlgn="base" latinLnBrk="0" hangingPunct="1">
              <a:lnSpc>
                <a:spcPct val="90000"/>
              </a:lnSpc>
              <a:spcBef>
                <a:spcPts val="1400"/>
              </a:spcBef>
              <a:spcAft>
                <a:spcPct val="0"/>
              </a:spcAft>
              <a:buClr>
                <a:prstClr val="black"/>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20MB SM RF  |  16MB Cache  |  16GB HBM2 @ 900 GB/s</a:t>
            </a:r>
          </a:p>
          <a:p>
            <a:pPr marL="230132" marR="0" lvl="0" indent="-230132" algn="l" defTabSz="914400" rtl="0" eaLnBrk="1" fontAlgn="base" latinLnBrk="0" hangingPunct="1">
              <a:lnSpc>
                <a:spcPct val="90000"/>
              </a:lnSpc>
              <a:spcBef>
                <a:spcPts val="1400"/>
              </a:spcBef>
              <a:spcAft>
                <a:spcPct val="0"/>
              </a:spcAft>
              <a:buClr>
                <a:prstClr val="black"/>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300 GB/s </a:t>
            </a:r>
            <a:r>
              <a:rPr kumimoji="0" lang="en-US" sz="1800" b="0" i="0" u="none" strike="noStrike" kern="1200" cap="none" spc="0" normalizeH="0" baseline="0" noProof="0" dirty="0" err="1">
                <a:ln>
                  <a:noFill/>
                </a:ln>
                <a:solidFill>
                  <a:prstClr val="black"/>
                </a:solidFill>
                <a:effectLst/>
                <a:uLnTx/>
                <a:uFillTx/>
                <a:latin typeface="Arial"/>
                <a:ea typeface="+mn-ea"/>
                <a:cs typeface="+mn-cs"/>
              </a:rPr>
              <a:t>NVLink</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a:p>
            <a:pPr marL="230132" marR="0" lvl="0" indent="-230132" algn="l" defTabSz="914400" rtl="0" eaLnBrk="1" fontAlgn="base" latinLnBrk="0" hangingPunct="1">
              <a:lnSpc>
                <a:spcPct val="90000"/>
              </a:lnSpc>
              <a:spcBef>
                <a:spcPts val="1400"/>
              </a:spcBef>
              <a:spcAft>
                <a:spcPct val="0"/>
              </a:spcAft>
              <a:buClr>
                <a:prstClr val="black"/>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7.5 FP64 TFLOPS | 15 FP32 TFLOPS | 120 Tensor TFLOPS</a:t>
            </a:r>
          </a:p>
          <a:p>
            <a:pPr marL="230132" marR="0" lvl="0" indent="-230132" algn="l" defTabSz="914400" rtl="0" eaLnBrk="1" fontAlgn="base" latinLnBrk="0" hangingPunct="1">
              <a:lnSpc>
                <a:spcPct val="90000"/>
              </a:lnSpc>
              <a:spcBef>
                <a:spcPts val="1400"/>
              </a:spcBef>
              <a:spcAft>
                <a:spcPct val="0"/>
              </a:spcAft>
              <a:buClr>
                <a:prstClr val="black"/>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&gt;27K of these on ORNL’s Summit system!</a:t>
            </a:r>
          </a:p>
          <a:p>
            <a:pPr marL="230132" marR="0" lvl="0" indent="-230132" algn="l" defTabSz="914400" rtl="0" eaLnBrk="1" fontAlgn="base" latinLnBrk="0" hangingPunct="1">
              <a:lnSpc>
                <a:spcPct val="90000"/>
              </a:lnSpc>
              <a:spcBef>
                <a:spcPts val="1400"/>
              </a:spcBef>
              <a:spcAft>
                <a:spcPct val="0"/>
              </a:spcAft>
              <a:buClr>
                <a:prstClr val="black"/>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Mixed precision matrix math 4x4 matrices</a:t>
            </a:r>
          </a:p>
        </p:txBody>
      </p:sp>
      <p:pic>
        <p:nvPicPr>
          <p:cNvPr id="8" name="Picture 7">
            <a:extLst>
              <a:ext uri="{FF2B5EF4-FFF2-40B4-BE49-F238E27FC236}">
                <a16:creationId xmlns:a16="http://schemas.microsoft.com/office/drawing/2014/main" id="{5B66A8AE-2FF0-244F-983E-03495C109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04" y="3825407"/>
            <a:ext cx="5116643" cy="1695632"/>
          </a:xfrm>
          <a:prstGeom prst="rect">
            <a:avLst/>
          </a:prstGeom>
        </p:spPr>
      </p:pic>
      <p:pic>
        <p:nvPicPr>
          <p:cNvPr id="9" name="Picture 8">
            <a:extLst>
              <a:ext uri="{FF2B5EF4-FFF2-40B4-BE49-F238E27FC236}">
                <a16:creationId xmlns:a16="http://schemas.microsoft.com/office/drawing/2014/main" id="{CE762FD2-4B8C-064F-B26F-101150E77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9980" y="4282607"/>
            <a:ext cx="4702629" cy="1371600"/>
          </a:xfrm>
          <a:prstGeom prst="rect">
            <a:avLst/>
          </a:prstGeom>
        </p:spPr>
      </p:pic>
      <p:sp>
        <p:nvSpPr>
          <p:cNvPr id="10" name="TextBox 9">
            <a:extLst>
              <a:ext uri="{FF2B5EF4-FFF2-40B4-BE49-F238E27FC236}">
                <a16:creationId xmlns:a16="http://schemas.microsoft.com/office/drawing/2014/main" id="{E0A0C6BE-AC06-BD43-B82C-50DEB4C5205F}"/>
              </a:ext>
            </a:extLst>
          </p:cNvPr>
          <p:cNvSpPr txBox="1"/>
          <p:nvPr/>
        </p:nvSpPr>
        <p:spPr>
          <a:xfrm>
            <a:off x="219060" y="6377869"/>
            <a:ext cx="9884135" cy="480131"/>
          </a:xfrm>
          <a:prstGeom prst="rect">
            <a:avLst/>
          </a:prstGeom>
          <a:noFill/>
        </p:spPr>
        <p:txBody>
          <a:bodyPr wrap="square" rtlCol="0">
            <a:spAutoFit/>
          </a:bodyPr>
          <a:lstStyle/>
          <a:p>
            <a:pPr marL="285750" marR="0" lvl="0" indent="-2857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The M&amp;S community must figure how out to “cheat” and utilize mixed / reduced precisions</a:t>
            </a:r>
          </a:p>
          <a:p>
            <a:pPr marL="285750" marR="0" lvl="0" indent="-2857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Ex: Jack </a:t>
            </a:r>
            <a:r>
              <a:rPr kumimoji="0" lang="en-US" sz="1400" b="0" i="0" u="none" strike="noStrike" kern="1200" cap="none" spc="0" normalizeH="0" baseline="0" noProof="0" dirty="0" err="1">
                <a:ln>
                  <a:noFill/>
                </a:ln>
                <a:solidFill>
                  <a:prstClr val="black"/>
                </a:solidFill>
                <a:effectLst/>
                <a:uLnTx/>
                <a:uFillTx/>
                <a:latin typeface="Arial" charset="0"/>
                <a:ea typeface="+mn-ea"/>
                <a:cs typeface="Arial" charset="0"/>
              </a:rPr>
              <a:t>Dongarra</a:t>
            </a: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shows he can get 4x FP64 peak for 64bit LU on V100 with iterative mixed precision (using GMRES!)</a:t>
            </a:r>
          </a:p>
        </p:txBody>
      </p:sp>
    </p:spTree>
    <p:extLst>
      <p:ext uri="{BB962C8B-B14F-4D97-AF65-F5344CB8AC3E}">
        <p14:creationId xmlns:p14="http://schemas.microsoft.com/office/powerpoint/2010/main" val="3133095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C3807-7571-4640-8FC6-9303E77290D4}"/>
              </a:ext>
            </a:extLst>
          </p:cNvPr>
          <p:cNvSpPr>
            <a:spLocks noGrp="1"/>
          </p:cNvSpPr>
          <p:nvPr>
            <p:ph type="title"/>
          </p:nvPr>
        </p:nvSpPr>
        <p:spPr>
          <a:xfrm>
            <a:off x="415492" y="3004347"/>
            <a:ext cx="11357841" cy="849305"/>
          </a:xfrm>
        </p:spPr>
        <p:txBody>
          <a:bodyPr/>
          <a:lstStyle/>
          <a:p>
            <a:r>
              <a:rPr lang="en-US" dirty="0"/>
              <a:t>Motivating Trends</a:t>
            </a:r>
          </a:p>
        </p:txBody>
      </p:sp>
    </p:spTree>
    <p:extLst>
      <p:ext uri="{BB962C8B-B14F-4D97-AF65-F5344CB8AC3E}">
        <p14:creationId xmlns:p14="http://schemas.microsoft.com/office/powerpoint/2010/main" val="527336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5E54-86AE-4719-B495-4DDDA9C25EB6}"/>
              </a:ext>
            </a:extLst>
          </p:cNvPr>
          <p:cNvSpPr>
            <a:spLocks noGrp="1"/>
          </p:cNvSpPr>
          <p:nvPr>
            <p:ph type="title"/>
          </p:nvPr>
        </p:nvSpPr>
        <p:spPr>
          <a:xfrm>
            <a:off x="343254" y="125523"/>
            <a:ext cx="11501908" cy="535403"/>
          </a:xfrm>
        </p:spPr>
        <p:txBody>
          <a:bodyPr/>
          <a:lstStyle/>
          <a:p>
            <a:pPr algn="r"/>
            <a:r>
              <a:rPr lang="en-US" dirty="0"/>
              <a:t>Frontier | 7 May 2019  </a:t>
            </a:r>
          </a:p>
        </p:txBody>
      </p:sp>
      <p:sp>
        <p:nvSpPr>
          <p:cNvPr id="3" name="Content Placeholder 2">
            <a:extLst>
              <a:ext uri="{FF2B5EF4-FFF2-40B4-BE49-F238E27FC236}">
                <a16:creationId xmlns:a16="http://schemas.microsoft.com/office/drawing/2014/main" id="{EC6514A3-6C35-4500-9179-9611AE46A6C2}"/>
              </a:ext>
            </a:extLst>
          </p:cNvPr>
          <p:cNvSpPr>
            <a:spLocks noGrp="1"/>
          </p:cNvSpPr>
          <p:nvPr>
            <p:ph sz="half" idx="2"/>
          </p:nvPr>
        </p:nvSpPr>
        <p:spPr/>
        <p:txBody>
          <a:bodyPr/>
          <a:lstStyle/>
          <a:p>
            <a:endParaRPr lang="en-US"/>
          </a:p>
        </p:txBody>
      </p:sp>
      <p:sp>
        <p:nvSpPr>
          <p:cNvPr id="4" name="Content Placeholder 3">
            <a:extLst>
              <a:ext uri="{FF2B5EF4-FFF2-40B4-BE49-F238E27FC236}">
                <a16:creationId xmlns:a16="http://schemas.microsoft.com/office/drawing/2014/main" id="{5FB5614F-5B68-4DC9-BE40-8F42CAC2571E}"/>
              </a:ext>
            </a:extLst>
          </p:cNvPr>
          <p:cNvSpPr>
            <a:spLocks noGrp="1"/>
          </p:cNvSpPr>
          <p:nvPr>
            <p:ph sz="quarter" idx="4"/>
          </p:nvPr>
        </p:nvSpPr>
        <p:spPr/>
        <p:txBody>
          <a:bodyPr/>
          <a:lstStyle/>
          <a:p>
            <a:endParaRPr lang="en-US"/>
          </a:p>
        </p:txBody>
      </p:sp>
      <p:pic>
        <p:nvPicPr>
          <p:cNvPr id="5" name="Picture 4">
            <a:extLst>
              <a:ext uri="{FF2B5EF4-FFF2-40B4-BE49-F238E27FC236}">
                <a16:creationId xmlns:a16="http://schemas.microsoft.com/office/drawing/2014/main" id="{2D07FD8B-4046-4FB9-8F47-73DA15EC80E9}"/>
              </a:ext>
            </a:extLst>
          </p:cNvPr>
          <p:cNvPicPr>
            <a:picLocks noChangeAspect="1"/>
          </p:cNvPicPr>
          <p:nvPr/>
        </p:nvPicPr>
        <p:blipFill>
          <a:blip r:embed="rId2"/>
          <a:stretch>
            <a:fillRect/>
          </a:stretch>
        </p:blipFill>
        <p:spPr>
          <a:xfrm>
            <a:off x="612471" y="291546"/>
            <a:ext cx="5058584" cy="646069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5BC4617-7EA2-4A94-8A18-750C1E746C41}"/>
              </a:ext>
            </a:extLst>
          </p:cNvPr>
          <p:cNvPicPr>
            <a:picLocks noChangeAspect="1"/>
          </p:cNvPicPr>
          <p:nvPr/>
        </p:nvPicPr>
        <p:blipFill>
          <a:blip r:embed="rId3"/>
          <a:stretch>
            <a:fillRect/>
          </a:stretch>
        </p:blipFill>
        <p:spPr>
          <a:xfrm>
            <a:off x="4794045" y="1737698"/>
            <a:ext cx="7267190" cy="3826501"/>
          </a:xfrm>
          <a:prstGeom prst="rect">
            <a:avLst/>
          </a:prstGeom>
        </p:spPr>
      </p:pic>
    </p:spTree>
    <p:extLst>
      <p:ext uri="{BB962C8B-B14F-4D97-AF65-F5344CB8AC3E}">
        <p14:creationId xmlns:p14="http://schemas.microsoft.com/office/powerpoint/2010/main" val="2464218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p:cNvCxnSpPr/>
          <p:nvPr/>
        </p:nvCxnSpPr>
        <p:spPr>
          <a:xfrm flipV="1">
            <a:off x="1853339" y="1359277"/>
            <a:ext cx="4438" cy="5200621"/>
          </a:xfrm>
          <a:prstGeom prst="line">
            <a:avLst/>
          </a:prstGeom>
          <a:ln>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733183" y="1359277"/>
            <a:ext cx="4438" cy="5200621"/>
          </a:xfrm>
          <a:prstGeom prst="line">
            <a:avLst/>
          </a:prstGeom>
          <a:ln>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613027" y="1359277"/>
            <a:ext cx="4438" cy="5200621"/>
          </a:xfrm>
          <a:prstGeom prst="line">
            <a:avLst/>
          </a:prstGeom>
          <a:ln>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C8EA356-988A-4E38-A001-563BBB049289}"/>
              </a:ext>
            </a:extLst>
          </p:cNvPr>
          <p:cNvCxnSpPr/>
          <p:nvPr/>
        </p:nvCxnSpPr>
        <p:spPr>
          <a:xfrm flipV="1">
            <a:off x="7492871" y="1359277"/>
            <a:ext cx="4438" cy="5200621"/>
          </a:xfrm>
          <a:prstGeom prst="line">
            <a:avLst/>
          </a:prstGeom>
          <a:ln>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138903" y="5991834"/>
            <a:ext cx="1359067" cy="600164"/>
          </a:xfrm>
          <a:prstGeom prst="rect">
            <a:avLst/>
          </a:prstGeom>
          <a:solidFill>
            <a:schemeClr val="bg2"/>
          </a:solid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LLNL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IBM/NVIDIA</a:t>
            </a:r>
          </a:p>
        </p:txBody>
      </p:sp>
      <p:sp>
        <p:nvSpPr>
          <p:cNvPr id="4" name="Title 3"/>
          <p:cNvSpPr>
            <a:spLocks noGrp="1"/>
          </p:cNvSpPr>
          <p:nvPr>
            <p:ph type="title"/>
          </p:nvPr>
        </p:nvSpPr>
        <p:spPr>
          <a:xfrm>
            <a:off x="378595" y="-3131"/>
            <a:ext cx="11375136" cy="786268"/>
          </a:xfrm>
          <a:prstGeom prst="rect">
            <a:avLst/>
          </a:prstGeom>
        </p:spPr>
        <p:txBody>
          <a:bodyPr/>
          <a:lstStyle/>
          <a:p>
            <a:r>
              <a:rPr lang="en-US" dirty="0"/>
              <a:t>Department of Energy (DOE) Roadmap to Exascale Systems</a:t>
            </a:r>
            <a:br>
              <a:rPr lang="en-US" dirty="0"/>
            </a:br>
            <a:r>
              <a:rPr lang="en-US" sz="2000" b="0" dirty="0"/>
              <a:t>An impressive, productive lineup of </a:t>
            </a:r>
            <a:r>
              <a:rPr lang="en-US" sz="2000" b="0" i="1" dirty="0"/>
              <a:t>accelerated node </a:t>
            </a:r>
            <a:r>
              <a:rPr lang="en-US" sz="2000" b="0" dirty="0"/>
              <a:t>systems supporting DOE’s mission</a:t>
            </a:r>
          </a:p>
        </p:txBody>
      </p:sp>
      <p:sp>
        <p:nvSpPr>
          <p:cNvPr id="47" name="Rectangle 46"/>
          <p:cNvSpPr/>
          <p:nvPr/>
        </p:nvSpPr>
        <p:spPr>
          <a:xfrm>
            <a:off x="366525" y="1170638"/>
            <a:ext cx="7141945" cy="326377"/>
          </a:xfrm>
          <a:prstGeom prst="rect">
            <a:avLst/>
          </a:prstGeom>
          <a:solidFill>
            <a:schemeClr val="accent3">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8" name="Rectangle 47"/>
          <p:cNvSpPr/>
          <p:nvPr/>
        </p:nvSpPr>
        <p:spPr>
          <a:xfrm>
            <a:off x="7575464" y="1169912"/>
            <a:ext cx="4422268" cy="326377"/>
          </a:xfrm>
          <a:prstGeom prst="rect">
            <a:avLst/>
          </a:prstGeom>
          <a:solidFill>
            <a:schemeClr val="accent3">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26" name="TextBox 25"/>
          <p:cNvSpPr txBox="1"/>
          <p:nvPr/>
        </p:nvSpPr>
        <p:spPr>
          <a:xfrm>
            <a:off x="331515" y="3746948"/>
            <a:ext cx="1286433"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ANL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IBM BG/Q</a:t>
            </a:r>
          </a:p>
        </p:txBody>
      </p:sp>
      <p:sp>
        <p:nvSpPr>
          <p:cNvPr id="30" name="TextBox 29"/>
          <p:cNvSpPr txBox="1"/>
          <p:nvPr/>
        </p:nvSpPr>
        <p:spPr>
          <a:xfrm>
            <a:off x="168479" y="2325236"/>
            <a:ext cx="1740134"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ORNL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Cray/AMD/NVIDIA</a:t>
            </a:r>
          </a:p>
        </p:txBody>
      </p:sp>
      <p:sp>
        <p:nvSpPr>
          <p:cNvPr id="34" name="TextBox 33"/>
          <p:cNvSpPr txBox="1"/>
          <p:nvPr/>
        </p:nvSpPr>
        <p:spPr>
          <a:xfrm>
            <a:off x="5530866" y="4650692"/>
            <a:ext cx="1977604"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LBNL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Cray/AMD/NVIDIA</a:t>
            </a:r>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35" name="TextBox 34"/>
          <p:cNvSpPr txBox="1"/>
          <p:nvPr/>
        </p:nvSpPr>
        <p:spPr>
          <a:xfrm>
            <a:off x="6100591" y="6119665"/>
            <a:ext cx="1506121" cy="600164"/>
          </a:xfrm>
          <a:prstGeom prst="rect">
            <a:avLst/>
          </a:prstGeom>
          <a:solidFill>
            <a:schemeClr val="bg2"/>
          </a:solid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LANL/SNL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TBD</a:t>
            </a:r>
          </a:p>
        </p:txBody>
      </p:sp>
      <p:sp>
        <p:nvSpPr>
          <p:cNvPr id="36" name="TextBox 35"/>
          <p:cNvSpPr txBox="1"/>
          <p:nvPr/>
        </p:nvSpPr>
        <p:spPr>
          <a:xfrm>
            <a:off x="7078701" y="3557551"/>
            <a:ext cx="1931521"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ANL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Intel/Cray</a:t>
            </a:r>
          </a:p>
        </p:txBody>
      </p:sp>
      <p:sp>
        <p:nvSpPr>
          <p:cNvPr id="37" name="TextBox 36"/>
          <p:cNvSpPr txBox="1"/>
          <p:nvPr/>
        </p:nvSpPr>
        <p:spPr>
          <a:xfrm>
            <a:off x="8768386" y="2264276"/>
            <a:ext cx="2075688"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ORNL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AMD/Cray</a:t>
            </a:r>
          </a:p>
        </p:txBody>
      </p:sp>
      <p:sp>
        <p:nvSpPr>
          <p:cNvPr id="38" name="TextBox 37"/>
          <p:cNvSpPr txBox="1"/>
          <p:nvPr/>
        </p:nvSpPr>
        <p:spPr>
          <a:xfrm>
            <a:off x="11235834" y="5454093"/>
            <a:ext cx="952991" cy="600164"/>
          </a:xfrm>
          <a:prstGeom prst="rect">
            <a:avLst/>
          </a:prstGeom>
          <a:solidFill>
            <a:schemeClr val="bg2"/>
          </a:solid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LLNL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TBD</a:t>
            </a:r>
          </a:p>
        </p:txBody>
      </p:sp>
      <p:sp>
        <p:nvSpPr>
          <p:cNvPr id="41" name="TextBox 40"/>
          <p:cNvSpPr txBox="1"/>
          <p:nvPr/>
        </p:nvSpPr>
        <p:spPr>
          <a:xfrm>
            <a:off x="1839830" y="6067675"/>
            <a:ext cx="2099129" cy="600164"/>
          </a:xfrm>
          <a:prstGeom prst="rect">
            <a:avLst/>
          </a:prstGeom>
          <a:solidFill>
            <a:schemeClr val="bg2"/>
          </a:solid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LANL/SNL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Cray/Intel  Xeon/KNL</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197" y="5355059"/>
            <a:ext cx="1415253" cy="746558"/>
          </a:xfrm>
          <a:prstGeom prst="rect">
            <a:avLst/>
          </a:prstGeom>
        </p:spPr>
      </p:pic>
      <p:sp>
        <p:nvSpPr>
          <p:cNvPr id="43" name="TextBox 42"/>
          <p:cNvSpPr txBox="1"/>
          <p:nvPr/>
        </p:nvSpPr>
        <p:spPr>
          <a:xfrm>
            <a:off x="717883" y="1153273"/>
            <a:ext cx="637610" cy="3785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2012</a:t>
            </a:r>
          </a:p>
        </p:txBody>
      </p:sp>
      <p:sp>
        <p:nvSpPr>
          <p:cNvPr id="46" name="TextBox 45"/>
          <p:cNvSpPr txBox="1"/>
          <p:nvPr/>
        </p:nvSpPr>
        <p:spPr>
          <a:xfrm>
            <a:off x="2545957" y="1153273"/>
            <a:ext cx="637610" cy="3785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2016</a:t>
            </a:r>
          </a:p>
        </p:txBody>
      </p:sp>
      <p:sp>
        <p:nvSpPr>
          <p:cNvPr id="51" name="TextBox 50"/>
          <p:cNvSpPr txBox="1"/>
          <p:nvPr/>
        </p:nvSpPr>
        <p:spPr>
          <a:xfrm>
            <a:off x="4372796" y="1153273"/>
            <a:ext cx="637610" cy="3785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2018</a:t>
            </a:r>
          </a:p>
        </p:txBody>
      </p:sp>
      <p:sp>
        <p:nvSpPr>
          <p:cNvPr id="52" name="TextBox 51"/>
          <p:cNvSpPr txBox="1"/>
          <p:nvPr/>
        </p:nvSpPr>
        <p:spPr>
          <a:xfrm>
            <a:off x="6311276" y="1153273"/>
            <a:ext cx="637610" cy="3785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2020</a:t>
            </a:r>
          </a:p>
        </p:txBody>
      </p:sp>
      <p:sp>
        <p:nvSpPr>
          <p:cNvPr id="53" name="TextBox 52"/>
          <p:cNvSpPr txBox="1"/>
          <p:nvPr/>
        </p:nvSpPr>
        <p:spPr>
          <a:xfrm>
            <a:off x="9239365" y="1153273"/>
            <a:ext cx="1094467" cy="3785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2021-2023</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160" y="5326468"/>
            <a:ext cx="1400169" cy="702070"/>
          </a:xfrm>
          <a:prstGeom prst="rect">
            <a:avLst/>
          </a:prstGeom>
        </p:spPr>
      </p:pic>
      <p:sp>
        <p:nvSpPr>
          <p:cNvPr id="32" name="TextBox 31"/>
          <p:cNvSpPr txBox="1"/>
          <p:nvPr/>
        </p:nvSpPr>
        <p:spPr>
          <a:xfrm>
            <a:off x="3903513" y="2420130"/>
            <a:ext cx="1739574"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ORNL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IBM/NVIDIA</a:t>
            </a:r>
          </a:p>
        </p:txBody>
      </p:sp>
      <p:sp>
        <p:nvSpPr>
          <p:cNvPr id="49" name="TextBox 48"/>
          <p:cNvSpPr txBox="1"/>
          <p:nvPr/>
        </p:nvSpPr>
        <p:spPr>
          <a:xfrm>
            <a:off x="378595" y="5875837"/>
            <a:ext cx="1396012"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LLNL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IBM BG/Q</a:t>
            </a:r>
          </a:p>
        </p:txBody>
      </p:sp>
      <p:grpSp>
        <p:nvGrpSpPr>
          <p:cNvPr id="14" name="Group 13">
            <a:extLst>
              <a:ext uri="{FF2B5EF4-FFF2-40B4-BE49-F238E27FC236}">
                <a16:creationId xmlns:a16="http://schemas.microsoft.com/office/drawing/2014/main" id="{908C20A1-AF4C-4504-AA4A-3DD6926E4237}"/>
              </a:ext>
            </a:extLst>
          </p:cNvPr>
          <p:cNvGrpSpPr/>
          <p:nvPr/>
        </p:nvGrpSpPr>
        <p:grpSpPr>
          <a:xfrm>
            <a:off x="294967" y="5358936"/>
            <a:ext cx="1612236" cy="583212"/>
            <a:chOff x="303740" y="5256754"/>
            <a:chExt cx="1612236" cy="583212"/>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993" y="5256754"/>
              <a:ext cx="1425464" cy="509094"/>
            </a:xfrm>
            <a:prstGeom prst="rect">
              <a:avLst/>
            </a:prstGeom>
          </p:spPr>
        </p:pic>
        <p:sp>
          <p:nvSpPr>
            <p:cNvPr id="54" name="TextBox 53">
              <a:extLst>
                <a:ext uri="{FF2B5EF4-FFF2-40B4-BE49-F238E27FC236}">
                  <a16:creationId xmlns:a16="http://schemas.microsoft.com/office/drawing/2014/main" id="{BD4D9143-5C06-4314-A39F-03F0038A65BE}"/>
                </a:ext>
              </a:extLst>
            </p:cNvPr>
            <p:cNvSpPr txBox="1"/>
            <p:nvPr/>
          </p:nvSpPr>
          <p:spPr>
            <a:xfrm>
              <a:off x="303740" y="5406001"/>
              <a:ext cx="1612236"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Sequoia (10)</a:t>
              </a:r>
            </a:p>
          </p:txBody>
        </p:sp>
      </p:grpSp>
      <p:grpSp>
        <p:nvGrpSpPr>
          <p:cNvPr id="44" name="Group 43">
            <a:extLst>
              <a:ext uri="{FF2B5EF4-FFF2-40B4-BE49-F238E27FC236}">
                <a16:creationId xmlns:a16="http://schemas.microsoft.com/office/drawing/2014/main" id="{5537FDFB-ACE8-47D0-8905-15EA411CA19F}"/>
              </a:ext>
            </a:extLst>
          </p:cNvPr>
          <p:cNvGrpSpPr/>
          <p:nvPr/>
        </p:nvGrpSpPr>
        <p:grpSpPr>
          <a:xfrm>
            <a:off x="2796061" y="4067323"/>
            <a:ext cx="1450882" cy="716241"/>
            <a:chOff x="2796061" y="4067323"/>
            <a:chExt cx="1450882" cy="716241"/>
          </a:xfrm>
        </p:grpSpPr>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847376" y="4067323"/>
              <a:ext cx="1399567" cy="716241"/>
            </a:xfrm>
            <a:prstGeom prst="rect">
              <a:avLst/>
            </a:prstGeom>
            <a:ln>
              <a:solidFill>
                <a:schemeClr val="bg1">
                  <a:lumMod val="75000"/>
                </a:schemeClr>
              </a:solidFill>
            </a:ln>
          </p:spPr>
        </p:pic>
        <p:sp>
          <p:nvSpPr>
            <p:cNvPr id="55" name="TextBox 54">
              <a:extLst>
                <a:ext uri="{FF2B5EF4-FFF2-40B4-BE49-F238E27FC236}">
                  <a16:creationId xmlns:a16="http://schemas.microsoft.com/office/drawing/2014/main" id="{7ED91DBA-7741-4D15-A056-3406CBF8748F}"/>
                </a:ext>
              </a:extLst>
            </p:cNvPr>
            <p:cNvSpPr txBox="1"/>
            <p:nvPr/>
          </p:nvSpPr>
          <p:spPr>
            <a:xfrm>
              <a:off x="2796061" y="4249295"/>
              <a:ext cx="1176219"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Cori (12)</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grpSp>
      <p:sp>
        <p:nvSpPr>
          <p:cNvPr id="58" name="TextBox 57">
            <a:extLst>
              <a:ext uri="{FF2B5EF4-FFF2-40B4-BE49-F238E27FC236}">
                <a16:creationId xmlns:a16="http://schemas.microsoft.com/office/drawing/2014/main" id="{DE8C7B53-9834-4FBF-B956-43B426269BFD}"/>
              </a:ext>
            </a:extLst>
          </p:cNvPr>
          <p:cNvSpPr txBox="1"/>
          <p:nvPr/>
        </p:nvSpPr>
        <p:spPr>
          <a:xfrm>
            <a:off x="2160175" y="5697472"/>
            <a:ext cx="1278876"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Trinity (6)</a:t>
            </a:r>
          </a:p>
        </p:txBody>
      </p:sp>
      <p:grpSp>
        <p:nvGrpSpPr>
          <p:cNvPr id="25" name="Group 24">
            <a:extLst>
              <a:ext uri="{FF2B5EF4-FFF2-40B4-BE49-F238E27FC236}">
                <a16:creationId xmlns:a16="http://schemas.microsoft.com/office/drawing/2014/main" id="{27C4DDD4-AB85-43F3-BF98-1FB8E2AA1152}"/>
              </a:ext>
            </a:extLst>
          </p:cNvPr>
          <p:cNvGrpSpPr/>
          <p:nvPr/>
        </p:nvGrpSpPr>
        <p:grpSpPr>
          <a:xfrm>
            <a:off x="2073572" y="3075700"/>
            <a:ext cx="1380371" cy="800999"/>
            <a:chOff x="2125124" y="1517604"/>
            <a:chExt cx="1536293" cy="885921"/>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2972" y="1517604"/>
              <a:ext cx="1438445" cy="773572"/>
            </a:xfrm>
            <a:prstGeom prst="rect">
              <a:avLst/>
            </a:prstGeom>
          </p:spPr>
        </p:pic>
        <p:sp>
          <p:nvSpPr>
            <p:cNvPr id="59" name="TextBox 58">
              <a:extLst>
                <a:ext uri="{FF2B5EF4-FFF2-40B4-BE49-F238E27FC236}">
                  <a16:creationId xmlns:a16="http://schemas.microsoft.com/office/drawing/2014/main" id="{682A748C-A521-451D-9AFF-523C4D24FCC1}"/>
                </a:ext>
              </a:extLst>
            </p:cNvPr>
            <p:cNvSpPr txBox="1"/>
            <p:nvPr/>
          </p:nvSpPr>
          <p:spPr>
            <a:xfrm>
              <a:off x="2125124" y="1923551"/>
              <a:ext cx="1480352" cy="479974"/>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Theta (24)</a:t>
              </a:r>
            </a:p>
          </p:txBody>
        </p:sp>
      </p:grpSp>
      <p:grpSp>
        <p:nvGrpSpPr>
          <p:cNvPr id="3" name="Group 2">
            <a:extLst>
              <a:ext uri="{FF2B5EF4-FFF2-40B4-BE49-F238E27FC236}">
                <a16:creationId xmlns:a16="http://schemas.microsoft.com/office/drawing/2014/main" id="{8EEAD40D-F2E5-4C14-893D-78180DCF45A4}"/>
              </a:ext>
            </a:extLst>
          </p:cNvPr>
          <p:cNvGrpSpPr/>
          <p:nvPr/>
        </p:nvGrpSpPr>
        <p:grpSpPr>
          <a:xfrm>
            <a:off x="235118" y="3104915"/>
            <a:ext cx="1394771" cy="767281"/>
            <a:chOff x="310063" y="1482010"/>
            <a:chExt cx="1481445" cy="891436"/>
          </a:xfrm>
        </p:grpSpPr>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1942" y="1482010"/>
              <a:ext cx="1399566" cy="787256"/>
            </a:xfrm>
            <a:prstGeom prst="rect">
              <a:avLst/>
            </a:prstGeom>
          </p:spPr>
        </p:pic>
        <p:sp>
          <p:nvSpPr>
            <p:cNvPr id="60" name="TextBox 59">
              <a:extLst>
                <a:ext uri="{FF2B5EF4-FFF2-40B4-BE49-F238E27FC236}">
                  <a16:creationId xmlns:a16="http://schemas.microsoft.com/office/drawing/2014/main" id="{12908309-2D5A-4540-859A-1C6E91ED122E}"/>
                </a:ext>
              </a:extLst>
            </p:cNvPr>
            <p:cNvSpPr txBox="1"/>
            <p:nvPr/>
          </p:nvSpPr>
          <p:spPr>
            <a:xfrm>
              <a:off x="310063" y="1869261"/>
              <a:ext cx="1262933" cy="50418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Mira (21)</a:t>
              </a:r>
            </a:p>
          </p:txBody>
        </p:sp>
      </p:grpSp>
      <p:grpSp>
        <p:nvGrpSpPr>
          <p:cNvPr id="8" name="Group 7">
            <a:extLst>
              <a:ext uri="{FF2B5EF4-FFF2-40B4-BE49-F238E27FC236}">
                <a16:creationId xmlns:a16="http://schemas.microsoft.com/office/drawing/2014/main" id="{83E01B3F-3AF1-4356-95D8-8A63774167FE}"/>
              </a:ext>
            </a:extLst>
          </p:cNvPr>
          <p:cNvGrpSpPr/>
          <p:nvPr/>
        </p:nvGrpSpPr>
        <p:grpSpPr>
          <a:xfrm>
            <a:off x="268932" y="1664722"/>
            <a:ext cx="1487115" cy="818704"/>
            <a:chOff x="304394" y="3464745"/>
            <a:chExt cx="1487115" cy="818704"/>
          </a:xfrm>
        </p:grpSpPr>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1942" y="3464745"/>
              <a:ext cx="1399567" cy="723599"/>
            </a:xfrm>
            <a:prstGeom prst="rect">
              <a:avLst/>
            </a:prstGeom>
          </p:spPr>
        </p:pic>
        <p:sp>
          <p:nvSpPr>
            <p:cNvPr id="61" name="TextBox 60">
              <a:extLst>
                <a:ext uri="{FF2B5EF4-FFF2-40B4-BE49-F238E27FC236}">
                  <a16:creationId xmlns:a16="http://schemas.microsoft.com/office/drawing/2014/main" id="{78E6F954-E229-4949-8B08-E1C788928318}"/>
                </a:ext>
              </a:extLst>
            </p:cNvPr>
            <p:cNvSpPr txBox="1"/>
            <p:nvPr/>
          </p:nvSpPr>
          <p:spPr>
            <a:xfrm>
              <a:off x="304394" y="3849484"/>
              <a:ext cx="1133580"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Titan (9)</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grpSp>
      <p:grpSp>
        <p:nvGrpSpPr>
          <p:cNvPr id="23" name="Group 22">
            <a:extLst>
              <a:ext uri="{FF2B5EF4-FFF2-40B4-BE49-F238E27FC236}">
                <a16:creationId xmlns:a16="http://schemas.microsoft.com/office/drawing/2014/main" id="{FF04F4E9-0AC4-49E6-9499-7940E126E6E0}"/>
              </a:ext>
            </a:extLst>
          </p:cNvPr>
          <p:cNvGrpSpPr/>
          <p:nvPr/>
        </p:nvGrpSpPr>
        <p:grpSpPr>
          <a:xfrm>
            <a:off x="3994671" y="1695460"/>
            <a:ext cx="1491491" cy="867568"/>
            <a:chOff x="4027838" y="1491033"/>
            <a:chExt cx="1491491" cy="867568"/>
          </a:xfrm>
        </p:grpSpPr>
        <p:pic>
          <p:nvPicPr>
            <p:cNvPr id="17" name="Picture 16">
              <a:extLst>
                <a:ext uri="{FF2B5EF4-FFF2-40B4-BE49-F238E27FC236}">
                  <a16:creationId xmlns:a16="http://schemas.microsoft.com/office/drawing/2014/main" id="{1B9BCE4F-A306-B541-8BAB-321EA3C43446}"/>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4106698" y="1491033"/>
              <a:ext cx="1412631" cy="790650"/>
            </a:xfrm>
            <a:prstGeom prst="rect">
              <a:avLst/>
            </a:prstGeom>
          </p:spPr>
        </p:pic>
        <p:sp>
          <p:nvSpPr>
            <p:cNvPr id="65" name="TextBox 64">
              <a:extLst>
                <a:ext uri="{FF2B5EF4-FFF2-40B4-BE49-F238E27FC236}">
                  <a16:creationId xmlns:a16="http://schemas.microsoft.com/office/drawing/2014/main" id="{A5AD2D75-81DB-7C40-9CED-A65C511B160B}"/>
                </a:ext>
              </a:extLst>
            </p:cNvPr>
            <p:cNvSpPr txBox="1"/>
            <p:nvPr/>
          </p:nvSpPr>
          <p:spPr>
            <a:xfrm>
              <a:off x="4027838" y="1924636"/>
              <a:ext cx="1432700"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Summit (1)</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grpSp>
      <p:grpSp>
        <p:nvGrpSpPr>
          <p:cNvPr id="29" name="Group 28">
            <a:extLst>
              <a:ext uri="{FF2B5EF4-FFF2-40B4-BE49-F238E27FC236}">
                <a16:creationId xmlns:a16="http://schemas.microsoft.com/office/drawing/2014/main" id="{81522A65-D38C-4F1A-9B84-F8126322B1FE}"/>
              </a:ext>
            </a:extLst>
          </p:cNvPr>
          <p:cNvGrpSpPr/>
          <p:nvPr/>
        </p:nvGrpSpPr>
        <p:grpSpPr>
          <a:xfrm>
            <a:off x="6104337" y="5666810"/>
            <a:ext cx="1502375" cy="449517"/>
            <a:chOff x="6515817" y="5535509"/>
            <a:chExt cx="1738298" cy="580819"/>
          </a:xfrm>
        </p:grpSpPr>
        <p:sp>
          <p:nvSpPr>
            <p:cNvPr id="13" name="TextBox 12"/>
            <p:cNvSpPr txBox="1"/>
            <p:nvPr/>
          </p:nvSpPr>
          <p:spPr>
            <a:xfrm>
              <a:off x="6515817" y="5535509"/>
              <a:ext cx="1738298" cy="580819"/>
            </a:xfrm>
            <a:prstGeom prst="rect">
              <a:avLst/>
            </a:prstGeom>
            <a:solidFill>
              <a:schemeClr val="accent3">
                <a:lumMod val="60000"/>
                <a:lumOff val="40000"/>
              </a:schemeClr>
            </a:solidFill>
          </p:spPr>
          <p:txBody>
            <a:bodyPr wrap="square" lIns="118872" tIns="91440" rIns="118872" bIns="91440" rtlCol="0" anchor="ctr" anchorCtr="0">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charset="0"/>
                <a:ea typeface="+mn-ea"/>
                <a:cs typeface="Arial" charset="0"/>
              </a:endParaRPr>
            </a:p>
          </p:txBody>
        </p:sp>
        <p:pic>
          <p:nvPicPr>
            <p:cNvPr id="24" name="Picture 23">
              <a:extLst>
                <a:ext uri="{FF2B5EF4-FFF2-40B4-BE49-F238E27FC236}">
                  <a16:creationId xmlns:a16="http://schemas.microsoft.com/office/drawing/2014/main" id="{6D38C688-E95F-3F40-BDCC-1CF2B922DA4A}"/>
                </a:ext>
              </a:extLst>
            </p:cNvPr>
            <p:cNvPicPr>
              <a:picLocks/>
            </p:cNvPicPr>
            <p:nvPr/>
          </p:nvPicPr>
          <p:blipFill rotWithShape="1">
            <a:blip r:embed="rId11">
              <a:extLst>
                <a:ext uri="{28A0092B-C50C-407E-A947-70E740481C1C}">
                  <a14:useLocalDpi xmlns:a14="http://schemas.microsoft.com/office/drawing/2010/main" val="0"/>
                </a:ext>
              </a:extLst>
            </a:blip>
            <a:srcRect/>
            <a:stretch/>
          </p:blipFill>
          <p:spPr>
            <a:xfrm>
              <a:off x="6515817" y="5569288"/>
              <a:ext cx="1738298" cy="522044"/>
            </a:xfrm>
            <a:prstGeom prst="rect">
              <a:avLst/>
            </a:prstGeom>
            <a:ln>
              <a:solidFill>
                <a:schemeClr val="accent1"/>
              </a:solidFill>
            </a:ln>
          </p:spPr>
        </p:pic>
      </p:grpSp>
      <p:grpSp>
        <p:nvGrpSpPr>
          <p:cNvPr id="39" name="Group 38">
            <a:extLst>
              <a:ext uri="{FF2B5EF4-FFF2-40B4-BE49-F238E27FC236}">
                <a16:creationId xmlns:a16="http://schemas.microsoft.com/office/drawing/2014/main" id="{B61DF26B-F4DB-4CE8-9164-8C3E8BC778BA}"/>
              </a:ext>
            </a:extLst>
          </p:cNvPr>
          <p:cNvGrpSpPr/>
          <p:nvPr/>
        </p:nvGrpSpPr>
        <p:grpSpPr>
          <a:xfrm>
            <a:off x="5601924" y="4097410"/>
            <a:ext cx="1723437" cy="689743"/>
            <a:chOff x="5681540" y="3420282"/>
            <a:chExt cx="1723437" cy="689743"/>
          </a:xfrm>
        </p:grpSpPr>
        <p:sp>
          <p:nvSpPr>
            <p:cNvPr id="12" name="TextBox 11"/>
            <p:cNvSpPr txBox="1"/>
            <p:nvPr/>
          </p:nvSpPr>
          <p:spPr>
            <a:xfrm>
              <a:off x="5777991" y="3442446"/>
              <a:ext cx="1626986" cy="581546"/>
            </a:xfrm>
            <a:prstGeom prst="rect">
              <a:avLst/>
            </a:prstGeom>
            <a:solidFill>
              <a:schemeClr val="accent3">
                <a:lumMod val="60000"/>
                <a:lumOff val="40000"/>
              </a:schemeClr>
            </a:solidFill>
            <a:ln>
              <a:solidFill>
                <a:schemeClr val="accent1"/>
              </a:solidFill>
            </a:ln>
          </p:spPr>
          <p:txBody>
            <a:bodyPr wrap="square" lIns="118872" tIns="91440" rIns="118872" bIns="91440" rtlCol="0" anchor="ctr" anchorCtr="0">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NERSC-9</a:t>
              </a:r>
            </a:p>
          </p:txBody>
        </p:sp>
        <p:pic>
          <p:nvPicPr>
            <p:cNvPr id="66" name="Shape 240" descr="cascade">
              <a:extLst>
                <a:ext uri="{FF2B5EF4-FFF2-40B4-BE49-F238E27FC236}">
                  <a16:creationId xmlns:a16="http://schemas.microsoft.com/office/drawing/2014/main" id="{E5CDCCE3-AE4A-DC46-A976-146E4B14686C}"/>
                </a:ext>
              </a:extLst>
            </p:cNvPr>
            <p:cNvPicPr preferRelativeResize="0">
              <a:picLocks noChangeAspect="1"/>
            </p:cNvPicPr>
            <p:nvPr/>
          </p:nvPicPr>
          <p:blipFill rotWithShape="1">
            <a:blip r:embed="rId12">
              <a:alphaModFix/>
              <a:extLst>
                <a:ext uri="{28A0092B-C50C-407E-A947-70E740481C1C}">
                  <a14:useLocalDpi xmlns:a14="http://schemas.microsoft.com/office/drawing/2010/main" val="0"/>
                </a:ext>
              </a:extLst>
            </a:blip>
            <a:srcRect b="15185"/>
            <a:stretch/>
          </p:blipFill>
          <p:spPr>
            <a:xfrm>
              <a:off x="5847176" y="3420282"/>
              <a:ext cx="1434777" cy="640080"/>
            </a:xfrm>
            <a:prstGeom prst="rect">
              <a:avLst/>
            </a:prstGeom>
            <a:noFill/>
            <a:ln>
              <a:noFill/>
            </a:ln>
          </p:spPr>
        </p:pic>
        <p:sp>
          <p:nvSpPr>
            <p:cNvPr id="67" name="TextBox 66">
              <a:extLst>
                <a:ext uri="{FF2B5EF4-FFF2-40B4-BE49-F238E27FC236}">
                  <a16:creationId xmlns:a16="http://schemas.microsoft.com/office/drawing/2014/main" id="{2B4C7B11-2F31-CD4C-B45A-C7B0A137472F}"/>
                </a:ext>
              </a:extLst>
            </p:cNvPr>
            <p:cNvSpPr txBox="1"/>
            <p:nvPr/>
          </p:nvSpPr>
          <p:spPr>
            <a:xfrm>
              <a:off x="5681540" y="3676060"/>
              <a:ext cx="1394228"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Perlmutter</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grpSp>
      <p:pic>
        <p:nvPicPr>
          <p:cNvPr id="6" name="Picture 5">
            <a:extLst>
              <a:ext uri="{FF2B5EF4-FFF2-40B4-BE49-F238E27FC236}">
                <a16:creationId xmlns:a16="http://schemas.microsoft.com/office/drawing/2014/main" id="{A425BF5A-4B09-CA49-8F21-9261A36F685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8768386" y="1728753"/>
            <a:ext cx="2075688" cy="587192"/>
          </a:xfrm>
          <a:prstGeom prst="rect">
            <a:avLst/>
          </a:prstGeom>
        </p:spPr>
      </p:pic>
      <p:pic>
        <p:nvPicPr>
          <p:cNvPr id="19" name="Picture 18">
            <a:extLst>
              <a:ext uri="{FF2B5EF4-FFF2-40B4-BE49-F238E27FC236}">
                <a16:creationId xmlns:a16="http://schemas.microsoft.com/office/drawing/2014/main" id="{BD097D76-67CA-5F48-83FF-F11584B07AF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05048" y="5295189"/>
            <a:ext cx="1372614" cy="914400"/>
          </a:xfrm>
          <a:prstGeom prst="rect">
            <a:avLst/>
          </a:prstGeom>
        </p:spPr>
      </p:pic>
      <p:grpSp>
        <p:nvGrpSpPr>
          <p:cNvPr id="40" name="Group 39">
            <a:extLst>
              <a:ext uri="{FF2B5EF4-FFF2-40B4-BE49-F238E27FC236}">
                <a16:creationId xmlns:a16="http://schemas.microsoft.com/office/drawing/2014/main" id="{FB45625D-B249-48FC-9A92-484572AF1CA5}"/>
              </a:ext>
            </a:extLst>
          </p:cNvPr>
          <p:cNvGrpSpPr/>
          <p:nvPr/>
        </p:nvGrpSpPr>
        <p:grpSpPr>
          <a:xfrm>
            <a:off x="7302326" y="3050224"/>
            <a:ext cx="2581636" cy="840057"/>
            <a:chOff x="7667250" y="1543133"/>
            <a:chExt cx="2581636" cy="840057"/>
          </a:xfrm>
        </p:grpSpPr>
        <p:pic>
          <p:nvPicPr>
            <p:cNvPr id="22" name="Picture 21"/>
            <p:cNvPicPr>
              <a:picLocks noChangeAspect="1"/>
            </p:cNvPicPr>
            <p:nvPr/>
          </p:nvPicPr>
          <p:blipFill rotWithShape="1">
            <a:blip r:embed="rId15" cstate="email">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7667250" y="1543133"/>
              <a:ext cx="2581636" cy="840057"/>
            </a:xfrm>
            <a:prstGeom prst="rect">
              <a:avLst/>
            </a:prstGeom>
          </p:spPr>
        </p:pic>
        <p:sp>
          <p:nvSpPr>
            <p:cNvPr id="56" name="TextBox 55">
              <a:extLst>
                <a:ext uri="{FF2B5EF4-FFF2-40B4-BE49-F238E27FC236}">
                  <a16:creationId xmlns:a16="http://schemas.microsoft.com/office/drawing/2014/main" id="{ACC9A32E-4F36-4BDF-9EC5-8F7CF648FB0A}"/>
                </a:ext>
              </a:extLst>
            </p:cNvPr>
            <p:cNvSpPr txBox="1"/>
            <p:nvPr/>
          </p:nvSpPr>
          <p:spPr>
            <a:xfrm>
              <a:off x="7934780" y="1688717"/>
              <a:ext cx="996683"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Aurora</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grpSp>
      <p:sp>
        <p:nvSpPr>
          <p:cNvPr id="27" name="TextBox 26"/>
          <p:cNvSpPr txBox="1"/>
          <p:nvPr/>
        </p:nvSpPr>
        <p:spPr>
          <a:xfrm>
            <a:off x="2048322" y="3695511"/>
            <a:ext cx="1467297"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ANL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Cray/Intel KNL</a:t>
            </a:r>
          </a:p>
        </p:txBody>
      </p:sp>
      <p:sp>
        <p:nvSpPr>
          <p:cNvPr id="31" name="TextBox 30"/>
          <p:cNvSpPr txBox="1"/>
          <p:nvPr/>
        </p:nvSpPr>
        <p:spPr>
          <a:xfrm>
            <a:off x="2545957" y="4623095"/>
            <a:ext cx="1918550" cy="600164"/>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LBNL</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Cray/Intel  Xeon/KNL</a:t>
            </a:r>
          </a:p>
        </p:txBody>
      </p:sp>
      <p:cxnSp>
        <p:nvCxnSpPr>
          <p:cNvPr id="21" name="Straight Connector 20">
            <a:extLst>
              <a:ext uri="{FF2B5EF4-FFF2-40B4-BE49-F238E27FC236}">
                <a16:creationId xmlns:a16="http://schemas.microsoft.com/office/drawing/2014/main" id="{A42D940F-E717-4387-B17B-C71FD33D789C}"/>
              </a:ext>
            </a:extLst>
          </p:cNvPr>
          <p:cNvCxnSpPr/>
          <p:nvPr/>
        </p:nvCxnSpPr>
        <p:spPr>
          <a:xfrm flipV="1">
            <a:off x="137675" y="5175333"/>
            <a:ext cx="11715019" cy="8069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A2581D5-46C2-482A-B27C-21417AED3A74}"/>
              </a:ext>
            </a:extLst>
          </p:cNvPr>
          <p:cNvSpPr txBox="1"/>
          <p:nvPr/>
        </p:nvSpPr>
        <p:spPr>
          <a:xfrm>
            <a:off x="7569856" y="853578"/>
            <a:ext cx="4427875" cy="378565"/>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First U.S. Exascale Systems</a:t>
            </a:r>
          </a:p>
        </p:txBody>
      </p:sp>
      <p:sp>
        <p:nvSpPr>
          <p:cNvPr id="70" name="TextBox 69">
            <a:extLst>
              <a:ext uri="{FF2B5EF4-FFF2-40B4-BE49-F238E27FC236}">
                <a16:creationId xmlns:a16="http://schemas.microsoft.com/office/drawing/2014/main" id="{FE590FA2-89EA-ED4A-A32F-587E16FCA942}"/>
              </a:ext>
            </a:extLst>
          </p:cNvPr>
          <p:cNvSpPr txBox="1"/>
          <p:nvPr/>
        </p:nvSpPr>
        <p:spPr>
          <a:xfrm>
            <a:off x="4065110" y="5667652"/>
            <a:ext cx="1240340"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charset="0"/>
                <a:ea typeface="+mn-ea"/>
                <a:cs typeface="Arial" charset="0"/>
              </a:rPr>
              <a:t>Sierra (2)</a:t>
            </a:r>
            <a:endParaRPr kumimoji="0" lang="en-US" sz="1400" b="1" i="0" u="none" strike="noStrike" kern="1200" cap="none" spc="0" normalizeH="0" baseline="0" noProof="0" dirty="0">
              <a:ln>
                <a:noFill/>
              </a:ln>
              <a:solidFill>
                <a:prstClr val="white"/>
              </a:solidFill>
              <a:effectLst/>
              <a:uLnTx/>
              <a:uFillTx/>
              <a:latin typeface="Arial" charset="0"/>
              <a:ea typeface="+mn-ea"/>
              <a:cs typeface="Arial" charset="0"/>
            </a:endParaRPr>
          </a:p>
        </p:txBody>
      </p:sp>
      <p:sp>
        <p:nvSpPr>
          <p:cNvPr id="64" name="TextBox 63">
            <a:extLst>
              <a:ext uri="{FF2B5EF4-FFF2-40B4-BE49-F238E27FC236}">
                <a16:creationId xmlns:a16="http://schemas.microsoft.com/office/drawing/2014/main" id="{BA2E17F4-C96E-CC43-9AAE-1C9DD40D5862}"/>
              </a:ext>
            </a:extLst>
          </p:cNvPr>
          <p:cNvSpPr txBox="1"/>
          <p:nvPr/>
        </p:nvSpPr>
        <p:spPr>
          <a:xfrm>
            <a:off x="378595" y="853074"/>
            <a:ext cx="7129875" cy="378565"/>
          </a:xfrm>
          <a:prstGeom prst="rect">
            <a:avLst/>
          </a:prstGeom>
          <a:noFill/>
        </p:spPr>
        <p:txBody>
          <a:bodyPr wrap="square" lIns="118872" tIns="91440" rIns="118872" bIns="91440" rtlCol="0" anchor="ctr" anchorCtr="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Pre-Exascale Systems</a:t>
            </a: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[Aggregate </a:t>
            </a:r>
            <a:r>
              <a:rPr kumimoji="0" lang="en-US" sz="1400" b="0" i="0" u="none" strike="noStrike" kern="1200" cap="none" spc="0" normalizeH="0" baseline="0" noProof="0" dirty="0" err="1">
                <a:ln>
                  <a:noFill/>
                </a:ln>
                <a:solidFill>
                  <a:prstClr val="black"/>
                </a:solidFill>
                <a:effectLst/>
                <a:uLnTx/>
                <a:uFillTx/>
                <a:latin typeface="Arial" charset="0"/>
                <a:ea typeface="+mn-ea"/>
                <a:cs typeface="Arial" charset="0"/>
              </a:rPr>
              <a:t>Linpack</a:t>
            </a: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US" sz="1400" b="0" i="0" u="none" strike="noStrike" kern="1200" cap="none" spc="0" normalizeH="0" baseline="0" noProof="0" dirty="0" err="1">
                <a:ln>
                  <a:noFill/>
                </a:ln>
                <a:solidFill>
                  <a:prstClr val="black"/>
                </a:solidFill>
                <a:effectLst/>
                <a:uLnTx/>
                <a:uFillTx/>
                <a:latin typeface="Arial" charset="0"/>
                <a:ea typeface="+mn-ea"/>
                <a:cs typeface="Arial" charset="0"/>
              </a:rPr>
              <a:t>Rmax</a:t>
            </a: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 323 PF!]</a:t>
            </a:r>
          </a:p>
        </p:txBody>
      </p:sp>
      <p:sp>
        <p:nvSpPr>
          <p:cNvPr id="15" name="TextBox 14">
            <a:extLst>
              <a:ext uri="{FF2B5EF4-FFF2-40B4-BE49-F238E27FC236}">
                <a16:creationId xmlns:a16="http://schemas.microsoft.com/office/drawing/2014/main" id="{EF92806B-B77E-4C01-A1AF-E54A22057489}"/>
              </a:ext>
            </a:extLst>
          </p:cNvPr>
          <p:cNvSpPr txBox="1"/>
          <p:nvPr/>
        </p:nvSpPr>
        <p:spPr>
          <a:xfrm>
            <a:off x="8887596" y="6532686"/>
            <a:ext cx="1189043" cy="4339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Jan 2018</a:t>
            </a:r>
          </a:p>
        </p:txBody>
      </p:sp>
      <p:sp>
        <p:nvSpPr>
          <p:cNvPr id="16" name="Arrow: Striped Right 15">
            <a:extLst>
              <a:ext uri="{FF2B5EF4-FFF2-40B4-BE49-F238E27FC236}">
                <a16:creationId xmlns:a16="http://schemas.microsoft.com/office/drawing/2014/main" id="{974D1480-0C14-4219-BBF7-052CB9949759}"/>
              </a:ext>
            </a:extLst>
          </p:cNvPr>
          <p:cNvSpPr/>
          <p:nvPr/>
        </p:nvSpPr>
        <p:spPr>
          <a:xfrm>
            <a:off x="1813703" y="1990718"/>
            <a:ext cx="5679168" cy="1121381"/>
          </a:xfrm>
          <a:prstGeom prst="stripedRightArrow">
            <a:avLst/>
          </a:prstGeom>
          <a:solidFill>
            <a:srgbClr val="FF0000">
              <a:alpha val="70000"/>
            </a:srgb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Heterogeneous Cores</a:t>
            </a:r>
          </a:p>
        </p:txBody>
      </p:sp>
      <p:sp>
        <p:nvSpPr>
          <p:cNvPr id="71" name="Arrow: Striped Right 70">
            <a:extLst>
              <a:ext uri="{FF2B5EF4-FFF2-40B4-BE49-F238E27FC236}">
                <a16:creationId xmlns:a16="http://schemas.microsoft.com/office/drawing/2014/main" id="{F9E1FD96-F2D5-4FB2-B505-EE84BEFB859E}"/>
              </a:ext>
            </a:extLst>
          </p:cNvPr>
          <p:cNvSpPr/>
          <p:nvPr/>
        </p:nvSpPr>
        <p:spPr>
          <a:xfrm>
            <a:off x="3753787" y="2910701"/>
            <a:ext cx="3734646" cy="1121381"/>
          </a:xfrm>
          <a:prstGeom prst="stripedRightArrow">
            <a:avLst/>
          </a:prstGeom>
          <a:solidFill>
            <a:srgbClr val="FF0000">
              <a:alpha val="70000"/>
            </a:srgb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Deep Memory incl NVM</a:t>
            </a:r>
          </a:p>
        </p:txBody>
      </p:sp>
      <p:sp>
        <p:nvSpPr>
          <p:cNvPr id="72" name="Arrow: Striped Right 71">
            <a:extLst>
              <a:ext uri="{FF2B5EF4-FFF2-40B4-BE49-F238E27FC236}">
                <a16:creationId xmlns:a16="http://schemas.microsoft.com/office/drawing/2014/main" id="{F4B39BB6-1537-4A24-BE25-A33F080BD8D6}"/>
              </a:ext>
            </a:extLst>
          </p:cNvPr>
          <p:cNvSpPr/>
          <p:nvPr/>
        </p:nvSpPr>
        <p:spPr>
          <a:xfrm>
            <a:off x="1942582" y="4519704"/>
            <a:ext cx="5702818" cy="1121381"/>
          </a:xfrm>
          <a:prstGeom prst="stripedRightArrow">
            <a:avLst/>
          </a:prstGeom>
          <a:solidFill>
            <a:srgbClr val="FF0000">
              <a:alpha val="70000"/>
            </a:srgb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panose="020F0302020204030204"/>
                <a:ea typeface="+mn-ea"/>
                <a:cs typeface="+mn-cs"/>
              </a:rPr>
              <a:t>Plateauing I/O Performance</a:t>
            </a:r>
          </a:p>
        </p:txBody>
      </p:sp>
    </p:spTree>
    <p:extLst>
      <p:ext uri="{BB962C8B-B14F-4D97-AF65-F5344CB8AC3E}">
        <p14:creationId xmlns:p14="http://schemas.microsoft.com/office/powerpoint/2010/main" val="19223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1" grpId="0" animBg="1"/>
      <p:bldP spid="7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50C1C-FC86-402D-81E7-6F48FF636DF7}"/>
              </a:ext>
            </a:extLst>
          </p:cNvPr>
          <p:cNvSpPr>
            <a:spLocks noGrp="1"/>
          </p:cNvSpPr>
          <p:nvPr>
            <p:ph type="ctrTitle"/>
          </p:nvPr>
        </p:nvSpPr>
        <p:spPr>
          <a:xfrm>
            <a:off x="909930" y="1156837"/>
            <a:ext cx="10360501" cy="756874"/>
          </a:xfrm>
        </p:spPr>
        <p:txBody>
          <a:bodyPr/>
          <a:lstStyle/>
          <a:p>
            <a:r>
              <a:rPr lang="en-US" dirty="0"/>
              <a:t>ORNL Cosmic Castle: Codesign for </a:t>
            </a:r>
            <a:r>
              <a:rPr lang="en-US" dirty="0" err="1"/>
              <a:t>DSSoC</a:t>
            </a:r>
            <a:r>
              <a:rPr lang="en-US" dirty="0"/>
              <a:t> Processors</a:t>
            </a:r>
            <a:br>
              <a:rPr lang="en-US" dirty="0"/>
            </a:br>
            <a:r>
              <a:rPr lang="en-US" dirty="0"/>
              <a:t>PY1.Q4 Review</a:t>
            </a:r>
          </a:p>
        </p:txBody>
      </p:sp>
      <p:sp>
        <p:nvSpPr>
          <p:cNvPr id="5" name="Subtitle 4">
            <a:extLst>
              <a:ext uri="{FF2B5EF4-FFF2-40B4-BE49-F238E27FC236}">
                <a16:creationId xmlns:a16="http://schemas.microsoft.com/office/drawing/2014/main" id="{9D9A1093-5173-48C2-91F7-2E91093EAE70}"/>
              </a:ext>
            </a:extLst>
          </p:cNvPr>
          <p:cNvSpPr>
            <a:spLocks noGrp="1"/>
          </p:cNvSpPr>
          <p:nvPr>
            <p:ph type="subTitle" idx="1"/>
          </p:nvPr>
        </p:nvSpPr>
        <p:spPr/>
        <p:txBody>
          <a:bodyPr/>
          <a:lstStyle/>
          <a:p>
            <a:r>
              <a:rPr lang="en-US" dirty="0"/>
              <a:t>Jeffrey S. Vetter</a:t>
            </a:r>
          </a:p>
          <a:p>
            <a:r>
              <a:rPr lang="en-US" dirty="0"/>
              <a:t>Seyong Lee</a:t>
            </a:r>
          </a:p>
          <a:p>
            <a:r>
              <a:rPr lang="en-US" dirty="0"/>
              <a:t>Mehmet Belviranli</a:t>
            </a:r>
          </a:p>
          <a:p>
            <a:r>
              <a:rPr lang="en-US" dirty="0"/>
              <a:t>Roberto Gioiosa</a:t>
            </a:r>
          </a:p>
          <a:p>
            <a:r>
              <a:rPr lang="en-US" dirty="0"/>
              <a:t>Richard Glassbrook</a:t>
            </a:r>
          </a:p>
        </p:txBody>
      </p:sp>
      <p:sp>
        <p:nvSpPr>
          <p:cNvPr id="2" name="Text Placeholder 1">
            <a:extLst>
              <a:ext uri="{FF2B5EF4-FFF2-40B4-BE49-F238E27FC236}">
                <a16:creationId xmlns:a16="http://schemas.microsoft.com/office/drawing/2014/main" id="{48913629-0A97-444C-9FE1-017E398141F5}"/>
              </a:ext>
            </a:extLst>
          </p:cNvPr>
          <p:cNvSpPr>
            <a:spLocks noGrp="1"/>
          </p:cNvSpPr>
          <p:nvPr>
            <p:ph type="body" sz="quarter" idx="12"/>
          </p:nvPr>
        </p:nvSpPr>
        <p:spPr/>
        <p:txBody>
          <a:bodyPr/>
          <a:lstStyle/>
          <a:p>
            <a:r>
              <a:rPr lang="en-US" dirty="0"/>
              <a:t>DARPA ERI </a:t>
            </a:r>
            <a:r>
              <a:rPr lang="en-US" dirty="0" err="1"/>
              <a:t>DSSoC</a:t>
            </a:r>
            <a:r>
              <a:rPr lang="en-US"/>
              <a:t> PY1Q4 </a:t>
            </a:r>
            <a:r>
              <a:rPr lang="en-US" dirty="0"/>
              <a:t>Program Review</a:t>
            </a:r>
          </a:p>
          <a:p>
            <a:r>
              <a:rPr lang="en-US" dirty="0"/>
              <a:t>ORNL</a:t>
            </a:r>
          </a:p>
        </p:txBody>
      </p:sp>
      <p:sp>
        <p:nvSpPr>
          <p:cNvPr id="3" name="Text Placeholder 2">
            <a:extLst>
              <a:ext uri="{FF2B5EF4-FFF2-40B4-BE49-F238E27FC236}">
                <a16:creationId xmlns:a16="http://schemas.microsoft.com/office/drawing/2014/main" id="{9B409CBE-2DA6-4CCB-8037-DFA8F0ABCEDE}"/>
              </a:ext>
            </a:extLst>
          </p:cNvPr>
          <p:cNvSpPr>
            <a:spLocks noGrp="1"/>
          </p:cNvSpPr>
          <p:nvPr>
            <p:ph type="body" sz="quarter" idx="13"/>
          </p:nvPr>
        </p:nvSpPr>
        <p:spPr/>
        <p:txBody>
          <a:bodyPr/>
          <a:lstStyle/>
          <a:p>
            <a:r>
              <a:rPr lang="en-US" dirty="0"/>
              <a:t>17 Jul 2019</a:t>
            </a:r>
          </a:p>
          <a:p>
            <a:endParaRPr lang="en-US" dirty="0"/>
          </a:p>
        </p:txBody>
      </p:sp>
      <p:sp>
        <p:nvSpPr>
          <p:cNvPr id="6" name="TextBox 5">
            <a:extLst>
              <a:ext uri="{FF2B5EF4-FFF2-40B4-BE49-F238E27FC236}">
                <a16:creationId xmlns:a16="http://schemas.microsoft.com/office/drawing/2014/main" id="{59155A89-C955-4310-A991-975FB825C5B5}"/>
              </a:ext>
            </a:extLst>
          </p:cNvPr>
          <p:cNvSpPr txBox="1"/>
          <p:nvPr/>
        </p:nvSpPr>
        <p:spPr>
          <a:xfrm>
            <a:off x="0" y="6641719"/>
            <a:ext cx="742318" cy="215388"/>
          </a:xfrm>
          <a:prstGeom prst="rect">
            <a:avLst/>
          </a:prstGeom>
          <a:noFill/>
        </p:spPr>
        <p:txBody>
          <a:bodyPr wrap="none" rtlCol="0">
            <a:spAutoFit/>
          </a:bodyPr>
          <a:lstStyle/>
          <a:p>
            <a:r>
              <a:rPr lang="en-US" sz="800" dirty="0"/>
              <a:t>17 Jul 2019 </a:t>
            </a:r>
          </a:p>
        </p:txBody>
      </p:sp>
      <p:sp>
        <p:nvSpPr>
          <p:cNvPr id="7" name="TextBox 6">
            <a:extLst>
              <a:ext uri="{FF2B5EF4-FFF2-40B4-BE49-F238E27FC236}">
                <a16:creationId xmlns:a16="http://schemas.microsoft.com/office/drawing/2014/main" id="{530BF5DE-BCAA-4871-A6DE-8EEC8466E4CB}"/>
              </a:ext>
            </a:extLst>
          </p:cNvPr>
          <p:cNvSpPr txBox="1"/>
          <p:nvPr/>
        </p:nvSpPr>
        <p:spPr>
          <a:xfrm>
            <a:off x="3595553" y="6137256"/>
            <a:ext cx="4989253" cy="646331"/>
          </a:xfrm>
          <a:prstGeom prst="rect">
            <a:avLst/>
          </a:prstGeom>
          <a:noFill/>
        </p:spPr>
        <p:txBody>
          <a:bodyPr wrap="square" rtlCol="0">
            <a:spAutoFit/>
          </a:bodyPr>
          <a:lstStyle/>
          <a:p>
            <a:r>
              <a:rPr lang="en-US" dirty="0">
                <a:solidFill>
                  <a:schemeClr val="bg1">
                    <a:lumMod val="50000"/>
                  </a:schemeClr>
                </a:solidFill>
              </a:rPr>
              <a:t>DARPA ERI </a:t>
            </a:r>
            <a:r>
              <a:rPr lang="en-US" dirty="0" err="1">
                <a:solidFill>
                  <a:schemeClr val="bg1">
                    <a:lumMod val="50000"/>
                  </a:schemeClr>
                </a:solidFill>
              </a:rPr>
              <a:t>DSSoC</a:t>
            </a:r>
            <a:r>
              <a:rPr lang="en-US" dirty="0">
                <a:solidFill>
                  <a:schemeClr val="bg1">
                    <a:lumMod val="50000"/>
                  </a:schemeClr>
                </a:solidFill>
              </a:rPr>
              <a:t> Program: Dr. Tom Rondeau</a:t>
            </a:r>
          </a:p>
        </p:txBody>
      </p:sp>
    </p:spTree>
    <p:extLst>
      <p:ext uri="{BB962C8B-B14F-4D97-AF65-F5344CB8AC3E}">
        <p14:creationId xmlns:p14="http://schemas.microsoft.com/office/powerpoint/2010/main" val="239664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70C7EE-48C0-45A3-ACD5-831C5E965199}"/>
              </a:ext>
            </a:extLst>
          </p:cNvPr>
          <p:cNvSpPr>
            <a:spLocks noGrp="1"/>
          </p:cNvSpPr>
          <p:nvPr>
            <p:ph type="ctrTitle"/>
          </p:nvPr>
        </p:nvSpPr>
        <p:spPr/>
        <p:txBody>
          <a:bodyPr/>
          <a:lstStyle/>
          <a:p>
            <a:r>
              <a:rPr lang="en-US" dirty="0"/>
              <a:t>DARPA Domain-Specific System on a Chip (</a:t>
            </a:r>
            <a:r>
              <a:rPr lang="en-US" dirty="0" err="1"/>
              <a:t>DSSoC</a:t>
            </a:r>
            <a:r>
              <a:rPr lang="en-US" dirty="0"/>
              <a:t>) Program</a:t>
            </a:r>
          </a:p>
        </p:txBody>
      </p:sp>
      <p:sp>
        <p:nvSpPr>
          <p:cNvPr id="8" name="Text Placeholder 7">
            <a:extLst>
              <a:ext uri="{FF2B5EF4-FFF2-40B4-BE49-F238E27FC236}">
                <a16:creationId xmlns:a16="http://schemas.microsoft.com/office/drawing/2014/main" id="{CC82C2CD-07D4-400F-BC2E-4847829D8F22}"/>
              </a:ext>
            </a:extLst>
          </p:cNvPr>
          <p:cNvSpPr>
            <a:spLocks noGrp="1"/>
          </p:cNvSpPr>
          <p:nvPr>
            <p:ph type="body" sz="quarter" idx="12"/>
          </p:nvPr>
        </p:nvSpPr>
        <p:spPr/>
        <p:txBody>
          <a:bodyPr/>
          <a:lstStyle/>
          <a:p>
            <a:endParaRPr lang="en-US"/>
          </a:p>
        </p:txBody>
      </p:sp>
      <p:sp>
        <p:nvSpPr>
          <p:cNvPr id="9" name="Rectangle 8">
            <a:extLst>
              <a:ext uri="{FF2B5EF4-FFF2-40B4-BE49-F238E27FC236}">
                <a16:creationId xmlns:a16="http://schemas.microsoft.com/office/drawing/2014/main" id="{0EA52B73-C942-4FC8-A988-6B772CED14AC}"/>
              </a:ext>
            </a:extLst>
          </p:cNvPr>
          <p:cNvSpPr/>
          <p:nvPr/>
        </p:nvSpPr>
        <p:spPr>
          <a:xfrm>
            <a:off x="3544002" y="5093916"/>
            <a:ext cx="5100820" cy="369332"/>
          </a:xfrm>
          <a:prstGeom prst="rect">
            <a:avLst/>
          </a:prstGeom>
        </p:spPr>
        <p:txBody>
          <a:bodyPr wrap="none">
            <a:spAutoFit/>
          </a:bodyPr>
          <a:lstStyle/>
          <a:p>
            <a:r>
              <a:rPr lang="en-US" dirty="0">
                <a:solidFill>
                  <a:schemeClr val="bg1">
                    <a:lumMod val="50000"/>
                  </a:schemeClr>
                </a:solidFill>
              </a:rPr>
              <a:t>DARPA ERI </a:t>
            </a:r>
            <a:r>
              <a:rPr lang="en-US" dirty="0" err="1">
                <a:solidFill>
                  <a:schemeClr val="bg1">
                    <a:lumMod val="50000"/>
                  </a:schemeClr>
                </a:solidFill>
              </a:rPr>
              <a:t>DSSoC</a:t>
            </a:r>
            <a:r>
              <a:rPr lang="en-US" dirty="0">
                <a:solidFill>
                  <a:schemeClr val="bg1">
                    <a:lumMod val="50000"/>
                  </a:schemeClr>
                </a:solidFill>
              </a:rPr>
              <a:t> Program: Dr. Tom Rondeau</a:t>
            </a:r>
          </a:p>
        </p:txBody>
      </p:sp>
    </p:spTree>
    <p:extLst>
      <p:ext uri="{BB962C8B-B14F-4D97-AF65-F5344CB8AC3E}">
        <p14:creationId xmlns:p14="http://schemas.microsoft.com/office/powerpoint/2010/main" val="827672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Title 33"/>
          <p:cNvSpPr>
            <a:spLocks noGrp="1"/>
          </p:cNvSpPr>
          <p:nvPr>
            <p:ph type="ctrTitle"/>
          </p:nvPr>
        </p:nvSpPr>
        <p:spPr>
          <a:xfrm>
            <a:off x="2162670" y="435335"/>
            <a:ext cx="9518288" cy="335063"/>
          </a:xfrm>
        </p:spPr>
        <p:txBody>
          <a:bodyPr>
            <a:noAutofit/>
          </a:bodyPr>
          <a:lstStyle/>
          <a:p>
            <a:r>
              <a:rPr lang="en-US" sz="1799" dirty="0"/>
              <a:t>The history of GNU Radio inspiring the key technical areas of DSSoC</a:t>
            </a:r>
          </a:p>
        </p:txBody>
      </p:sp>
      <p:grpSp>
        <p:nvGrpSpPr>
          <p:cNvPr id="13" name="Group 12"/>
          <p:cNvGrpSpPr/>
          <p:nvPr/>
        </p:nvGrpSpPr>
        <p:grpSpPr>
          <a:xfrm>
            <a:off x="3938569" y="2381856"/>
            <a:ext cx="1891891" cy="1097675"/>
            <a:chOff x="3243798" y="2407453"/>
            <a:chExt cx="1892384" cy="1097961"/>
          </a:xfrm>
        </p:grpSpPr>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504190" y="2407453"/>
              <a:ext cx="1371600" cy="913485"/>
            </a:xfrm>
            <a:prstGeom prst="rect">
              <a:avLst/>
            </a:prstGeom>
          </p:spPr>
        </p:pic>
        <p:sp>
          <p:nvSpPr>
            <p:cNvPr id="5" name="Rectangle 4"/>
            <p:cNvSpPr/>
            <p:nvPr/>
          </p:nvSpPr>
          <p:spPr>
            <a:xfrm>
              <a:off x="3243798" y="3320748"/>
              <a:ext cx="1892384" cy="184666"/>
            </a:xfrm>
            <a:prstGeom prst="rect">
              <a:avLst/>
            </a:prstGeom>
          </p:spPr>
          <p:txBody>
            <a:bodyPr wrap="square">
              <a:spAutoFit/>
            </a:bodyPr>
            <a:lstStyle/>
            <a:p>
              <a:pPr algn="ctr" defTabSz="914126" fontAlgn="auto">
                <a:spcBef>
                  <a:spcPts val="0"/>
                </a:spcBef>
                <a:spcAft>
                  <a:spcPts val="0"/>
                </a:spcAft>
              </a:pPr>
              <a:r>
                <a:rPr lang="en-US" sz="600" dirty="0">
                  <a:solidFill>
                    <a:prstClr val="white">
                      <a:lumMod val="65000"/>
                    </a:prstClr>
                  </a:solidFill>
                  <a:latin typeface="Tahoma"/>
                  <a:cs typeface="+mn-cs"/>
                </a:rPr>
                <a:t>media.wired.com</a:t>
              </a:r>
            </a:p>
          </p:txBody>
        </p:sp>
      </p:grpSp>
      <p:grpSp>
        <p:nvGrpSpPr>
          <p:cNvPr id="16" name="Group 15"/>
          <p:cNvGrpSpPr/>
          <p:nvPr/>
        </p:nvGrpSpPr>
        <p:grpSpPr>
          <a:xfrm>
            <a:off x="3606424" y="5235751"/>
            <a:ext cx="1558919" cy="807805"/>
            <a:chOff x="3647600" y="4444833"/>
            <a:chExt cx="1559325" cy="808015"/>
          </a:xfrm>
        </p:grpSpPr>
        <p:pic>
          <p:nvPicPr>
            <p:cNvPr id="6" name="Picture 5"/>
            <p:cNvPicPr>
              <a:picLocks noChangeAspect="1"/>
            </p:cNvPicPr>
            <p:nvPr/>
          </p:nvPicPr>
          <p:blipFill>
            <a:blip r:embed="rId3" cstate="hqprint">
              <a:extLst>
                <a:ext uri="{BEBA8EAE-BF5A-486C-A8C5-ECC9F3942E4B}">
                  <a14:imgProps xmlns:a14="http://schemas.microsoft.com/office/drawing/2010/main">
                    <a14:imgLayer r:embed="rId4">
                      <a14:imgEffect>
                        <a14:backgroundRemoval t="562" b="100000" l="769" r="99692"/>
                      </a14:imgEffect>
                    </a14:imgLayer>
                  </a14:imgProps>
                </a:ext>
                <a:ext uri="{28A0092B-C50C-407E-A947-70E740481C1C}">
                  <a14:useLocalDpi xmlns:a14="http://schemas.microsoft.com/office/drawing/2010/main"/>
                </a:ext>
              </a:extLst>
            </a:blip>
            <a:stretch>
              <a:fillRect/>
            </a:stretch>
          </p:blipFill>
          <p:spPr>
            <a:xfrm>
              <a:off x="3741463" y="4444833"/>
              <a:ext cx="1371600" cy="751215"/>
            </a:xfrm>
            <a:prstGeom prst="rect">
              <a:avLst/>
            </a:prstGeom>
          </p:spPr>
        </p:pic>
        <p:sp>
          <p:nvSpPr>
            <p:cNvPr id="7" name="Rectangle 6"/>
            <p:cNvSpPr/>
            <p:nvPr/>
          </p:nvSpPr>
          <p:spPr>
            <a:xfrm>
              <a:off x="3647600" y="5068182"/>
              <a:ext cx="1559325" cy="184666"/>
            </a:xfrm>
            <a:prstGeom prst="rect">
              <a:avLst/>
            </a:prstGeom>
          </p:spPr>
          <p:txBody>
            <a:bodyPr wrap="square">
              <a:spAutoFit/>
            </a:bodyPr>
            <a:lstStyle/>
            <a:p>
              <a:pPr algn="ctr" defTabSz="914126" fontAlgn="auto">
                <a:spcBef>
                  <a:spcPts val="0"/>
                </a:spcBef>
                <a:spcAft>
                  <a:spcPts val="0"/>
                </a:spcAft>
              </a:pPr>
              <a:r>
                <a:rPr lang="en-US" sz="600" dirty="0">
                  <a:solidFill>
                    <a:prstClr val="white">
                      <a:lumMod val="65000"/>
                    </a:prstClr>
                  </a:solidFill>
                  <a:latin typeface="Tahoma"/>
                  <a:cs typeface="+mn-cs"/>
                </a:rPr>
                <a:t>www.ettus.com</a:t>
              </a:r>
            </a:p>
          </p:txBody>
        </p:sp>
      </p:grpSp>
      <p:grpSp>
        <p:nvGrpSpPr>
          <p:cNvPr id="12" name="Group 11"/>
          <p:cNvGrpSpPr/>
          <p:nvPr/>
        </p:nvGrpSpPr>
        <p:grpSpPr>
          <a:xfrm>
            <a:off x="4235958" y="1055257"/>
            <a:ext cx="1426802" cy="806507"/>
            <a:chOff x="3504190" y="951263"/>
            <a:chExt cx="1427174" cy="806717"/>
          </a:xfrm>
        </p:grpSpPr>
        <p:pic>
          <p:nvPicPr>
            <p:cNvPr id="8" name="Picture 7"/>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531977" y="951263"/>
              <a:ext cx="1371600" cy="707480"/>
            </a:xfrm>
            <a:prstGeom prst="rect">
              <a:avLst/>
            </a:prstGeom>
          </p:spPr>
        </p:pic>
        <p:sp>
          <p:nvSpPr>
            <p:cNvPr id="9" name="Rectangle 8"/>
            <p:cNvSpPr/>
            <p:nvPr/>
          </p:nvSpPr>
          <p:spPr>
            <a:xfrm>
              <a:off x="3504190" y="1573314"/>
              <a:ext cx="1427174" cy="184666"/>
            </a:xfrm>
            <a:prstGeom prst="rect">
              <a:avLst/>
            </a:prstGeom>
          </p:spPr>
          <p:txBody>
            <a:bodyPr wrap="square">
              <a:spAutoFit/>
            </a:bodyPr>
            <a:lstStyle/>
            <a:p>
              <a:pPr algn="ctr" defTabSz="914126" fontAlgn="auto">
                <a:spcBef>
                  <a:spcPts val="0"/>
                </a:spcBef>
                <a:spcAft>
                  <a:spcPts val="0"/>
                </a:spcAft>
              </a:pPr>
              <a:r>
                <a:rPr lang="en-US" sz="600" dirty="0">
                  <a:solidFill>
                    <a:prstClr val="white">
                      <a:lumMod val="65000"/>
                    </a:prstClr>
                  </a:solidFill>
                  <a:latin typeface="Tahoma"/>
                  <a:cs typeface="+mn-cs"/>
                </a:rPr>
                <a:t>www.mccdaq.com</a:t>
              </a:r>
            </a:p>
          </p:txBody>
        </p:sp>
      </p:grpSp>
      <p:sp>
        <p:nvSpPr>
          <p:cNvPr id="11" name="TextBox 10"/>
          <p:cNvSpPr txBox="1"/>
          <p:nvPr/>
        </p:nvSpPr>
        <p:spPr>
          <a:xfrm>
            <a:off x="261866" y="1320046"/>
            <a:ext cx="691035" cy="369236"/>
          </a:xfrm>
          <a:prstGeom prst="rect">
            <a:avLst/>
          </a:prstGeom>
          <a:noFill/>
        </p:spPr>
        <p:txBody>
          <a:bodyPr wrap="none" rtlCol="0">
            <a:spAutoFit/>
          </a:bodyPr>
          <a:lstStyle/>
          <a:p>
            <a:pPr defTabSz="914126" fontAlgn="auto">
              <a:spcBef>
                <a:spcPts val="0"/>
              </a:spcBef>
              <a:spcAft>
                <a:spcPts val="0"/>
              </a:spcAft>
            </a:pPr>
            <a:r>
              <a:rPr lang="en-US" sz="1799" dirty="0">
                <a:solidFill>
                  <a:prstClr val="black"/>
                </a:solidFill>
                <a:latin typeface="Tahoma"/>
                <a:cs typeface="+mn-cs"/>
              </a:rPr>
              <a:t>2001</a:t>
            </a:r>
          </a:p>
        </p:txBody>
      </p:sp>
      <p:sp>
        <p:nvSpPr>
          <p:cNvPr id="14" name="TextBox 13"/>
          <p:cNvSpPr txBox="1"/>
          <p:nvPr/>
        </p:nvSpPr>
        <p:spPr>
          <a:xfrm>
            <a:off x="262521" y="2653861"/>
            <a:ext cx="691035" cy="369236"/>
          </a:xfrm>
          <a:prstGeom prst="rect">
            <a:avLst/>
          </a:prstGeom>
          <a:noFill/>
        </p:spPr>
        <p:txBody>
          <a:bodyPr wrap="none" rtlCol="0">
            <a:spAutoFit/>
          </a:bodyPr>
          <a:lstStyle/>
          <a:p>
            <a:pPr defTabSz="914126" fontAlgn="auto">
              <a:spcBef>
                <a:spcPts val="0"/>
              </a:spcBef>
              <a:spcAft>
                <a:spcPts val="0"/>
              </a:spcAft>
            </a:pPr>
            <a:r>
              <a:rPr lang="en-US" sz="1799" dirty="0">
                <a:solidFill>
                  <a:prstClr val="black"/>
                </a:solidFill>
                <a:latin typeface="Tahoma"/>
                <a:cs typeface="+mn-cs"/>
              </a:rPr>
              <a:t>2004</a:t>
            </a:r>
          </a:p>
        </p:txBody>
      </p:sp>
      <p:sp>
        <p:nvSpPr>
          <p:cNvPr id="15" name="TextBox 14"/>
          <p:cNvSpPr txBox="1"/>
          <p:nvPr/>
        </p:nvSpPr>
        <p:spPr>
          <a:xfrm>
            <a:off x="274699" y="5537497"/>
            <a:ext cx="691035" cy="369236"/>
          </a:xfrm>
          <a:prstGeom prst="rect">
            <a:avLst/>
          </a:prstGeom>
          <a:noFill/>
        </p:spPr>
        <p:txBody>
          <a:bodyPr wrap="none" rtlCol="0">
            <a:spAutoFit/>
          </a:bodyPr>
          <a:lstStyle/>
          <a:p>
            <a:pPr defTabSz="914126" fontAlgn="auto">
              <a:spcBef>
                <a:spcPts val="0"/>
              </a:spcBef>
              <a:spcAft>
                <a:spcPts val="0"/>
              </a:spcAft>
            </a:pPr>
            <a:r>
              <a:rPr lang="en-US" sz="1799" dirty="0">
                <a:solidFill>
                  <a:prstClr val="black"/>
                </a:solidFill>
                <a:latin typeface="Tahoma"/>
                <a:cs typeface="+mn-cs"/>
              </a:rPr>
              <a:t>2008</a:t>
            </a:r>
          </a:p>
        </p:txBody>
      </p:sp>
      <p:sp>
        <p:nvSpPr>
          <p:cNvPr id="20" name="TextBox 19"/>
          <p:cNvSpPr txBox="1"/>
          <p:nvPr/>
        </p:nvSpPr>
        <p:spPr>
          <a:xfrm>
            <a:off x="6276283" y="1040054"/>
            <a:ext cx="691035" cy="369236"/>
          </a:xfrm>
          <a:prstGeom prst="rect">
            <a:avLst/>
          </a:prstGeom>
          <a:noFill/>
        </p:spPr>
        <p:txBody>
          <a:bodyPr wrap="none" rtlCol="0">
            <a:spAutoFit/>
          </a:bodyPr>
          <a:lstStyle/>
          <a:p>
            <a:pPr defTabSz="914126" fontAlgn="auto">
              <a:spcBef>
                <a:spcPts val="0"/>
              </a:spcBef>
              <a:spcAft>
                <a:spcPts val="0"/>
              </a:spcAft>
            </a:pPr>
            <a:r>
              <a:rPr lang="en-US" sz="1799" dirty="0">
                <a:solidFill>
                  <a:prstClr val="black"/>
                </a:solidFill>
                <a:latin typeface="Tahoma"/>
                <a:cs typeface="+mn-cs"/>
              </a:rPr>
              <a:t>2013</a:t>
            </a:r>
          </a:p>
        </p:txBody>
      </p:sp>
      <p:sp>
        <p:nvSpPr>
          <p:cNvPr id="21" name="TextBox 20"/>
          <p:cNvSpPr txBox="1"/>
          <p:nvPr/>
        </p:nvSpPr>
        <p:spPr>
          <a:xfrm>
            <a:off x="6288404" y="2003482"/>
            <a:ext cx="691035" cy="369236"/>
          </a:xfrm>
          <a:prstGeom prst="rect">
            <a:avLst/>
          </a:prstGeom>
          <a:noFill/>
        </p:spPr>
        <p:txBody>
          <a:bodyPr wrap="none" rtlCol="0">
            <a:spAutoFit/>
          </a:bodyPr>
          <a:lstStyle/>
          <a:p>
            <a:pPr defTabSz="914126" fontAlgn="auto">
              <a:spcBef>
                <a:spcPts val="0"/>
              </a:spcBef>
              <a:spcAft>
                <a:spcPts val="0"/>
              </a:spcAft>
            </a:pPr>
            <a:r>
              <a:rPr lang="en-US" sz="1799" dirty="0">
                <a:solidFill>
                  <a:prstClr val="black"/>
                </a:solidFill>
                <a:latin typeface="Tahoma"/>
                <a:cs typeface="+mn-cs"/>
              </a:rPr>
              <a:t>2014</a:t>
            </a:r>
          </a:p>
        </p:txBody>
      </p:sp>
      <p:sp>
        <p:nvSpPr>
          <p:cNvPr id="22" name="TextBox 21"/>
          <p:cNvSpPr txBox="1"/>
          <p:nvPr/>
        </p:nvSpPr>
        <p:spPr>
          <a:xfrm>
            <a:off x="6276282" y="3339799"/>
            <a:ext cx="691035" cy="369236"/>
          </a:xfrm>
          <a:prstGeom prst="rect">
            <a:avLst/>
          </a:prstGeom>
          <a:noFill/>
        </p:spPr>
        <p:txBody>
          <a:bodyPr wrap="none" rtlCol="0">
            <a:spAutoFit/>
          </a:bodyPr>
          <a:lstStyle/>
          <a:p>
            <a:pPr defTabSz="914126" fontAlgn="auto">
              <a:spcBef>
                <a:spcPts val="0"/>
              </a:spcBef>
              <a:spcAft>
                <a:spcPts val="0"/>
              </a:spcAft>
            </a:pPr>
            <a:r>
              <a:rPr lang="en-US" sz="1799" dirty="0">
                <a:solidFill>
                  <a:prstClr val="black"/>
                </a:solidFill>
                <a:latin typeface="Tahoma"/>
                <a:cs typeface="+mn-cs"/>
              </a:rPr>
              <a:t>2015</a:t>
            </a:r>
          </a:p>
        </p:txBody>
      </p:sp>
      <p:pic>
        <p:nvPicPr>
          <p:cNvPr id="18" name="Picture 1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6757" y="2359130"/>
            <a:ext cx="822746" cy="887372"/>
          </a:xfrm>
          <a:prstGeom prst="rect">
            <a:avLst/>
          </a:prstGeom>
        </p:spPr>
      </p:pic>
      <p:sp>
        <p:nvSpPr>
          <p:cNvPr id="23" name="Rectangle 22"/>
          <p:cNvSpPr/>
          <p:nvPr/>
        </p:nvSpPr>
        <p:spPr>
          <a:xfrm>
            <a:off x="2426379" y="3220239"/>
            <a:ext cx="1063504" cy="184618"/>
          </a:xfrm>
          <a:prstGeom prst="rect">
            <a:avLst/>
          </a:prstGeom>
        </p:spPr>
        <p:txBody>
          <a:bodyPr wrap="square">
            <a:spAutoFit/>
          </a:bodyPr>
          <a:lstStyle/>
          <a:p>
            <a:pPr algn="ctr" defTabSz="914126" fontAlgn="auto">
              <a:spcBef>
                <a:spcPts val="0"/>
              </a:spcBef>
              <a:spcAft>
                <a:spcPts val="0"/>
              </a:spcAft>
            </a:pPr>
            <a:r>
              <a:rPr lang="en-US" sz="600" dirty="0">
                <a:solidFill>
                  <a:prstClr val="white">
                    <a:lumMod val="65000"/>
                  </a:prstClr>
                </a:solidFill>
                <a:latin typeface="Tahoma"/>
                <a:cs typeface="+mn-cs"/>
              </a:rPr>
              <a:t>commons.wikimedia.org</a:t>
            </a:r>
          </a:p>
        </p:txBody>
      </p:sp>
      <p:pic>
        <p:nvPicPr>
          <p:cNvPr id="24" name="Picture 2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767775" y="1010527"/>
            <a:ext cx="822746" cy="794377"/>
          </a:xfrm>
          <a:prstGeom prst="rect">
            <a:avLst/>
          </a:prstGeom>
        </p:spPr>
      </p:pic>
      <p:sp>
        <p:nvSpPr>
          <p:cNvPr id="25" name="Rectangle 24"/>
          <p:cNvSpPr/>
          <p:nvPr/>
        </p:nvSpPr>
        <p:spPr>
          <a:xfrm>
            <a:off x="2664606" y="1784055"/>
            <a:ext cx="1029087" cy="184618"/>
          </a:xfrm>
          <a:prstGeom prst="rect">
            <a:avLst/>
          </a:prstGeom>
        </p:spPr>
        <p:txBody>
          <a:bodyPr wrap="square">
            <a:spAutoFit/>
          </a:bodyPr>
          <a:lstStyle/>
          <a:p>
            <a:pPr algn="ctr" defTabSz="914126" fontAlgn="auto">
              <a:spcBef>
                <a:spcPts val="0"/>
              </a:spcBef>
              <a:spcAft>
                <a:spcPts val="0"/>
              </a:spcAft>
            </a:pPr>
            <a:r>
              <a:rPr lang="en-US" sz="600" dirty="0">
                <a:solidFill>
                  <a:prstClr val="white">
                    <a:lumMod val="65000"/>
                  </a:prstClr>
                </a:solidFill>
                <a:latin typeface="Tahoma"/>
                <a:cs typeface="+mn-cs"/>
              </a:rPr>
              <a:t>commons.wikimedia.org</a:t>
            </a:r>
          </a:p>
        </p:txBody>
      </p:sp>
      <p:sp>
        <p:nvSpPr>
          <p:cNvPr id="26" name="Rectangle 25"/>
          <p:cNvSpPr/>
          <p:nvPr/>
        </p:nvSpPr>
        <p:spPr>
          <a:xfrm>
            <a:off x="2559045" y="6093609"/>
            <a:ext cx="1007561" cy="184618"/>
          </a:xfrm>
          <a:prstGeom prst="rect">
            <a:avLst/>
          </a:prstGeom>
        </p:spPr>
        <p:txBody>
          <a:bodyPr wrap="square">
            <a:spAutoFit/>
          </a:bodyPr>
          <a:lstStyle/>
          <a:p>
            <a:pPr algn="ctr" defTabSz="914126" fontAlgn="auto">
              <a:spcBef>
                <a:spcPts val="0"/>
              </a:spcBef>
              <a:spcAft>
                <a:spcPts val="0"/>
              </a:spcAft>
            </a:pPr>
            <a:r>
              <a:rPr lang="en-US" sz="600" dirty="0">
                <a:solidFill>
                  <a:prstClr val="white">
                    <a:lumMod val="65000"/>
                  </a:prstClr>
                </a:solidFill>
                <a:latin typeface="Tahoma"/>
                <a:cs typeface="+mn-cs"/>
              </a:rPr>
              <a:t>commons.wikimedia.org</a:t>
            </a: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651452" y="5252903"/>
            <a:ext cx="822746" cy="865811"/>
          </a:xfrm>
          <a:prstGeom prst="rect">
            <a:avLst/>
          </a:prstGeom>
        </p:spPr>
      </p:pic>
      <p:sp>
        <p:nvSpPr>
          <p:cNvPr id="19" name="TextBox 18"/>
          <p:cNvSpPr txBox="1"/>
          <p:nvPr/>
        </p:nvSpPr>
        <p:spPr>
          <a:xfrm>
            <a:off x="207813" y="4184162"/>
            <a:ext cx="691035" cy="369236"/>
          </a:xfrm>
          <a:prstGeom prst="rect">
            <a:avLst/>
          </a:prstGeom>
          <a:noFill/>
        </p:spPr>
        <p:txBody>
          <a:bodyPr wrap="none" rtlCol="0">
            <a:spAutoFit/>
          </a:bodyPr>
          <a:lstStyle/>
          <a:p>
            <a:pPr defTabSz="914126" fontAlgn="auto">
              <a:spcBef>
                <a:spcPts val="0"/>
              </a:spcBef>
              <a:spcAft>
                <a:spcPts val="0"/>
              </a:spcAft>
            </a:pPr>
            <a:r>
              <a:rPr lang="en-US" sz="1799" dirty="0">
                <a:solidFill>
                  <a:prstClr val="black"/>
                </a:solidFill>
                <a:latin typeface="Tahoma"/>
                <a:cs typeface="+mn-cs"/>
              </a:rPr>
              <a:t>2008</a:t>
            </a:r>
          </a:p>
        </p:txBody>
      </p:sp>
      <p:grpSp>
        <p:nvGrpSpPr>
          <p:cNvPr id="50" name="Group 49"/>
          <p:cNvGrpSpPr/>
          <p:nvPr/>
        </p:nvGrpSpPr>
        <p:grpSpPr>
          <a:xfrm>
            <a:off x="2493541" y="3869988"/>
            <a:ext cx="2310630" cy="1061802"/>
            <a:chOff x="2103332" y="4535931"/>
            <a:chExt cx="2311232" cy="1062079"/>
          </a:xfrm>
        </p:grpSpPr>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446148" y="4535931"/>
              <a:ext cx="1625600" cy="914400"/>
            </a:xfrm>
            <a:prstGeom prst="rect">
              <a:avLst/>
            </a:prstGeom>
          </p:spPr>
        </p:pic>
        <p:sp>
          <p:nvSpPr>
            <p:cNvPr id="29" name="Rectangle 28"/>
            <p:cNvSpPr/>
            <p:nvPr/>
          </p:nvSpPr>
          <p:spPr>
            <a:xfrm>
              <a:off x="2103332" y="5413344"/>
              <a:ext cx="2311232" cy="184666"/>
            </a:xfrm>
            <a:prstGeom prst="rect">
              <a:avLst/>
            </a:prstGeom>
          </p:spPr>
          <p:txBody>
            <a:bodyPr wrap="square">
              <a:spAutoFit/>
            </a:bodyPr>
            <a:lstStyle/>
            <a:p>
              <a:pPr algn="ctr" defTabSz="914126" fontAlgn="auto">
                <a:spcBef>
                  <a:spcPts val="0"/>
                </a:spcBef>
                <a:spcAft>
                  <a:spcPts val="0"/>
                </a:spcAft>
              </a:pPr>
              <a:r>
                <a:rPr lang="en-US" sz="600" dirty="0">
                  <a:solidFill>
                    <a:prstClr val="white">
                      <a:lumMod val="65000"/>
                    </a:prstClr>
                  </a:solidFill>
                  <a:latin typeface="Tahoma"/>
                  <a:cs typeface="+mn-cs"/>
                </a:rPr>
                <a:t>commons.wikimedia.org</a:t>
              </a:r>
            </a:p>
          </p:txBody>
        </p:sp>
      </p:grpSp>
      <p:grpSp>
        <p:nvGrpSpPr>
          <p:cNvPr id="36" name="Group 35"/>
          <p:cNvGrpSpPr/>
          <p:nvPr/>
        </p:nvGrpSpPr>
        <p:grpSpPr>
          <a:xfrm>
            <a:off x="8753774" y="1783931"/>
            <a:ext cx="1650570" cy="926778"/>
            <a:chOff x="6098117" y="853492"/>
            <a:chExt cx="1651000" cy="927019"/>
          </a:xfrm>
        </p:grpSpPr>
        <p:pic>
          <p:nvPicPr>
            <p:cNvPr id="32" name="Picture 3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512137" y="853492"/>
              <a:ext cx="822960" cy="822960"/>
            </a:xfrm>
            <a:prstGeom prst="rect">
              <a:avLst/>
            </a:prstGeom>
          </p:spPr>
        </p:pic>
        <p:sp>
          <p:nvSpPr>
            <p:cNvPr id="33" name="Rectangle 32"/>
            <p:cNvSpPr/>
            <p:nvPr/>
          </p:nvSpPr>
          <p:spPr>
            <a:xfrm>
              <a:off x="6098117" y="1595845"/>
              <a:ext cx="1651000" cy="184666"/>
            </a:xfrm>
            <a:prstGeom prst="rect">
              <a:avLst/>
            </a:prstGeom>
          </p:spPr>
          <p:txBody>
            <a:bodyPr wrap="square">
              <a:spAutoFit/>
            </a:bodyPr>
            <a:lstStyle/>
            <a:p>
              <a:pPr algn="ctr" defTabSz="914126" fontAlgn="auto">
                <a:spcBef>
                  <a:spcPts val="0"/>
                </a:spcBef>
                <a:spcAft>
                  <a:spcPts val="0"/>
                </a:spcAft>
              </a:pPr>
              <a:r>
                <a:rPr lang="en-US" sz="600" dirty="0">
                  <a:solidFill>
                    <a:prstClr val="white">
                      <a:lumMod val="65000"/>
                    </a:prstClr>
                  </a:solidFill>
                  <a:latin typeface="Tahoma"/>
                  <a:cs typeface="+mn-cs"/>
                </a:rPr>
                <a:t>processors.wiki.ti.com</a:t>
              </a:r>
            </a:p>
          </p:txBody>
        </p:sp>
      </p:grpSp>
      <p:pic>
        <p:nvPicPr>
          <p:cNvPr id="37" name="Picture 36"/>
          <p:cNvPicPr>
            <a:picLocks noChangeAspect="1"/>
          </p:cNvPicPr>
          <p:nvPr/>
        </p:nvPicPr>
        <p:blipFill>
          <a:blip r:embed="rId11"/>
          <a:stretch>
            <a:fillRect/>
          </a:stretch>
        </p:blipFill>
        <p:spPr>
          <a:xfrm>
            <a:off x="8995598" y="2955586"/>
            <a:ext cx="1166922" cy="1166922"/>
          </a:xfrm>
          <a:prstGeom prst="rect">
            <a:avLst/>
          </a:prstGeom>
        </p:spPr>
      </p:pic>
      <p:sp>
        <p:nvSpPr>
          <p:cNvPr id="38" name="TextBox 37"/>
          <p:cNvSpPr txBox="1"/>
          <p:nvPr/>
        </p:nvSpPr>
        <p:spPr>
          <a:xfrm>
            <a:off x="929916" y="5499644"/>
            <a:ext cx="1627211" cy="461545"/>
          </a:xfrm>
          <a:prstGeom prst="rect">
            <a:avLst/>
          </a:prstGeom>
          <a:noFill/>
        </p:spPr>
        <p:txBody>
          <a:bodyPr wrap="square" rtlCol="0">
            <a:spAutoFit/>
          </a:bodyPr>
          <a:lstStyle/>
          <a:p>
            <a:pPr defTabSz="914126" fontAlgn="auto">
              <a:spcBef>
                <a:spcPts val="0"/>
              </a:spcBef>
              <a:spcAft>
                <a:spcPts val="0"/>
              </a:spcAft>
            </a:pPr>
            <a:r>
              <a:rPr lang="en-US" sz="1200" dirty="0">
                <a:solidFill>
                  <a:prstClr val="black"/>
                </a:solidFill>
                <a:latin typeface="Tahoma"/>
                <a:cs typeface="+mn-cs"/>
              </a:rPr>
              <a:t>Moving to multi-core processors (i7)</a:t>
            </a:r>
          </a:p>
        </p:txBody>
      </p:sp>
      <p:sp>
        <p:nvSpPr>
          <p:cNvPr id="39" name="TextBox 38"/>
          <p:cNvSpPr txBox="1"/>
          <p:nvPr/>
        </p:nvSpPr>
        <p:spPr>
          <a:xfrm>
            <a:off x="1015254" y="2505551"/>
            <a:ext cx="1432592" cy="646163"/>
          </a:xfrm>
          <a:prstGeom prst="rect">
            <a:avLst/>
          </a:prstGeom>
          <a:noFill/>
        </p:spPr>
        <p:txBody>
          <a:bodyPr wrap="square" rtlCol="0">
            <a:spAutoFit/>
          </a:bodyPr>
          <a:lstStyle/>
          <a:p>
            <a:pPr defTabSz="914126" fontAlgn="auto">
              <a:spcBef>
                <a:spcPts val="0"/>
              </a:spcBef>
              <a:spcAft>
                <a:spcPts val="0"/>
              </a:spcAft>
            </a:pPr>
            <a:r>
              <a:rPr lang="en-US" sz="1200" dirty="0">
                <a:solidFill>
                  <a:prstClr val="black"/>
                </a:solidFill>
                <a:latin typeface="Tahoma"/>
                <a:cs typeface="+mn-cs"/>
              </a:rPr>
              <a:t>Growing with technology (Pentium D)</a:t>
            </a:r>
          </a:p>
        </p:txBody>
      </p:sp>
      <p:sp>
        <p:nvSpPr>
          <p:cNvPr id="40" name="TextBox 39"/>
          <p:cNvSpPr txBox="1"/>
          <p:nvPr/>
        </p:nvSpPr>
        <p:spPr>
          <a:xfrm>
            <a:off x="1110608" y="1073811"/>
            <a:ext cx="1214951" cy="646163"/>
          </a:xfrm>
          <a:prstGeom prst="rect">
            <a:avLst/>
          </a:prstGeom>
          <a:noFill/>
        </p:spPr>
        <p:txBody>
          <a:bodyPr wrap="square" rtlCol="0">
            <a:spAutoFit/>
          </a:bodyPr>
          <a:lstStyle/>
          <a:p>
            <a:pPr defTabSz="914126" fontAlgn="auto">
              <a:spcBef>
                <a:spcPts val="0"/>
              </a:spcBef>
              <a:spcAft>
                <a:spcPts val="0"/>
              </a:spcAft>
            </a:pPr>
            <a:r>
              <a:rPr lang="en-US" sz="1200" dirty="0">
                <a:solidFill>
                  <a:prstClr val="black"/>
                </a:solidFill>
                <a:latin typeface="Tahoma"/>
                <a:cs typeface="+mn-cs"/>
              </a:rPr>
              <a:t>Single core, single thread (Pentium 4)</a:t>
            </a:r>
          </a:p>
        </p:txBody>
      </p:sp>
      <p:sp>
        <p:nvSpPr>
          <p:cNvPr id="42" name="TextBox 41"/>
          <p:cNvSpPr txBox="1"/>
          <p:nvPr/>
        </p:nvSpPr>
        <p:spPr>
          <a:xfrm>
            <a:off x="5682982" y="5264777"/>
            <a:ext cx="784498" cy="369236"/>
          </a:xfrm>
          <a:prstGeom prst="rect">
            <a:avLst/>
          </a:prstGeom>
          <a:noFill/>
        </p:spPr>
        <p:txBody>
          <a:bodyPr wrap="none" rtlCol="0">
            <a:spAutoFit/>
          </a:bodyPr>
          <a:lstStyle/>
          <a:p>
            <a:pPr defTabSz="914126" fontAlgn="auto">
              <a:spcBef>
                <a:spcPts val="0"/>
              </a:spcBef>
              <a:spcAft>
                <a:spcPts val="0"/>
              </a:spcAft>
            </a:pPr>
            <a:r>
              <a:rPr lang="en-US" sz="1799" dirty="0">
                <a:solidFill>
                  <a:prstClr val="black"/>
                </a:solidFill>
                <a:latin typeface="Tahoma"/>
                <a:cs typeface="+mn-cs"/>
              </a:rPr>
              <a:t>Today</a:t>
            </a:r>
          </a:p>
        </p:txBody>
      </p:sp>
      <p:grpSp>
        <p:nvGrpSpPr>
          <p:cNvPr id="49" name="Group 48"/>
          <p:cNvGrpSpPr/>
          <p:nvPr/>
        </p:nvGrpSpPr>
        <p:grpSpPr>
          <a:xfrm>
            <a:off x="6571970" y="4482167"/>
            <a:ext cx="5008215" cy="1980193"/>
            <a:chOff x="6512137" y="4069591"/>
            <a:chExt cx="5009520" cy="1980709"/>
          </a:xfrm>
        </p:grpSpPr>
        <p:sp>
          <p:nvSpPr>
            <p:cNvPr id="48" name="Rectangle 47"/>
            <p:cNvSpPr/>
            <p:nvPr/>
          </p:nvSpPr>
          <p:spPr>
            <a:xfrm>
              <a:off x="6512137" y="4069591"/>
              <a:ext cx="1318702" cy="19799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126" fontAlgn="auto">
                <a:spcBef>
                  <a:spcPts val="0"/>
                </a:spcBef>
                <a:spcAft>
                  <a:spcPts val="0"/>
                </a:spcAft>
              </a:pPr>
              <a:r>
                <a:rPr lang="en-US" sz="1600" b="1" dirty="0">
                  <a:solidFill>
                    <a:prstClr val="black"/>
                  </a:solidFill>
                  <a:latin typeface="Tahoma"/>
                </a:rPr>
                <a:t>Processors</a:t>
              </a:r>
            </a:p>
          </p:txBody>
        </p:sp>
        <p:sp>
          <p:nvSpPr>
            <p:cNvPr id="47" name="Rectangle 46"/>
            <p:cNvSpPr/>
            <p:nvPr/>
          </p:nvSpPr>
          <p:spPr>
            <a:xfrm>
              <a:off x="7830839" y="4070350"/>
              <a:ext cx="2055681" cy="19799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126" fontAlgn="auto">
                <a:spcBef>
                  <a:spcPts val="0"/>
                </a:spcBef>
                <a:spcAft>
                  <a:spcPts val="0"/>
                </a:spcAft>
              </a:pPr>
              <a:r>
                <a:rPr lang="en-US" sz="1600" b="1" dirty="0">
                  <a:solidFill>
                    <a:prstClr val="black"/>
                  </a:solidFill>
                  <a:latin typeface="Tahoma"/>
                </a:rPr>
                <a:t>Computer</a:t>
              </a:r>
            </a:p>
          </p:txBody>
        </p:sp>
        <p:sp>
          <p:nvSpPr>
            <p:cNvPr id="46" name="Rectangle 45"/>
            <p:cNvSpPr/>
            <p:nvPr/>
          </p:nvSpPr>
          <p:spPr>
            <a:xfrm>
              <a:off x="9889211" y="4070350"/>
              <a:ext cx="1632446" cy="197995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126" fontAlgn="auto">
                <a:spcBef>
                  <a:spcPts val="0"/>
                </a:spcBef>
                <a:spcAft>
                  <a:spcPts val="0"/>
                </a:spcAft>
              </a:pPr>
              <a:r>
                <a:rPr lang="en-US" sz="1600" b="1" dirty="0">
                  <a:solidFill>
                    <a:prstClr val="black"/>
                  </a:solidFill>
                  <a:latin typeface="Tahoma"/>
                </a:rPr>
                <a:t>I/O</a:t>
              </a:r>
            </a:p>
          </p:txBody>
        </p:sp>
        <p:sp>
          <p:nvSpPr>
            <p:cNvPr id="43" name="TextBox 42"/>
            <p:cNvSpPr txBox="1"/>
            <p:nvPr/>
          </p:nvSpPr>
          <p:spPr>
            <a:xfrm>
              <a:off x="6635380" y="4844260"/>
              <a:ext cx="970137" cy="830997"/>
            </a:xfrm>
            <a:prstGeom prst="rect">
              <a:avLst/>
            </a:prstGeom>
            <a:noFill/>
          </p:spPr>
          <p:txBody>
            <a:bodyPr wrap="none" rtlCol="0">
              <a:spAutoFit/>
            </a:bodyPr>
            <a:lstStyle>
              <a:defPPr>
                <a:defRPr lang="en-US"/>
              </a:defPPr>
              <a:lvl1pPr>
                <a:defRPr i="1">
                  <a:latin typeface="Book Antiqua" panose="02040602050305030304" pitchFamily="18" charset="0"/>
                </a:defRPr>
              </a:lvl1pPr>
            </a:lstStyle>
            <a:p>
              <a:pPr defTabSz="914126" fontAlgn="auto">
                <a:spcBef>
                  <a:spcPts val="0"/>
                </a:spcBef>
                <a:spcAft>
                  <a:spcPts val="0"/>
                </a:spcAft>
              </a:pPr>
              <a:r>
                <a:rPr lang="en-US" sz="1600" dirty="0">
                  <a:solidFill>
                    <a:prstClr val="black"/>
                  </a:solidFill>
                  <a:cs typeface="+mn-cs"/>
                </a:rPr>
                <a:t>Intel</a:t>
              </a:r>
            </a:p>
            <a:p>
              <a:pPr defTabSz="914126" fontAlgn="auto">
                <a:spcBef>
                  <a:spcPts val="0"/>
                </a:spcBef>
                <a:spcAft>
                  <a:spcPts val="0"/>
                </a:spcAft>
              </a:pPr>
              <a:r>
                <a:rPr lang="en-US" sz="1600" dirty="0">
                  <a:solidFill>
                    <a:prstClr val="black"/>
                  </a:solidFill>
                  <a:cs typeface="+mn-cs"/>
                </a:rPr>
                <a:t>Arm</a:t>
              </a:r>
            </a:p>
            <a:p>
              <a:pPr defTabSz="914126" fontAlgn="auto">
                <a:spcBef>
                  <a:spcPts val="0"/>
                </a:spcBef>
                <a:spcAft>
                  <a:spcPts val="0"/>
                </a:spcAft>
              </a:pPr>
              <a:r>
                <a:rPr lang="en-US" sz="1600" dirty="0">
                  <a:solidFill>
                    <a:prstClr val="black"/>
                  </a:solidFill>
                  <a:cs typeface="+mn-cs"/>
                </a:rPr>
                <a:t>PowerPC</a:t>
              </a:r>
            </a:p>
          </p:txBody>
        </p:sp>
        <p:sp>
          <p:nvSpPr>
            <p:cNvPr id="44" name="TextBox 43"/>
            <p:cNvSpPr txBox="1"/>
            <p:nvPr/>
          </p:nvSpPr>
          <p:spPr>
            <a:xfrm>
              <a:off x="7870667" y="4567261"/>
              <a:ext cx="1976025" cy="1354217"/>
            </a:xfrm>
            <a:prstGeom prst="rect">
              <a:avLst/>
            </a:prstGeom>
            <a:noFill/>
          </p:spPr>
          <p:txBody>
            <a:bodyPr wrap="square" rtlCol="0">
              <a:spAutoFit/>
            </a:bodyPr>
            <a:lstStyle>
              <a:defPPr>
                <a:defRPr lang="en-US"/>
              </a:defPPr>
              <a:lvl1pPr>
                <a:defRPr i="1">
                  <a:latin typeface="Book Antiqua" panose="02040602050305030304" pitchFamily="18" charset="0"/>
                </a:defRPr>
              </a:lvl1pPr>
            </a:lstStyle>
            <a:p>
              <a:pPr defTabSz="914126" fontAlgn="auto">
                <a:spcBef>
                  <a:spcPts val="0"/>
                </a:spcBef>
                <a:spcAft>
                  <a:spcPts val="0"/>
                </a:spcAft>
              </a:pPr>
              <a:r>
                <a:rPr lang="en-US" sz="1600" dirty="0">
                  <a:solidFill>
                    <a:prstClr val="black"/>
                  </a:solidFill>
                  <a:cs typeface="+mn-cs"/>
                </a:rPr>
                <a:t>Server farms</a:t>
              </a:r>
            </a:p>
            <a:p>
              <a:pPr defTabSz="914126" fontAlgn="auto">
                <a:spcBef>
                  <a:spcPts val="0"/>
                </a:spcBef>
                <a:spcAft>
                  <a:spcPts val="0"/>
                </a:spcAft>
              </a:pPr>
              <a:r>
                <a:rPr lang="en-US" sz="1600" dirty="0">
                  <a:solidFill>
                    <a:prstClr val="black"/>
                  </a:solidFill>
                  <a:cs typeface="+mn-cs"/>
                </a:rPr>
                <a:t>Workstations</a:t>
              </a:r>
            </a:p>
            <a:p>
              <a:pPr defTabSz="914126" fontAlgn="auto">
                <a:spcBef>
                  <a:spcPts val="0"/>
                </a:spcBef>
                <a:spcAft>
                  <a:spcPts val="0"/>
                </a:spcAft>
              </a:pPr>
              <a:r>
                <a:rPr lang="en-US" sz="1600" dirty="0">
                  <a:solidFill>
                    <a:prstClr val="black"/>
                  </a:solidFill>
                  <a:cs typeface="+mn-cs"/>
                </a:rPr>
                <a:t>Laptops</a:t>
              </a:r>
            </a:p>
            <a:p>
              <a:pPr defTabSz="914126" fontAlgn="auto">
                <a:spcBef>
                  <a:spcPts val="0"/>
                </a:spcBef>
                <a:spcAft>
                  <a:spcPts val="0"/>
                </a:spcAft>
              </a:pPr>
              <a:r>
                <a:rPr lang="en-US" sz="1600" dirty="0">
                  <a:solidFill>
                    <a:prstClr val="black"/>
                  </a:solidFill>
                  <a:cs typeface="+mn-cs"/>
                </a:rPr>
                <a:t>Smart Phones</a:t>
              </a:r>
            </a:p>
            <a:p>
              <a:pPr defTabSz="914126" fontAlgn="auto">
                <a:spcBef>
                  <a:spcPts val="0"/>
                </a:spcBef>
                <a:spcAft>
                  <a:spcPts val="0"/>
                </a:spcAft>
              </a:pPr>
              <a:r>
                <a:rPr lang="en-US" sz="1600" dirty="0">
                  <a:solidFill>
                    <a:prstClr val="black"/>
                  </a:solidFill>
                  <a:cs typeface="+mn-cs"/>
                </a:rPr>
                <a:t>Embedded Systems</a:t>
              </a:r>
            </a:p>
          </p:txBody>
        </p:sp>
        <p:sp>
          <p:nvSpPr>
            <p:cNvPr id="45" name="TextBox 44"/>
            <p:cNvSpPr txBox="1"/>
            <p:nvPr/>
          </p:nvSpPr>
          <p:spPr>
            <a:xfrm>
              <a:off x="9975907" y="4428762"/>
              <a:ext cx="1317990" cy="1569660"/>
            </a:xfrm>
            <a:prstGeom prst="rect">
              <a:avLst/>
            </a:prstGeom>
            <a:noFill/>
          </p:spPr>
          <p:txBody>
            <a:bodyPr wrap="none" rtlCol="0">
              <a:spAutoFit/>
            </a:bodyPr>
            <a:lstStyle/>
            <a:p>
              <a:pPr defTabSz="914126" fontAlgn="auto">
                <a:spcBef>
                  <a:spcPts val="0"/>
                </a:spcBef>
                <a:spcAft>
                  <a:spcPts val="0"/>
                </a:spcAft>
              </a:pPr>
              <a:r>
                <a:rPr lang="en-US" sz="1600" i="1" dirty="0">
                  <a:solidFill>
                    <a:prstClr val="black"/>
                  </a:solidFill>
                  <a:latin typeface="Book Antiqua" panose="02040602050305030304" pitchFamily="18" charset="0"/>
                  <a:cs typeface="+mn-cs"/>
                </a:rPr>
                <a:t>USB 2.0</a:t>
              </a:r>
            </a:p>
            <a:p>
              <a:pPr defTabSz="914126" fontAlgn="auto">
                <a:spcBef>
                  <a:spcPts val="0"/>
                </a:spcBef>
                <a:spcAft>
                  <a:spcPts val="0"/>
                </a:spcAft>
              </a:pPr>
              <a:r>
                <a:rPr lang="en-US" sz="1600" i="1" dirty="0">
                  <a:solidFill>
                    <a:prstClr val="black"/>
                  </a:solidFill>
                  <a:latin typeface="Book Antiqua" panose="02040602050305030304" pitchFamily="18" charset="0"/>
                  <a:cs typeface="+mn-cs"/>
                </a:rPr>
                <a:t>USB 3.0</a:t>
              </a:r>
            </a:p>
            <a:p>
              <a:pPr defTabSz="914126" fontAlgn="auto">
                <a:spcBef>
                  <a:spcPts val="0"/>
                </a:spcBef>
                <a:spcAft>
                  <a:spcPts val="0"/>
                </a:spcAft>
              </a:pPr>
              <a:r>
                <a:rPr lang="en-US" sz="1600" i="1" dirty="0">
                  <a:solidFill>
                    <a:prstClr val="black"/>
                  </a:solidFill>
                  <a:latin typeface="Book Antiqua" panose="02040602050305030304" pitchFamily="18" charset="0"/>
                  <a:cs typeface="+mn-cs"/>
                </a:rPr>
                <a:t>Thunderbolt2</a:t>
              </a:r>
            </a:p>
            <a:p>
              <a:pPr defTabSz="914126" fontAlgn="auto">
                <a:spcBef>
                  <a:spcPts val="0"/>
                </a:spcBef>
                <a:spcAft>
                  <a:spcPts val="0"/>
                </a:spcAft>
              </a:pPr>
              <a:r>
                <a:rPr lang="en-US" sz="1600" i="1" dirty="0">
                  <a:solidFill>
                    <a:prstClr val="black"/>
                  </a:solidFill>
                  <a:latin typeface="Book Antiqua" panose="02040602050305030304" pitchFamily="18" charset="0"/>
                  <a:cs typeface="+mn-cs"/>
                </a:rPr>
                <a:t>1 GigE</a:t>
              </a:r>
            </a:p>
            <a:p>
              <a:pPr defTabSz="914126" fontAlgn="auto">
                <a:spcBef>
                  <a:spcPts val="0"/>
                </a:spcBef>
                <a:spcAft>
                  <a:spcPts val="0"/>
                </a:spcAft>
              </a:pPr>
              <a:r>
                <a:rPr lang="en-US" sz="1600" i="1" dirty="0">
                  <a:solidFill>
                    <a:prstClr val="black"/>
                  </a:solidFill>
                  <a:latin typeface="Book Antiqua" panose="02040602050305030304" pitchFamily="18" charset="0"/>
                  <a:cs typeface="+mn-cs"/>
                </a:rPr>
                <a:t>10 GigE</a:t>
              </a:r>
            </a:p>
            <a:p>
              <a:pPr defTabSz="914126" fontAlgn="auto">
                <a:spcBef>
                  <a:spcPts val="0"/>
                </a:spcBef>
                <a:spcAft>
                  <a:spcPts val="0"/>
                </a:spcAft>
              </a:pPr>
              <a:r>
                <a:rPr lang="en-US" sz="1600" i="1" dirty="0" err="1">
                  <a:solidFill>
                    <a:prstClr val="black"/>
                  </a:solidFill>
                  <a:latin typeface="Book Antiqua" panose="02040602050305030304" pitchFamily="18" charset="0"/>
                  <a:cs typeface="+mn-cs"/>
                </a:rPr>
                <a:t>PCIe</a:t>
              </a:r>
              <a:r>
                <a:rPr lang="en-US" sz="1600" i="1" dirty="0">
                  <a:solidFill>
                    <a:prstClr val="black"/>
                  </a:solidFill>
                  <a:latin typeface="Book Antiqua" panose="02040602050305030304" pitchFamily="18" charset="0"/>
                  <a:cs typeface="+mn-cs"/>
                </a:rPr>
                <a:t> x4</a:t>
              </a:r>
            </a:p>
          </p:txBody>
        </p:sp>
      </p:grpSp>
      <p:sp>
        <p:nvSpPr>
          <p:cNvPr id="52" name="TextBox 51"/>
          <p:cNvSpPr txBox="1"/>
          <p:nvPr/>
        </p:nvSpPr>
        <p:spPr>
          <a:xfrm>
            <a:off x="853621" y="4175781"/>
            <a:ext cx="1979956" cy="461545"/>
          </a:xfrm>
          <a:prstGeom prst="rect">
            <a:avLst/>
          </a:prstGeom>
          <a:noFill/>
        </p:spPr>
        <p:txBody>
          <a:bodyPr wrap="square" rtlCol="0">
            <a:spAutoFit/>
          </a:bodyPr>
          <a:lstStyle/>
          <a:p>
            <a:pPr defTabSz="914126" fontAlgn="auto">
              <a:spcBef>
                <a:spcPts val="0"/>
              </a:spcBef>
              <a:spcAft>
                <a:spcPts val="0"/>
              </a:spcAft>
            </a:pPr>
            <a:r>
              <a:rPr lang="en-US" sz="1200" dirty="0">
                <a:solidFill>
                  <a:prstClr val="black"/>
                </a:solidFill>
                <a:latin typeface="Tahoma"/>
                <a:cs typeface="+mn-cs"/>
              </a:rPr>
              <a:t>Multi-threaded scheduling (Cell Broadband Engine)</a:t>
            </a:r>
          </a:p>
        </p:txBody>
      </p:sp>
      <p:pic>
        <p:nvPicPr>
          <p:cNvPr id="55" name="Picture 54"/>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9073932" y="948959"/>
            <a:ext cx="1010256" cy="742174"/>
          </a:xfrm>
          <a:prstGeom prst="rect">
            <a:avLst/>
          </a:prstGeom>
        </p:spPr>
      </p:pic>
      <p:sp>
        <p:nvSpPr>
          <p:cNvPr id="54" name="TextBox 53"/>
          <p:cNvSpPr txBox="1"/>
          <p:nvPr/>
        </p:nvSpPr>
        <p:spPr>
          <a:xfrm>
            <a:off x="7118316" y="943021"/>
            <a:ext cx="1921060" cy="646163"/>
          </a:xfrm>
          <a:prstGeom prst="rect">
            <a:avLst/>
          </a:prstGeom>
          <a:noFill/>
        </p:spPr>
        <p:txBody>
          <a:bodyPr wrap="square" rtlCol="0">
            <a:spAutoFit/>
          </a:bodyPr>
          <a:lstStyle/>
          <a:p>
            <a:pPr defTabSz="914126" fontAlgn="auto">
              <a:spcBef>
                <a:spcPts val="0"/>
              </a:spcBef>
              <a:spcAft>
                <a:spcPts val="0"/>
              </a:spcAft>
            </a:pPr>
            <a:r>
              <a:rPr lang="en-US" sz="1200" dirty="0">
                <a:solidFill>
                  <a:prstClr val="black"/>
                </a:solidFill>
                <a:latin typeface="Tahoma"/>
                <a:cs typeface="+mn-cs"/>
              </a:rPr>
              <a:t>Embedded computing (Arm and Xilinx)</a:t>
            </a:r>
          </a:p>
          <a:p>
            <a:pPr defTabSz="914126" fontAlgn="auto">
              <a:spcBef>
                <a:spcPts val="0"/>
              </a:spcBef>
              <a:spcAft>
                <a:spcPts val="0"/>
              </a:spcAft>
            </a:pPr>
            <a:r>
              <a:rPr lang="en-US" sz="1200" dirty="0">
                <a:solidFill>
                  <a:prstClr val="black"/>
                </a:solidFill>
                <a:latin typeface="Tahoma"/>
                <a:cs typeface="+mn-cs"/>
              </a:rPr>
              <a:t>Introduction of VOLK</a:t>
            </a:r>
          </a:p>
        </p:txBody>
      </p:sp>
      <p:sp>
        <p:nvSpPr>
          <p:cNvPr id="57" name="TextBox 56"/>
          <p:cNvSpPr txBox="1"/>
          <p:nvPr/>
        </p:nvSpPr>
        <p:spPr>
          <a:xfrm>
            <a:off x="7095988" y="1968291"/>
            <a:ext cx="1657786" cy="461545"/>
          </a:xfrm>
          <a:prstGeom prst="rect">
            <a:avLst/>
          </a:prstGeom>
          <a:noFill/>
        </p:spPr>
        <p:txBody>
          <a:bodyPr wrap="square" rtlCol="0">
            <a:spAutoFit/>
          </a:bodyPr>
          <a:lstStyle/>
          <a:p>
            <a:pPr defTabSz="914126" fontAlgn="auto">
              <a:spcBef>
                <a:spcPts val="0"/>
              </a:spcBef>
              <a:spcAft>
                <a:spcPts val="0"/>
              </a:spcAft>
            </a:pPr>
            <a:r>
              <a:rPr lang="en-US" sz="1200" dirty="0">
                <a:solidFill>
                  <a:prstClr val="black"/>
                </a:solidFill>
                <a:latin typeface="Tahoma"/>
                <a:cs typeface="+mn-cs"/>
              </a:rPr>
              <a:t>Porting to other </a:t>
            </a:r>
            <a:r>
              <a:rPr lang="en-US" sz="1200" dirty="0" err="1">
                <a:solidFill>
                  <a:prstClr val="black"/>
                </a:solidFill>
                <a:latin typeface="Tahoma"/>
                <a:cs typeface="+mn-cs"/>
              </a:rPr>
              <a:t>SoCs</a:t>
            </a:r>
            <a:endParaRPr lang="en-US" sz="1200" dirty="0">
              <a:solidFill>
                <a:prstClr val="black"/>
              </a:solidFill>
              <a:latin typeface="Tahoma"/>
              <a:cs typeface="+mn-cs"/>
            </a:endParaRPr>
          </a:p>
          <a:p>
            <a:pPr defTabSz="914126" fontAlgn="auto">
              <a:spcBef>
                <a:spcPts val="0"/>
              </a:spcBef>
              <a:spcAft>
                <a:spcPts val="0"/>
              </a:spcAft>
            </a:pPr>
            <a:r>
              <a:rPr lang="en-US" sz="1200" dirty="0">
                <a:solidFill>
                  <a:prstClr val="black"/>
                </a:solidFill>
                <a:latin typeface="Tahoma"/>
                <a:cs typeface="+mn-cs"/>
              </a:rPr>
              <a:t>(TI Keystone II)</a:t>
            </a:r>
          </a:p>
        </p:txBody>
      </p:sp>
      <p:sp>
        <p:nvSpPr>
          <p:cNvPr id="58" name="TextBox 57"/>
          <p:cNvSpPr txBox="1"/>
          <p:nvPr/>
        </p:nvSpPr>
        <p:spPr>
          <a:xfrm>
            <a:off x="7152872" y="3299227"/>
            <a:ext cx="1921060" cy="461545"/>
          </a:xfrm>
          <a:prstGeom prst="rect">
            <a:avLst/>
          </a:prstGeom>
          <a:noFill/>
        </p:spPr>
        <p:txBody>
          <a:bodyPr wrap="square" rtlCol="0">
            <a:spAutoFit/>
          </a:bodyPr>
          <a:lstStyle/>
          <a:p>
            <a:pPr defTabSz="914126" fontAlgn="auto">
              <a:spcBef>
                <a:spcPts val="0"/>
              </a:spcBef>
              <a:spcAft>
                <a:spcPts val="0"/>
              </a:spcAft>
            </a:pPr>
            <a:r>
              <a:rPr lang="en-US" sz="1200" dirty="0">
                <a:solidFill>
                  <a:prstClr val="black"/>
                </a:solidFill>
                <a:latin typeface="Tahoma"/>
                <a:cs typeface="+mn-cs"/>
              </a:rPr>
              <a:t>Porting to the smart phone (Android devices)</a:t>
            </a:r>
          </a:p>
        </p:txBody>
      </p:sp>
      <p:grpSp>
        <p:nvGrpSpPr>
          <p:cNvPr id="30" name="Group 29"/>
          <p:cNvGrpSpPr/>
          <p:nvPr/>
        </p:nvGrpSpPr>
        <p:grpSpPr>
          <a:xfrm>
            <a:off x="10543547" y="948960"/>
            <a:ext cx="808938" cy="754909"/>
            <a:chOff x="10546293" y="948314"/>
            <a:chExt cx="809149" cy="755106"/>
          </a:xfrm>
        </p:grpSpPr>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46293" y="948314"/>
              <a:ext cx="809149" cy="627090"/>
            </a:xfrm>
            <a:prstGeom prst="rect">
              <a:avLst/>
            </a:prstGeom>
          </p:spPr>
        </p:pic>
        <p:sp>
          <p:nvSpPr>
            <p:cNvPr id="17" name="Rectangle 16"/>
            <p:cNvSpPr/>
            <p:nvPr/>
          </p:nvSpPr>
          <p:spPr>
            <a:xfrm>
              <a:off x="10668577" y="1518754"/>
              <a:ext cx="564577" cy="184666"/>
            </a:xfrm>
            <a:prstGeom prst="rect">
              <a:avLst/>
            </a:prstGeom>
          </p:spPr>
          <p:txBody>
            <a:bodyPr wrap="none">
              <a:spAutoFit/>
            </a:bodyPr>
            <a:lstStyle/>
            <a:p>
              <a:pPr algn="ctr" defTabSz="914126" fontAlgn="auto">
                <a:spcBef>
                  <a:spcPts val="0"/>
                </a:spcBef>
                <a:spcAft>
                  <a:spcPts val="0"/>
                </a:spcAft>
              </a:pPr>
              <a:r>
                <a:rPr lang="en-US" sz="600" dirty="0">
                  <a:solidFill>
                    <a:prstClr val="white">
                      <a:lumMod val="65000"/>
                    </a:prstClr>
                  </a:solidFill>
                  <a:latin typeface="Tahoma"/>
                  <a:cs typeface="+mn-cs"/>
                </a:rPr>
                <a:t>libvolk.org/</a:t>
              </a:r>
            </a:p>
          </p:txBody>
        </p:sp>
      </p:grpSp>
      <p:pic>
        <p:nvPicPr>
          <p:cNvPr id="31" name="Picture 30"/>
          <p:cNvPicPr>
            <a:picLocks noChangeAspect="1"/>
          </p:cNvPicPr>
          <p:nvPr/>
        </p:nvPicPr>
        <p:blipFill>
          <a:blip r:embed="rId14"/>
          <a:stretch>
            <a:fillRect/>
          </a:stretch>
        </p:blipFill>
        <p:spPr>
          <a:xfrm>
            <a:off x="10261431" y="3161336"/>
            <a:ext cx="1829006" cy="716869"/>
          </a:xfrm>
          <a:prstGeom prst="rect">
            <a:avLst/>
          </a:prstGeom>
        </p:spPr>
      </p:pic>
      <p:pic>
        <p:nvPicPr>
          <p:cNvPr id="59" name="Picture 58"/>
          <p:cNvPicPr>
            <a:picLocks noChangeAspect="1"/>
          </p:cNvPicPr>
          <p:nvPr/>
        </p:nvPicPr>
        <p:blipFill>
          <a:blip r:embed="rId15"/>
          <a:stretch>
            <a:fillRect/>
          </a:stretch>
        </p:blipFill>
        <p:spPr>
          <a:xfrm>
            <a:off x="10712065" y="1784549"/>
            <a:ext cx="868120" cy="887850"/>
          </a:xfrm>
          <a:prstGeom prst="rect">
            <a:avLst/>
          </a:prstGeom>
        </p:spPr>
      </p:pic>
      <p:sp>
        <p:nvSpPr>
          <p:cNvPr id="61" name="Rectangle 60"/>
          <p:cNvSpPr/>
          <p:nvPr/>
        </p:nvSpPr>
        <p:spPr>
          <a:xfrm>
            <a:off x="10851089" y="2653861"/>
            <a:ext cx="590072" cy="184618"/>
          </a:xfrm>
          <a:prstGeom prst="rect">
            <a:avLst/>
          </a:prstGeom>
        </p:spPr>
        <p:txBody>
          <a:bodyPr wrap="none">
            <a:spAutoFit/>
          </a:bodyPr>
          <a:lstStyle/>
          <a:p>
            <a:pPr defTabSz="914126" fontAlgn="auto">
              <a:spcBef>
                <a:spcPts val="0"/>
              </a:spcBef>
              <a:spcAft>
                <a:spcPts val="0"/>
              </a:spcAft>
            </a:pPr>
            <a:r>
              <a:rPr lang="en-US" sz="600" dirty="0">
                <a:solidFill>
                  <a:prstClr val="white">
                    <a:lumMod val="65000"/>
                  </a:prstClr>
                </a:solidFill>
                <a:latin typeface="Tahoma"/>
                <a:cs typeface="+mn-cs"/>
              </a:rPr>
              <a:t>www.ti.com</a:t>
            </a:r>
          </a:p>
        </p:txBody>
      </p:sp>
      <p:sp>
        <p:nvSpPr>
          <p:cNvPr id="2" name="TextBox 1"/>
          <p:cNvSpPr txBox="1"/>
          <p:nvPr/>
        </p:nvSpPr>
        <p:spPr>
          <a:xfrm>
            <a:off x="2162671" y="48787"/>
            <a:ext cx="8752361" cy="40000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defTabSz="914126" fontAlgn="auto">
              <a:spcBef>
                <a:spcPts val="0"/>
              </a:spcBef>
              <a:spcAft>
                <a:spcPts val="0"/>
              </a:spcAft>
              <a:tabLst>
                <a:tab pos="2858230" algn="l"/>
                <a:tab pos="6168762" algn="l"/>
                <a:tab pos="7482817" algn="l"/>
              </a:tabLst>
            </a:pPr>
            <a:r>
              <a:rPr lang="en-US" sz="1999" dirty="0">
                <a:solidFill>
                  <a:prstClr val="white"/>
                </a:solidFill>
                <a:latin typeface="Arial" panose="020B0604020202020204" pitchFamily="34" charset="0"/>
                <a:cs typeface="Arial" panose="020B0604020202020204" pitchFamily="34" charset="0"/>
              </a:rPr>
              <a:t>Intelligent Scheduling	Domain Representation	MAC	Software</a:t>
            </a:r>
          </a:p>
        </p:txBody>
      </p:sp>
      <p:sp>
        <p:nvSpPr>
          <p:cNvPr id="62" name="Rectangle 61"/>
          <p:cNvSpPr/>
          <p:nvPr/>
        </p:nvSpPr>
        <p:spPr>
          <a:xfrm>
            <a:off x="4380359" y="6672688"/>
            <a:ext cx="3428107" cy="184618"/>
          </a:xfrm>
          <a:prstGeom prst="rect">
            <a:avLst/>
          </a:prstGeom>
        </p:spPr>
        <p:txBody>
          <a:bodyPr>
            <a:spAutoFit/>
          </a:bodyPr>
          <a:lstStyle/>
          <a:p>
            <a:pPr algn="ctr" defTabSz="914126" fontAlgn="auto">
              <a:spcBef>
                <a:spcPts val="0"/>
              </a:spcBef>
              <a:spcAft>
                <a:spcPts val="0"/>
              </a:spcAft>
            </a:pPr>
            <a:r>
              <a:rPr lang="en-US" sz="600" dirty="0">
                <a:solidFill>
                  <a:prstClr val="white">
                    <a:lumMod val="75000"/>
                  </a:prstClr>
                </a:solidFill>
                <a:latin typeface="Calibri" panose="020F0502020204030204" pitchFamily="34" charset="0"/>
                <a:ea typeface="Calibri" panose="020F0502020204030204" pitchFamily="34" charset="0"/>
                <a:cs typeface="Times New Roman" panose="02020603050405020304" pitchFamily="18" charset="0"/>
              </a:rPr>
              <a:t>Distribution Statement “A” (Approved for Public Release, Distribution Unlimited)</a:t>
            </a:r>
            <a:endParaRPr lang="en-US" sz="600" dirty="0">
              <a:solidFill>
                <a:prstClr val="white">
                  <a:lumMod val="75000"/>
                </a:prstClr>
              </a:solidFill>
              <a:latin typeface="Tahoma"/>
              <a:cs typeface="+mn-cs"/>
            </a:endParaRPr>
          </a:p>
        </p:txBody>
      </p:sp>
      <p:sp>
        <p:nvSpPr>
          <p:cNvPr id="35" name="TextBox 34">
            <a:extLst>
              <a:ext uri="{FF2B5EF4-FFF2-40B4-BE49-F238E27FC236}">
                <a16:creationId xmlns:a16="http://schemas.microsoft.com/office/drawing/2014/main" id="{8254E3FB-EE04-430B-836A-D8BB8E6973EA}"/>
              </a:ext>
            </a:extLst>
          </p:cNvPr>
          <p:cNvSpPr txBox="1"/>
          <p:nvPr/>
        </p:nvSpPr>
        <p:spPr>
          <a:xfrm>
            <a:off x="7696505" y="6626497"/>
            <a:ext cx="3533724" cy="276999"/>
          </a:xfrm>
          <a:prstGeom prst="rect">
            <a:avLst/>
          </a:prstGeom>
          <a:noFill/>
        </p:spPr>
        <p:txBody>
          <a:bodyPr wrap="none" rtlCol="0">
            <a:spAutoFit/>
          </a:bodyPr>
          <a:lstStyle/>
          <a:p>
            <a:r>
              <a:rPr lang="en-US" sz="1200" i="1" dirty="0"/>
              <a:t>Slide courtesy of Dr. Tom Rondeau, DARPA MTO</a:t>
            </a:r>
          </a:p>
        </p:txBody>
      </p:sp>
    </p:spTree>
    <p:extLst>
      <p:ext uri="{BB962C8B-B14F-4D97-AF65-F5344CB8AC3E}">
        <p14:creationId xmlns:p14="http://schemas.microsoft.com/office/powerpoint/2010/main" val="684014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Autofit/>
          </a:bodyPr>
          <a:lstStyle/>
          <a:p>
            <a:r>
              <a:rPr lang="en-US" sz="1999" dirty="0"/>
              <a:t>Getting the best out of specialization when we need programmability</a:t>
            </a:r>
          </a:p>
        </p:txBody>
      </p:sp>
      <p:grpSp>
        <p:nvGrpSpPr>
          <p:cNvPr id="2" name="Group 1"/>
          <p:cNvGrpSpPr/>
          <p:nvPr/>
        </p:nvGrpSpPr>
        <p:grpSpPr>
          <a:xfrm>
            <a:off x="6266581" y="1451645"/>
            <a:ext cx="3933301" cy="4263275"/>
            <a:chOff x="4744214" y="1018875"/>
            <a:chExt cx="3934326" cy="4264386"/>
          </a:xfrm>
        </p:grpSpPr>
        <p:sp>
          <p:nvSpPr>
            <p:cNvPr id="49" name="TextBox 48"/>
            <p:cNvSpPr txBox="1"/>
            <p:nvPr/>
          </p:nvSpPr>
          <p:spPr>
            <a:xfrm>
              <a:off x="5252681" y="1018875"/>
              <a:ext cx="2546531" cy="300082"/>
            </a:xfrm>
            <a:prstGeom prst="rect">
              <a:avLst/>
            </a:prstGeom>
            <a:noFill/>
          </p:spPr>
          <p:txBody>
            <a:bodyPr wrap="none" rtlCol="0">
              <a:spAutoFit/>
            </a:bodyPr>
            <a:lstStyle/>
            <a:p>
              <a:pPr algn="ctr" defTabSz="914126" fontAlgn="auto">
                <a:spcBef>
                  <a:spcPts val="0"/>
                </a:spcBef>
                <a:spcAft>
                  <a:spcPts val="0"/>
                </a:spcAft>
                <a:defRPr/>
              </a:pPr>
              <a:r>
                <a:rPr lang="en-US" sz="1350" u="sng" dirty="0" err="1">
                  <a:solidFill>
                    <a:prstClr val="black"/>
                  </a:solidFill>
                  <a:latin typeface="Tahoma"/>
                  <a:cs typeface="+mn-cs"/>
                </a:rPr>
                <a:t>DSSoC’s</a:t>
              </a:r>
              <a:r>
                <a:rPr lang="en-US" sz="1350" u="sng" dirty="0">
                  <a:solidFill>
                    <a:prstClr val="black"/>
                  </a:solidFill>
                  <a:latin typeface="Tahoma"/>
                  <a:cs typeface="+mn-cs"/>
                </a:rPr>
                <a:t> Full-Stack Integration </a:t>
              </a:r>
            </a:p>
          </p:txBody>
        </p:sp>
        <p:sp>
          <p:nvSpPr>
            <p:cNvPr id="35" name="TextBox 34"/>
            <p:cNvSpPr txBox="1"/>
            <p:nvPr/>
          </p:nvSpPr>
          <p:spPr>
            <a:xfrm>
              <a:off x="5372869" y="1932783"/>
              <a:ext cx="2844479" cy="25391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defTabSz="914126" fontAlgn="auto">
                <a:spcBef>
                  <a:spcPts val="0"/>
                </a:spcBef>
                <a:spcAft>
                  <a:spcPts val="0"/>
                </a:spcAft>
                <a:defRPr/>
              </a:pPr>
              <a:r>
                <a:rPr lang="en-US" sz="1050" dirty="0">
                  <a:solidFill>
                    <a:prstClr val="black"/>
                  </a:solidFill>
                  <a:latin typeface="Tahoma"/>
                </a:rPr>
                <a:t>Application</a:t>
              </a:r>
            </a:p>
          </p:txBody>
        </p:sp>
        <p:sp>
          <p:nvSpPr>
            <p:cNvPr id="37" name="TextBox 36"/>
            <p:cNvSpPr txBox="1"/>
            <p:nvPr/>
          </p:nvSpPr>
          <p:spPr>
            <a:xfrm rot="16200000">
              <a:off x="2944849" y="3219945"/>
              <a:ext cx="3852646" cy="253916"/>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defTabSz="914126" fontAlgn="auto">
                <a:spcBef>
                  <a:spcPts val="0"/>
                </a:spcBef>
                <a:spcAft>
                  <a:spcPts val="0"/>
                </a:spcAft>
                <a:defRPr/>
              </a:pPr>
              <a:r>
                <a:rPr lang="en-US" sz="1050" dirty="0">
                  <a:solidFill>
                    <a:prstClr val="black"/>
                  </a:solidFill>
                  <a:latin typeface="Tahoma"/>
                </a:rPr>
                <a:t>Integrated performance analysis</a:t>
              </a:r>
            </a:p>
          </p:txBody>
        </p:sp>
        <p:sp>
          <p:nvSpPr>
            <p:cNvPr id="38" name="TextBox 37"/>
            <p:cNvSpPr txBox="1"/>
            <p:nvPr/>
          </p:nvSpPr>
          <p:spPr>
            <a:xfrm>
              <a:off x="5372871" y="1420581"/>
              <a:ext cx="2847150" cy="4154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914126" fontAlgn="auto">
                <a:spcBef>
                  <a:spcPts val="0"/>
                </a:spcBef>
                <a:spcAft>
                  <a:spcPts val="0"/>
                </a:spcAft>
                <a:defRPr/>
              </a:pPr>
              <a:r>
                <a:rPr lang="en-US" sz="1050" dirty="0">
                  <a:solidFill>
                    <a:prstClr val="black"/>
                  </a:solidFill>
                  <a:latin typeface="Tahoma"/>
                </a:rPr>
                <a:t>Development Environment and Programming Languages</a:t>
              </a:r>
            </a:p>
          </p:txBody>
        </p:sp>
        <p:sp>
          <p:nvSpPr>
            <p:cNvPr id="39" name="TextBox 38"/>
            <p:cNvSpPr txBox="1"/>
            <p:nvPr/>
          </p:nvSpPr>
          <p:spPr>
            <a:xfrm>
              <a:off x="5372869" y="2456122"/>
              <a:ext cx="2844479" cy="25391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defTabSz="914126" fontAlgn="auto">
                <a:spcBef>
                  <a:spcPts val="0"/>
                </a:spcBef>
                <a:spcAft>
                  <a:spcPts val="0"/>
                </a:spcAft>
                <a:defRPr/>
              </a:pPr>
              <a:r>
                <a:rPr lang="en-US" sz="1050" dirty="0">
                  <a:solidFill>
                    <a:prstClr val="black"/>
                  </a:solidFill>
                  <a:latin typeface="Tahoma"/>
                </a:rPr>
                <a:t>Libraries</a:t>
              </a:r>
            </a:p>
          </p:txBody>
        </p:sp>
        <p:sp>
          <p:nvSpPr>
            <p:cNvPr id="41" name="TextBox 40"/>
            <p:cNvSpPr txBox="1"/>
            <p:nvPr/>
          </p:nvSpPr>
          <p:spPr>
            <a:xfrm>
              <a:off x="6036989" y="2785913"/>
              <a:ext cx="2183029" cy="30080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oAutofit/>
            </a:bodyPr>
            <a:lstStyle/>
            <a:p>
              <a:pPr defTabSz="914126" fontAlgn="auto">
                <a:spcBef>
                  <a:spcPts val="0"/>
                </a:spcBef>
                <a:spcAft>
                  <a:spcPts val="0"/>
                </a:spcAft>
                <a:defRPr/>
              </a:pPr>
              <a:r>
                <a:rPr lang="en-US" sz="1050" dirty="0">
                  <a:solidFill>
                    <a:prstClr val="black"/>
                  </a:solidFill>
                  <a:latin typeface="Tahoma"/>
                </a:rPr>
                <a:t>Operating System</a:t>
              </a:r>
            </a:p>
          </p:txBody>
        </p:sp>
        <p:sp>
          <p:nvSpPr>
            <p:cNvPr id="20" name="TextBox 19"/>
            <p:cNvSpPr txBox="1"/>
            <p:nvPr/>
          </p:nvSpPr>
          <p:spPr>
            <a:xfrm rot="16200000">
              <a:off x="3266385" y="3208158"/>
              <a:ext cx="3852645" cy="27749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oAutofit/>
            </a:bodyPr>
            <a:lstStyle/>
            <a:p>
              <a:pPr defTabSz="914126" fontAlgn="auto">
                <a:spcBef>
                  <a:spcPts val="0"/>
                </a:spcBef>
                <a:spcAft>
                  <a:spcPts val="0"/>
                </a:spcAft>
                <a:defRPr/>
              </a:pPr>
              <a:r>
                <a:rPr lang="en-US" sz="1050" dirty="0">
                  <a:solidFill>
                    <a:prstClr val="black"/>
                  </a:solidFill>
                  <a:latin typeface="Tahoma"/>
                </a:rPr>
                <a:t>Compiler, linker, assembler</a:t>
              </a:r>
            </a:p>
          </p:txBody>
        </p:sp>
        <p:sp>
          <p:nvSpPr>
            <p:cNvPr id="50" name="TextBox 49"/>
            <p:cNvSpPr txBox="1"/>
            <p:nvPr/>
          </p:nvSpPr>
          <p:spPr>
            <a:xfrm rot="16200000">
              <a:off x="4270583" y="3890824"/>
              <a:ext cx="2487315" cy="27749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oAutofit/>
            </a:bodyPr>
            <a:lstStyle/>
            <a:p>
              <a:pPr defTabSz="914126" fontAlgn="auto">
                <a:spcBef>
                  <a:spcPts val="0"/>
                </a:spcBef>
                <a:spcAft>
                  <a:spcPts val="0"/>
                </a:spcAft>
                <a:defRPr/>
              </a:pPr>
              <a:r>
                <a:rPr lang="en-US" sz="1050" dirty="0">
                  <a:solidFill>
                    <a:prstClr val="black"/>
                  </a:solidFill>
                  <a:latin typeface="Tahoma"/>
                </a:rPr>
                <a:t>Intelligent scheduling/routing</a:t>
              </a:r>
            </a:p>
          </p:txBody>
        </p:sp>
        <p:pic>
          <p:nvPicPr>
            <p:cNvPr id="54" name="Picture 53"/>
            <p:cNvPicPr>
              <a:picLocks noChangeAspect="1"/>
            </p:cNvPicPr>
            <p:nvPr/>
          </p:nvPicPr>
          <p:blipFill rotWithShape="1">
            <a:blip r:embed="rId3" cstate="print">
              <a:extLst>
                <a:ext uri="{28A0092B-C50C-407E-A947-70E740481C1C}">
                  <a14:useLocalDpi xmlns:a14="http://schemas.microsoft.com/office/drawing/2010/main" val="0"/>
                </a:ext>
              </a:extLst>
            </a:blip>
            <a:srcRect l="5664" t="5932" r="5887" b="5870"/>
            <a:stretch/>
          </p:blipFill>
          <p:spPr>
            <a:xfrm>
              <a:off x="6024472" y="3165963"/>
              <a:ext cx="2174443" cy="2117298"/>
            </a:xfrm>
            <a:prstGeom prst="rect">
              <a:avLst/>
            </a:prstGeom>
          </p:spPr>
        </p:pic>
        <p:sp>
          <p:nvSpPr>
            <p:cNvPr id="4" name="TextBox 3"/>
            <p:cNvSpPr txBox="1"/>
            <p:nvPr/>
          </p:nvSpPr>
          <p:spPr>
            <a:xfrm>
              <a:off x="6036990" y="3165961"/>
              <a:ext cx="2174443" cy="2107266"/>
            </a:xfrm>
            <a:prstGeom prst="rect">
              <a:avLst/>
            </a:prstGeom>
            <a:solidFill>
              <a:srgbClr val="FFFFFF">
                <a:alpha val="60000"/>
              </a:srgbClr>
            </a:solidFill>
          </p:spPr>
          <p:txBody>
            <a:bodyPr wrap="square" rtlCol="0">
              <a:noAutofit/>
            </a:bodyPr>
            <a:lstStyle/>
            <a:p>
              <a:pPr defTabSz="914126" fontAlgn="auto">
                <a:spcBef>
                  <a:spcPts val="0"/>
                </a:spcBef>
                <a:spcAft>
                  <a:spcPts val="0"/>
                </a:spcAft>
                <a:defRPr/>
              </a:pPr>
              <a:r>
                <a:rPr lang="en-US" sz="1050" dirty="0">
                  <a:solidFill>
                    <a:prstClr val="black"/>
                  </a:solidFill>
                  <a:latin typeface="Tahoma"/>
                  <a:cs typeface="+mn-cs"/>
                </a:rPr>
                <a:t>Heterogeneous architecture composed of Processor Elements:</a:t>
              </a:r>
            </a:p>
            <a:p>
              <a:pPr marL="126168" indent="-126168" defTabSz="914126" fontAlgn="auto">
                <a:spcBef>
                  <a:spcPts val="0"/>
                </a:spcBef>
                <a:spcAft>
                  <a:spcPts val="0"/>
                </a:spcAft>
                <a:buFont typeface="Arial" panose="020B0604020202020204" pitchFamily="34" charset="0"/>
                <a:buChar char="•"/>
                <a:defRPr/>
              </a:pPr>
              <a:r>
                <a:rPr lang="en-US" sz="1050" dirty="0">
                  <a:solidFill>
                    <a:prstClr val="black"/>
                  </a:solidFill>
                  <a:latin typeface="Tahoma"/>
                  <a:cs typeface="+mn-cs"/>
                </a:rPr>
                <a:t>CPUs</a:t>
              </a:r>
            </a:p>
            <a:p>
              <a:pPr marL="126168" indent="-126168" defTabSz="914126" fontAlgn="auto">
                <a:spcBef>
                  <a:spcPts val="0"/>
                </a:spcBef>
                <a:spcAft>
                  <a:spcPts val="0"/>
                </a:spcAft>
                <a:buFont typeface="Arial" panose="020B0604020202020204" pitchFamily="34" charset="0"/>
                <a:buChar char="•"/>
                <a:defRPr/>
              </a:pPr>
              <a:r>
                <a:rPr lang="en-US" sz="1050" dirty="0">
                  <a:solidFill>
                    <a:prstClr val="black"/>
                  </a:solidFill>
                  <a:latin typeface="Tahoma"/>
                  <a:cs typeface="+mn-cs"/>
                </a:rPr>
                <a:t>Graphics processing units</a:t>
              </a:r>
            </a:p>
            <a:p>
              <a:pPr marL="126168" indent="-126168" defTabSz="914126" fontAlgn="auto">
                <a:spcBef>
                  <a:spcPts val="0"/>
                </a:spcBef>
                <a:spcAft>
                  <a:spcPts val="0"/>
                </a:spcAft>
                <a:buFont typeface="Arial" panose="020B0604020202020204" pitchFamily="34" charset="0"/>
                <a:buChar char="•"/>
                <a:defRPr/>
              </a:pPr>
              <a:r>
                <a:rPr lang="en-US" sz="1050" dirty="0">
                  <a:solidFill>
                    <a:prstClr val="black"/>
                  </a:solidFill>
                  <a:latin typeface="Tahoma"/>
                  <a:cs typeface="+mn-cs"/>
                </a:rPr>
                <a:t>Tensor product units</a:t>
              </a:r>
            </a:p>
            <a:p>
              <a:pPr marL="126168" indent="-126168" defTabSz="914126" fontAlgn="auto">
                <a:spcBef>
                  <a:spcPts val="0"/>
                </a:spcBef>
                <a:spcAft>
                  <a:spcPts val="0"/>
                </a:spcAft>
                <a:buFont typeface="Arial" panose="020B0604020202020204" pitchFamily="34" charset="0"/>
                <a:buChar char="•"/>
                <a:defRPr/>
              </a:pPr>
              <a:r>
                <a:rPr lang="en-US" sz="1050" dirty="0">
                  <a:solidFill>
                    <a:prstClr val="black"/>
                  </a:solidFill>
                  <a:latin typeface="Tahoma"/>
                  <a:cs typeface="+mn-cs"/>
                </a:rPr>
                <a:t>Neuromorphic units</a:t>
              </a:r>
            </a:p>
            <a:p>
              <a:pPr marL="126168" indent="-126168" defTabSz="914126" fontAlgn="auto">
                <a:spcBef>
                  <a:spcPts val="0"/>
                </a:spcBef>
                <a:spcAft>
                  <a:spcPts val="0"/>
                </a:spcAft>
                <a:buFont typeface="Arial" panose="020B0604020202020204" pitchFamily="34" charset="0"/>
                <a:buChar char="•"/>
                <a:defRPr/>
              </a:pPr>
              <a:r>
                <a:rPr lang="en-US" sz="1050" dirty="0">
                  <a:solidFill>
                    <a:prstClr val="black"/>
                  </a:solidFill>
                  <a:latin typeface="Tahoma"/>
                  <a:cs typeface="+mn-cs"/>
                </a:rPr>
                <a:t>Accelerators (e.g., FFT)</a:t>
              </a:r>
            </a:p>
            <a:p>
              <a:pPr marL="126168" indent="-126168" defTabSz="914126" fontAlgn="auto">
                <a:spcBef>
                  <a:spcPts val="0"/>
                </a:spcBef>
                <a:spcAft>
                  <a:spcPts val="0"/>
                </a:spcAft>
                <a:buFont typeface="Arial" panose="020B0604020202020204" pitchFamily="34" charset="0"/>
                <a:buChar char="•"/>
                <a:defRPr/>
              </a:pPr>
              <a:r>
                <a:rPr lang="en-US" sz="1050" dirty="0">
                  <a:solidFill>
                    <a:prstClr val="black"/>
                  </a:solidFill>
                  <a:latin typeface="Tahoma"/>
                  <a:cs typeface="+mn-cs"/>
                </a:rPr>
                <a:t>DSPs</a:t>
              </a:r>
            </a:p>
            <a:p>
              <a:pPr marL="126168" indent="-126168" defTabSz="914126" fontAlgn="auto">
                <a:spcBef>
                  <a:spcPts val="0"/>
                </a:spcBef>
                <a:spcAft>
                  <a:spcPts val="0"/>
                </a:spcAft>
                <a:buFont typeface="Arial" panose="020B0604020202020204" pitchFamily="34" charset="0"/>
                <a:buChar char="•"/>
                <a:defRPr/>
              </a:pPr>
              <a:r>
                <a:rPr lang="en-US" sz="1050" dirty="0">
                  <a:solidFill>
                    <a:prstClr val="black"/>
                  </a:solidFill>
                  <a:latin typeface="Tahoma"/>
                  <a:cs typeface="+mn-cs"/>
                </a:rPr>
                <a:t>Programmable logic</a:t>
              </a:r>
            </a:p>
            <a:p>
              <a:pPr marL="126168" indent="-126168" defTabSz="914126" fontAlgn="auto">
                <a:spcBef>
                  <a:spcPts val="0"/>
                </a:spcBef>
                <a:spcAft>
                  <a:spcPts val="0"/>
                </a:spcAft>
                <a:buFont typeface="Arial" panose="020B0604020202020204" pitchFamily="34" charset="0"/>
                <a:buChar char="•"/>
                <a:defRPr/>
              </a:pPr>
              <a:r>
                <a:rPr lang="en-US" sz="1050" dirty="0">
                  <a:solidFill>
                    <a:prstClr val="black"/>
                  </a:solidFill>
                  <a:latin typeface="Tahoma"/>
                  <a:cs typeface="+mn-cs"/>
                </a:rPr>
                <a:t>Math accelerators</a:t>
              </a:r>
            </a:p>
            <a:p>
              <a:pPr marL="126168" indent="-126168" defTabSz="914126" fontAlgn="auto">
                <a:spcBef>
                  <a:spcPts val="0"/>
                </a:spcBef>
                <a:spcAft>
                  <a:spcPts val="0"/>
                </a:spcAft>
                <a:buFont typeface="Arial" panose="020B0604020202020204" pitchFamily="34" charset="0"/>
                <a:buChar char="•"/>
                <a:defRPr/>
              </a:pPr>
              <a:endParaRPr lang="en-US" sz="1050" dirty="0">
                <a:solidFill>
                  <a:prstClr val="black"/>
                </a:solidFill>
                <a:latin typeface="Tahoma"/>
                <a:cs typeface="+mn-cs"/>
              </a:endParaRPr>
            </a:p>
            <a:p>
              <a:pPr defTabSz="914126" fontAlgn="auto">
                <a:spcBef>
                  <a:spcPts val="0"/>
                </a:spcBef>
                <a:spcAft>
                  <a:spcPts val="0"/>
                </a:spcAft>
                <a:defRPr/>
              </a:pPr>
              <a:endParaRPr lang="en-US" sz="1050" dirty="0">
                <a:solidFill>
                  <a:prstClr val="black"/>
                </a:solidFill>
                <a:latin typeface="Tahoma"/>
                <a:cs typeface="+mn-cs"/>
              </a:endParaRPr>
            </a:p>
          </p:txBody>
        </p:sp>
        <p:sp>
          <p:nvSpPr>
            <p:cNvPr id="42" name="Freeform 41"/>
            <p:cNvSpPr/>
            <p:nvPr/>
          </p:nvSpPr>
          <p:spPr>
            <a:xfrm>
              <a:off x="5391475" y="2288636"/>
              <a:ext cx="2819958" cy="88243"/>
            </a:xfrm>
            <a:custGeom>
              <a:avLst/>
              <a:gdLst>
                <a:gd name="connsiteX0" fmla="*/ 0 w 4516582"/>
                <a:gd name="connsiteY0" fmla="*/ 591127 h 591130"/>
                <a:gd name="connsiteX1" fmla="*/ 1745673 w 4516582"/>
                <a:gd name="connsiteY1" fmla="*/ 0 h 591130"/>
                <a:gd name="connsiteX2" fmla="*/ 2715491 w 4516582"/>
                <a:gd name="connsiteY2" fmla="*/ 591127 h 591130"/>
                <a:gd name="connsiteX3" fmla="*/ 4516582 w 4516582"/>
                <a:gd name="connsiteY3" fmla="*/ 9237 h 591130"/>
                <a:gd name="connsiteX4" fmla="*/ 4516582 w 4516582"/>
                <a:gd name="connsiteY4" fmla="*/ 9237 h 59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6582" h="591130">
                  <a:moveTo>
                    <a:pt x="0" y="591127"/>
                  </a:moveTo>
                  <a:cubicBezTo>
                    <a:pt x="646545" y="295563"/>
                    <a:pt x="1293091" y="0"/>
                    <a:pt x="1745673" y="0"/>
                  </a:cubicBezTo>
                  <a:cubicBezTo>
                    <a:pt x="2198255" y="0"/>
                    <a:pt x="2253673" y="589588"/>
                    <a:pt x="2715491" y="591127"/>
                  </a:cubicBezTo>
                  <a:cubicBezTo>
                    <a:pt x="3177309" y="592666"/>
                    <a:pt x="4516582" y="9237"/>
                    <a:pt x="4516582" y="9237"/>
                  </a:cubicBezTo>
                  <a:lnTo>
                    <a:pt x="4516582" y="9237"/>
                  </a:ln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defRPr/>
              </a:pPr>
              <a:endParaRPr lang="en-US" sz="900">
                <a:solidFill>
                  <a:prstClr val="white"/>
                </a:solidFill>
                <a:latin typeface="Tahoma"/>
              </a:endParaRPr>
            </a:p>
          </p:txBody>
        </p:sp>
        <p:cxnSp>
          <p:nvCxnSpPr>
            <p:cNvPr id="43" name="Straight Arrow Connector 42"/>
            <p:cNvCxnSpPr/>
            <p:nvPr/>
          </p:nvCxnSpPr>
          <p:spPr bwMode="auto">
            <a:xfrm flipV="1">
              <a:off x="8307062" y="1440955"/>
              <a:ext cx="0" cy="808886"/>
            </a:xfrm>
            <a:prstGeom prst="straightConnector1">
              <a:avLst/>
            </a:prstGeom>
            <a:noFill/>
            <a:ln w="22225">
              <a:solidFill>
                <a:schemeClr val="tx1">
                  <a:lumMod val="50000"/>
                  <a:lumOff val="50000"/>
                </a:schemeClr>
              </a:solidFill>
              <a:round/>
              <a:headEnd/>
              <a:tailEnd type="triangle"/>
            </a:ln>
            <a:extLst>
              <a:ext uri="{909E8E84-426E-40DD-AFC4-6F175D3DCCD1}">
                <a14:hiddenFill xmlns:a14="http://schemas.microsoft.com/office/drawing/2010/main">
                  <a:noFill/>
                </a14:hiddenFill>
              </a:ext>
            </a:extLst>
          </p:spPr>
        </p:cxnSp>
        <p:sp>
          <p:nvSpPr>
            <p:cNvPr id="52" name="TextBox 51"/>
            <p:cNvSpPr txBox="1"/>
            <p:nvPr/>
          </p:nvSpPr>
          <p:spPr>
            <a:xfrm rot="16200000">
              <a:off x="7851012" y="1672274"/>
              <a:ext cx="1308808" cy="346249"/>
            </a:xfrm>
            <a:prstGeom prst="rect">
              <a:avLst/>
            </a:prstGeom>
            <a:noFill/>
          </p:spPr>
          <p:txBody>
            <a:bodyPr wrap="square" rtlCol="0">
              <a:spAutoFit/>
            </a:bodyPr>
            <a:lstStyle/>
            <a:p>
              <a:pPr algn="ctr" defTabSz="914126" fontAlgn="auto">
                <a:spcBef>
                  <a:spcPts val="0"/>
                </a:spcBef>
                <a:spcAft>
                  <a:spcPts val="0"/>
                </a:spcAft>
                <a:defRPr/>
              </a:pPr>
              <a:r>
                <a:rPr lang="en-US" sz="825" dirty="0">
                  <a:solidFill>
                    <a:prstClr val="black">
                      <a:lumMod val="50000"/>
                      <a:lumOff val="50000"/>
                    </a:prstClr>
                  </a:solidFill>
                  <a:latin typeface="Tahoma"/>
                  <a:cs typeface="+mn-cs"/>
                </a:rPr>
                <a:t>Decoupled Software development</a:t>
              </a:r>
            </a:p>
          </p:txBody>
        </p:sp>
        <p:cxnSp>
          <p:nvCxnSpPr>
            <p:cNvPr id="53" name="Straight Arrow Connector 52"/>
            <p:cNvCxnSpPr/>
            <p:nvPr/>
          </p:nvCxnSpPr>
          <p:spPr bwMode="auto">
            <a:xfrm flipH="1">
              <a:off x="8280040" y="2456120"/>
              <a:ext cx="27023" cy="2817106"/>
            </a:xfrm>
            <a:prstGeom prst="straightConnector1">
              <a:avLst/>
            </a:prstGeom>
            <a:noFill/>
            <a:ln w="22225">
              <a:solidFill>
                <a:schemeClr val="tx1">
                  <a:lumMod val="50000"/>
                  <a:lumOff val="50000"/>
                </a:schemeClr>
              </a:solidFill>
              <a:round/>
              <a:headEnd/>
              <a:tailEnd type="triangle"/>
            </a:ln>
            <a:extLst>
              <a:ext uri="{909E8E84-426E-40DD-AFC4-6F175D3DCCD1}">
                <a14:hiddenFill xmlns:a14="http://schemas.microsoft.com/office/drawing/2010/main">
                  <a:noFill/>
                </a14:hiddenFill>
              </a:ext>
            </a:extLst>
          </p:spPr>
        </p:cxnSp>
        <p:sp>
          <p:nvSpPr>
            <p:cNvPr id="55" name="TextBox 54"/>
            <p:cNvSpPr txBox="1"/>
            <p:nvPr/>
          </p:nvSpPr>
          <p:spPr>
            <a:xfrm rot="16200000">
              <a:off x="7361016" y="3748315"/>
              <a:ext cx="2177866" cy="219291"/>
            </a:xfrm>
            <a:prstGeom prst="rect">
              <a:avLst/>
            </a:prstGeom>
            <a:noFill/>
          </p:spPr>
          <p:txBody>
            <a:bodyPr wrap="square" rtlCol="0">
              <a:spAutoFit/>
            </a:bodyPr>
            <a:lstStyle/>
            <a:p>
              <a:pPr algn="ctr" defTabSz="914126" fontAlgn="auto">
                <a:spcBef>
                  <a:spcPts val="0"/>
                </a:spcBef>
                <a:spcAft>
                  <a:spcPts val="0"/>
                </a:spcAft>
                <a:defRPr/>
              </a:pPr>
              <a:r>
                <a:rPr lang="en-US" sz="825" dirty="0">
                  <a:solidFill>
                    <a:prstClr val="black">
                      <a:lumMod val="50000"/>
                      <a:lumOff val="50000"/>
                    </a:prstClr>
                  </a:solidFill>
                  <a:latin typeface="Tahoma"/>
                  <a:cs typeface="+mn-cs"/>
                </a:rPr>
                <a:t>Hardware-Software Co-design</a:t>
              </a:r>
            </a:p>
          </p:txBody>
        </p:sp>
        <p:sp>
          <p:nvSpPr>
            <p:cNvPr id="69" name="TextBox 68"/>
            <p:cNvSpPr txBox="1"/>
            <p:nvPr/>
          </p:nvSpPr>
          <p:spPr>
            <a:xfrm rot="16200000">
              <a:off x="4594564" y="3890453"/>
              <a:ext cx="2487315" cy="27749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oAutofit/>
            </a:bodyPr>
            <a:lstStyle/>
            <a:p>
              <a:pPr defTabSz="914126" fontAlgn="auto">
                <a:spcBef>
                  <a:spcPts val="0"/>
                </a:spcBef>
                <a:spcAft>
                  <a:spcPts val="0"/>
                </a:spcAft>
                <a:defRPr/>
              </a:pPr>
              <a:r>
                <a:rPr lang="en-US" sz="1050" dirty="0">
                  <a:solidFill>
                    <a:prstClr val="black"/>
                  </a:solidFill>
                  <a:latin typeface="Tahoma"/>
                </a:rPr>
                <a:t>Medium Access Control</a:t>
              </a:r>
            </a:p>
          </p:txBody>
        </p:sp>
      </p:grpSp>
      <p:sp>
        <p:nvSpPr>
          <p:cNvPr id="57" name="TextBox 56"/>
          <p:cNvSpPr txBox="1"/>
          <p:nvPr/>
        </p:nvSpPr>
        <p:spPr>
          <a:xfrm>
            <a:off x="1902854" y="6075224"/>
            <a:ext cx="8195222" cy="338466"/>
          </a:xfrm>
          <a:prstGeom prst="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defTabSz="914126" fontAlgn="auto">
              <a:spcBef>
                <a:spcPts val="0"/>
              </a:spcBef>
              <a:spcAft>
                <a:spcPts val="0"/>
              </a:spcAft>
              <a:defRPr/>
            </a:pPr>
            <a:r>
              <a:rPr lang="en-US" sz="1600" i="1" dirty="0">
                <a:solidFill>
                  <a:prstClr val="black"/>
                </a:solidFill>
                <a:latin typeface="Book Antiqua" panose="02040602050305030304" pitchFamily="18" charset="0"/>
              </a:rPr>
              <a:t>Looking at how Hardware/Software co-design is an enabler for efficient use of processing power</a:t>
            </a:r>
            <a:endParaRPr lang="en-US" sz="1600" b="1" i="1" dirty="0">
              <a:solidFill>
                <a:prstClr val="black"/>
              </a:solidFill>
              <a:latin typeface="Book Antiqua" panose="02040602050305030304" pitchFamily="18" charset="0"/>
            </a:endParaRPr>
          </a:p>
        </p:txBody>
      </p:sp>
      <p:sp>
        <p:nvSpPr>
          <p:cNvPr id="47" name="Content Placeholder 3"/>
          <p:cNvSpPr>
            <a:spLocks noGrp="1"/>
          </p:cNvSpPr>
          <p:nvPr>
            <p:ph sz="quarter" idx="13"/>
          </p:nvPr>
        </p:nvSpPr>
        <p:spPr>
          <a:xfrm>
            <a:off x="1902854" y="1450924"/>
            <a:ext cx="3863572" cy="1860839"/>
          </a:xfrm>
        </p:spPr>
        <p:style>
          <a:lnRef idx="2">
            <a:schemeClr val="accent5"/>
          </a:lnRef>
          <a:fillRef idx="1">
            <a:schemeClr val="lt1"/>
          </a:fillRef>
          <a:effectRef idx="0">
            <a:schemeClr val="accent5"/>
          </a:effectRef>
          <a:fontRef idx="minor">
            <a:schemeClr val="dk1"/>
          </a:fontRef>
        </p:style>
        <p:txBody>
          <a:bodyPr/>
          <a:lstStyle/>
          <a:p>
            <a:pPr marL="0" lvl="1" indent="0" algn="ctr">
              <a:buNone/>
            </a:pPr>
            <a:endParaRPr lang="en-US" b="1" u="sng" dirty="0"/>
          </a:p>
          <a:p>
            <a:pPr marL="0" lvl="1" indent="0" algn="ctr">
              <a:buNone/>
            </a:pPr>
            <a:r>
              <a:rPr lang="en-US" b="1" u="sng" dirty="0"/>
              <a:t>Three Optimization Areas</a:t>
            </a:r>
          </a:p>
          <a:p>
            <a:pPr marL="687182" lvl="2" indent="-342797">
              <a:buFont typeface="+mj-lt"/>
              <a:buAutoNum type="arabicPeriod"/>
            </a:pPr>
            <a:r>
              <a:rPr lang="en-US" sz="1600" dirty="0"/>
              <a:t>Design time</a:t>
            </a:r>
          </a:p>
          <a:p>
            <a:pPr marL="687182" lvl="2" indent="-342797">
              <a:buFont typeface="+mj-lt"/>
              <a:buAutoNum type="arabicPeriod"/>
            </a:pPr>
            <a:r>
              <a:rPr lang="en-US" sz="1600" dirty="0"/>
              <a:t>Run time</a:t>
            </a:r>
          </a:p>
          <a:p>
            <a:pPr marL="687182" lvl="2" indent="-342797">
              <a:buFont typeface="+mj-lt"/>
              <a:buAutoNum type="arabicPeriod"/>
            </a:pPr>
            <a:r>
              <a:rPr lang="en-US" sz="1600" dirty="0"/>
              <a:t>Compile time</a:t>
            </a:r>
          </a:p>
        </p:txBody>
      </p:sp>
      <p:sp>
        <p:nvSpPr>
          <p:cNvPr id="58" name="Content Placeholder 3"/>
          <p:cNvSpPr txBox="1">
            <a:spLocks/>
          </p:cNvSpPr>
          <p:nvPr/>
        </p:nvSpPr>
        <p:spPr bwMode="auto">
          <a:xfrm>
            <a:off x="1902854" y="3351287"/>
            <a:ext cx="3863572" cy="2363635"/>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26" fontAlgn="auto">
              <a:spcAft>
                <a:spcPts val="0"/>
              </a:spcAft>
              <a:buNone/>
            </a:pPr>
            <a:endParaRPr lang="en-US" sz="1600" b="1" u="sng" dirty="0">
              <a:solidFill>
                <a:prstClr val="black"/>
              </a:solidFill>
            </a:endParaRPr>
          </a:p>
          <a:p>
            <a:pPr marL="0" indent="0" algn="ctr" defTabSz="914126" fontAlgn="auto">
              <a:spcAft>
                <a:spcPts val="0"/>
              </a:spcAft>
              <a:buNone/>
            </a:pPr>
            <a:r>
              <a:rPr lang="en-US" sz="1600" b="1" u="sng" dirty="0">
                <a:solidFill>
                  <a:prstClr val="black"/>
                </a:solidFill>
              </a:rPr>
              <a:t>Addressed via five program areas</a:t>
            </a:r>
          </a:p>
          <a:p>
            <a:pPr marL="685594" lvl="1" indent="-342797" defTabSz="914126" fontAlgn="auto">
              <a:spcAft>
                <a:spcPts val="0"/>
              </a:spcAft>
              <a:buFont typeface="+mj-lt"/>
              <a:buAutoNum type="arabicPeriod"/>
            </a:pPr>
            <a:r>
              <a:rPr lang="en-US" dirty="0">
                <a:solidFill>
                  <a:prstClr val="black"/>
                </a:solidFill>
              </a:rPr>
              <a:t>Intelligent scheduling</a:t>
            </a:r>
          </a:p>
          <a:p>
            <a:pPr marL="685594" lvl="1" indent="-342797" defTabSz="914126" fontAlgn="auto">
              <a:spcAft>
                <a:spcPts val="0"/>
              </a:spcAft>
              <a:buFont typeface="+mj-lt"/>
              <a:buAutoNum type="arabicPeriod"/>
            </a:pPr>
            <a:r>
              <a:rPr lang="en-US" dirty="0">
                <a:solidFill>
                  <a:prstClr val="black"/>
                </a:solidFill>
              </a:rPr>
              <a:t>Domain representations</a:t>
            </a:r>
            <a:endParaRPr lang="en-US" sz="1000" dirty="0">
              <a:solidFill>
                <a:prstClr val="black"/>
              </a:solidFill>
            </a:endParaRPr>
          </a:p>
          <a:p>
            <a:pPr marL="685594" lvl="1" indent="-342797" defTabSz="914126" fontAlgn="auto">
              <a:spcAft>
                <a:spcPts val="0"/>
              </a:spcAft>
              <a:buFont typeface="+mj-lt"/>
              <a:buAutoNum type="arabicPeriod"/>
            </a:pPr>
            <a:r>
              <a:rPr lang="en-US" dirty="0">
                <a:solidFill>
                  <a:prstClr val="black"/>
                </a:solidFill>
              </a:rPr>
              <a:t>Software</a:t>
            </a:r>
            <a:endParaRPr lang="en-US" sz="1050" dirty="0">
              <a:solidFill>
                <a:prstClr val="black"/>
              </a:solidFill>
            </a:endParaRPr>
          </a:p>
          <a:p>
            <a:pPr marL="685594" lvl="1" indent="-342797" defTabSz="914126" fontAlgn="auto">
              <a:spcAft>
                <a:spcPts val="0"/>
              </a:spcAft>
              <a:buFont typeface="+mj-lt"/>
              <a:buAutoNum type="arabicPeriod"/>
            </a:pPr>
            <a:r>
              <a:rPr lang="en-US" dirty="0">
                <a:solidFill>
                  <a:prstClr val="black"/>
                </a:solidFill>
              </a:rPr>
              <a:t>Medium access control (MAC)</a:t>
            </a:r>
            <a:endParaRPr lang="en-US" sz="1050" dirty="0">
              <a:solidFill>
                <a:prstClr val="black"/>
              </a:solidFill>
            </a:endParaRPr>
          </a:p>
          <a:p>
            <a:pPr marL="685594" lvl="1" indent="-342797" defTabSz="914126" fontAlgn="auto">
              <a:spcAft>
                <a:spcPts val="0"/>
              </a:spcAft>
              <a:buFont typeface="+mj-lt"/>
              <a:buAutoNum type="arabicPeriod"/>
            </a:pPr>
            <a:r>
              <a:rPr lang="en-US" dirty="0">
                <a:solidFill>
                  <a:prstClr val="black"/>
                </a:solidFill>
              </a:rPr>
              <a:t>Hardware integration</a:t>
            </a:r>
          </a:p>
        </p:txBody>
      </p:sp>
      <p:sp>
        <p:nvSpPr>
          <p:cNvPr id="26" name="Rectangle 25"/>
          <p:cNvSpPr/>
          <p:nvPr/>
        </p:nvSpPr>
        <p:spPr>
          <a:xfrm>
            <a:off x="4380359" y="6672688"/>
            <a:ext cx="3428107" cy="184618"/>
          </a:xfrm>
          <a:prstGeom prst="rect">
            <a:avLst/>
          </a:prstGeom>
        </p:spPr>
        <p:txBody>
          <a:bodyPr>
            <a:spAutoFit/>
          </a:bodyPr>
          <a:lstStyle/>
          <a:p>
            <a:pPr algn="ctr" defTabSz="914126" fontAlgn="auto">
              <a:spcBef>
                <a:spcPts val="0"/>
              </a:spcBef>
              <a:spcAft>
                <a:spcPts val="0"/>
              </a:spcAft>
            </a:pPr>
            <a:r>
              <a:rPr lang="en-US" sz="600" dirty="0">
                <a:solidFill>
                  <a:prstClr val="white">
                    <a:lumMod val="75000"/>
                  </a:prstClr>
                </a:solidFill>
                <a:latin typeface="Calibri" panose="020F0502020204030204" pitchFamily="34" charset="0"/>
                <a:ea typeface="Calibri" panose="020F0502020204030204" pitchFamily="34" charset="0"/>
                <a:cs typeface="Times New Roman" panose="02020603050405020304" pitchFamily="18" charset="0"/>
              </a:rPr>
              <a:t>Distribution Statement “A” (Approved for Public Release, Distribution Unlimited)</a:t>
            </a:r>
            <a:endParaRPr lang="en-US" sz="600" dirty="0">
              <a:solidFill>
                <a:prstClr val="white">
                  <a:lumMod val="75000"/>
                </a:prstClr>
              </a:solidFill>
              <a:latin typeface="Tahoma"/>
              <a:cs typeface="+mn-cs"/>
            </a:endParaRPr>
          </a:p>
        </p:txBody>
      </p:sp>
      <p:sp>
        <p:nvSpPr>
          <p:cNvPr id="25" name="TextBox 24">
            <a:extLst>
              <a:ext uri="{FF2B5EF4-FFF2-40B4-BE49-F238E27FC236}">
                <a16:creationId xmlns:a16="http://schemas.microsoft.com/office/drawing/2014/main" id="{96A8B888-8DD4-439F-B556-09D7BA0202A9}"/>
              </a:ext>
            </a:extLst>
          </p:cNvPr>
          <p:cNvSpPr txBox="1"/>
          <p:nvPr/>
        </p:nvSpPr>
        <p:spPr>
          <a:xfrm>
            <a:off x="7696505" y="6626497"/>
            <a:ext cx="3533724" cy="276999"/>
          </a:xfrm>
          <a:prstGeom prst="rect">
            <a:avLst/>
          </a:prstGeom>
          <a:noFill/>
        </p:spPr>
        <p:txBody>
          <a:bodyPr wrap="none" rtlCol="0">
            <a:spAutoFit/>
          </a:bodyPr>
          <a:lstStyle/>
          <a:p>
            <a:r>
              <a:rPr lang="en-US" sz="1200" i="1" dirty="0"/>
              <a:t>Slide courtesy of Dr. Tom Rondeau, DARPA MTO</a:t>
            </a:r>
          </a:p>
        </p:txBody>
      </p:sp>
    </p:spTree>
    <p:extLst>
      <p:ext uri="{BB962C8B-B14F-4D97-AF65-F5344CB8AC3E}">
        <p14:creationId xmlns:p14="http://schemas.microsoft.com/office/powerpoint/2010/main" val="2864667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sz="1999" dirty="0"/>
              <a:t>Domain-Specific System on Chip (DSSoC)</a:t>
            </a:r>
          </a:p>
        </p:txBody>
      </p:sp>
      <p:pic>
        <p:nvPicPr>
          <p:cNvPr id="16" name="Picture 15"/>
          <p:cNvPicPr>
            <a:picLocks noChangeAspect="1"/>
          </p:cNvPicPr>
          <p:nvPr/>
        </p:nvPicPr>
        <p:blipFill>
          <a:blip r:embed="rId3"/>
          <a:stretch>
            <a:fillRect/>
          </a:stretch>
        </p:blipFill>
        <p:spPr>
          <a:xfrm>
            <a:off x="2666320" y="2844570"/>
            <a:ext cx="2423278" cy="2549610"/>
          </a:xfrm>
          <a:prstGeom prst="rect">
            <a:avLst/>
          </a:prstGeom>
        </p:spPr>
      </p:pic>
      <p:pic>
        <p:nvPicPr>
          <p:cNvPr id="52" name="Picture 51"/>
          <p:cNvPicPr>
            <a:picLocks noChangeAspect="1"/>
          </p:cNvPicPr>
          <p:nvPr/>
        </p:nvPicPr>
        <p:blipFill>
          <a:blip r:embed="rId4"/>
          <a:stretch>
            <a:fillRect/>
          </a:stretch>
        </p:blipFill>
        <p:spPr>
          <a:xfrm>
            <a:off x="7100204" y="2776138"/>
            <a:ext cx="2429940" cy="2618040"/>
          </a:xfrm>
          <a:prstGeom prst="rect">
            <a:avLst/>
          </a:prstGeom>
        </p:spPr>
      </p:pic>
      <p:sp>
        <p:nvSpPr>
          <p:cNvPr id="53" name="TextBox 52"/>
          <p:cNvSpPr txBox="1"/>
          <p:nvPr/>
        </p:nvSpPr>
        <p:spPr>
          <a:xfrm>
            <a:off x="2234761" y="5461989"/>
            <a:ext cx="3286399" cy="584623"/>
          </a:xfrm>
          <a:prstGeom prst="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defTabSz="914126" fontAlgn="auto">
              <a:spcBef>
                <a:spcPts val="0"/>
              </a:spcBef>
              <a:spcAft>
                <a:spcPts val="0"/>
              </a:spcAft>
              <a:defRPr/>
            </a:pPr>
            <a:r>
              <a:rPr lang="en-US" sz="1600" i="1" dirty="0">
                <a:solidFill>
                  <a:prstClr val="black"/>
                </a:solidFill>
                <a:latin typeface="Times New Roman" panose="02020603050405020304" pitchFamily="18" charset="0"/>
                <a:cs typeface="Times New Roman" panose="02020603050405020304" pitchFamily="18" charset="0"/>
              </a:rPr>
              <a:t>We cannot fully utilize our current multi-processor systems</a:t>
            </a:r>
          </a:p>
        </p:txBody>
      </p:sp>
      <p:sp>
        <p:nvSpPr>
          <p:cNvPr id="54" name="TextBox 53"/>
          <p:cNvSpPr txBox="1"/>
          <p:nvPr/>
        </p:nvSpPr>
        <p:spPr>
          <a:xfrm>
            <a:off x="6302725" y="5461989"/>
            <a:ext cx="4024895" cy="584623"/>
          </a:xfrm>
          <a:prstGeom prst="rect">
            <a:avLst/>
          </a:prstGeom>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defTabSz="914126" fontAlgn="auto">
              <a:spcBef>
                <a:spcPts val="0"/>
              </a:spcBef>
              <a:spcAft>
                <a:spcPts val="0"/>
              </a:spcAft>
              <a:defRPr/>
            </a:pPr>
            <a:r>
              <a:rPr lang="en-US" sz="1600" i="1" dirty="0">
                <a:solidFill>
                  <a:prstClr val="black"/>
                </a:solidFill>
                <a:latin typeface="Times New Roman" panose="02020603050405020304" pitchFamily="18" charset="0"/>
                <a:cs typeface="Times New Roman" panose="02020603050405020304" pitchFamily="18" charset="0"/>
              </a:rPr>
              <a:t>We want to manage an increase of capabilities with integrated specialized accelerators</a:t>
            </a:r>
          </a:p>
        </p:txBody>
      </p:sp>
      <p:cxnSp>
        <p:nvCxnSpPr>
          <p:cNvPr id="7" name="Straight Arrow Connector 6"/>
          <p:cNvCxnSpPr>
            <a:stCxn id="4" idx="2"/>
            <a:endCxn id="16" idx="0"/>
          </p:cNvCxnSpPr>
          <p:nvPr/>
        </p:nvCxnSpPr>
        <p:spPr bwMode="auto">
          <a:xfrm>
            <a:off x="3877959" y="1646633"/>
            <a:ext cx="1" cy="1197939"/>
          </a:xfrm>
          <a:prstGeom prst="straightConnector1">
            <a:avLst/>
          </a:prstGeom>
          <a:ln w="44450" cap="rnd">
            <a:solidFill>
              <a:schemeClr val="bg1">
                <a:lumMod val="50000"/>
              </a:schemeClr>
            </a:solidFill>
            <a:headEn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2"/>
          </p:cNvCxnSpPr>
          <p:nvPr/>
        </p:nvCxnSpPr>
        <p:spPr bwMode="auto">
          <a:xfrm>
            <a:off x="2606755" y="2423271"/>
            <a:ext cx="1362682" cy="628864"/>
          </a:xfrm>
          <a:prstGeom prst="straightConnector1">
            <a:avLst/>
          </a:prstGeom>
          <a:ln w="44450" cap="rnd">
            <a:solidFill>
              <a:schemeClr val="bg1">
                <a:lumMod val="50000"/>
              </a:schemeClr>
            </a:solidFill>
            <a:headEn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bwMode="auto">
          <a:xfrm>
            <a:off x="2353005" y="2423273"/>
            <a:ext cx="431099" cy="547134"/>
          </a:xfrm>
          <a:prstGeom prst="straightConnector1">
            <a:avLst/>
          </a:prstGeom>
          <a:ln w="44450" cap="rnd">
            <a:solidFill>
              <a:schemeClr val="bg1">
                <a:lumMod val="50000"/>
              </a:schemeClr>
            </a:solidFill>
            <a:headEn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bwMode="auto">
          <a:xfrm>
            <a:off x="2129003" y="2423271"/>
            <a:ext cx="756757" cy="2396802"/>
          </a:xfrm>
          <a:prstGeom prst="straightConnector1">
            <a:avLst/>
          </a:prstGeom>
          <a:ln w="44450" cap="rnd">
            <a:solidFill>
              <a:schemeClr val="bg1">
                <a:lumMod val="50000"/>
              </a:schemeClr>
            </a:solidFill>
            <a:headEnd/>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699166" y="1922630"/>
            <a:ext cx="1815175" cy="500643"/>
          </a:xfrm>
          <a:prstGeom prst="roundRect">
            <a:avLst/>
          </a:prstGeom>
          <a:solidFill>
            <a:schemeClr val="bg1"/>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126" fontAlgn="auto">
              <a:spcBef>
                <a:spcPts val="0"/>
              </a:spcBef>
              <a:spcAft>
                <a:spcPts val="0"/>
              </a:spcAft>
            </a:pPr>
            <a:r>
              <a:rPr lang="en-US" sz="1400" dirty="0">
                <a:solidFill>
                  <a:prstClr val="black">
                    <a:lumMod val="65000"/>
                    <a:lumOff val="35000"/>
                  </a:prstClr>
                </a:solidFill>
                <a:latin typeface="Tahoma"/>
              </a:rPr>
              <a:t>Programmed with different toolchains</a:t>
            </a:r>
          </a:p>
        </p:txBody>
      </p:sp>
      <p:sp>
        <p:nvSpPr>
          <p:cNvPr id="4" name="Rounded Rectangle 3"/>
          <p:cNvSpPr/>
          <p:nvPr/>
        </p:nvSpPr>
        <p:spPr>
          <a:xfrm>
            <a:off x="3029935" y="1145990"/>
            <a:ext cx="1696044" cy="500643"/>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126" fontAlgn="auto">
              <a:spcBef>
                <a:spcPts val="0"/>
              </a:spcBef>
              <a:spcAft>
                <a:spcPts val="0"/>
              </a:spcAft>
            </a:pPr>
            <a:r>
              <a:rPr lang="en-US" sz="1400" dirty="0">
                <a:solidFill>
                  <a:prstClr val="black">
                    <a:lumMod val="65000"/>
                    <a:lumOff val="35000"/>
                  </a:prstClr>
                </a:solidFill>
                <a:latin typeface="Tahoma"/>
              </a:rPr>
              <a:t>Optimized to run a single application</a:t>
            </a:r>
          </a:p>
        </p:txBody>
      </p:sp>
      <p:cxnSp>
        <p:nvCxnSpPr>
          <p:cNvPr id="35" name="Straight Arrow Connector 34"/>
          <p:cNvCxnSpPr>
            <a:stCxn id="34" idx="2"/>
          </p:cNvCxnSpPr>
          <p:nvPr/>
        </p:nvCxnSpPr>
        <p:spPr bwMode="auto">
          <a:xfrm flipH="1">
            <a:off x="4961633" y="2423273"/>
            <a:ext cx="67422" cy="421299"/>
          </a:xfrm>
          <a:prstGeom prst="straightConnector1">
            <a:avLst/>
          </a:prstGeom>
          <a:ln w="44450" cap="rnd">
            <a:solidFill>
              <a:schemeClr val="bg1">
                <a:lumMod val="50000"/>
              </a:schemeClr>
            </a:solidFill>
            <a:headEnd/>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4121468" y="1922630"/>
            <a:ext cx="1815175" cy="500643"/>
          </a:xfrm>
          <a:prstGeom prst="roundRect">
            <a:avLst/>
          </a:prstGeom>
          <a:solidFill>
            <a:schemeClr val="bg1"/>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126" fontAlgn="auto">
              <a:spcBef>
                <a:spcPts val="0"/>
              </a:spcBef>
              <a:spcAft>
                <a:spcPts val="0"/>
              </a:spcAft>
            </a:pPr>
            <a:r>
              <a:rPr lang="en-US" sz="1400" dirty="0">
                <a:solidFill>
                  <a:prstClr val="black">
                    <a:lumMod val="65000"/>
                    <a:lumOff val="35000"/>
                  </a:prstClr>
                </a:solidFill>
                <a:latin typeface="Tahoma"/>
              </a:rPr>
              <a:t>Too general or application-specific</a:t>
            </a:r>
          </a:p>
        </p:txBody>
      </p:sp>
      <p:cxnSp>
        <p:nvCxnSpPr>
          <p:cNvPr id="47" name="Straight Arrow Connector 46"/>
          <p:cNvCxnSpPr>
            <a:endCxn id="49" idx="1"/>
          </p:cNvCxnSpPr>
          <p:nvPr/>
        </p:nvCxnSpPr>
        <p:spPr bwMode="auto">
          <a:xfrm>
            <a:off x="6369615" y="2423269"/>
            <a:ext cx="433132" cy="1667396"/>
          </a:xfrm>
          <a:prstGeom prst="straightConnector1">
            <a:avLst/>
          </a:prstGeom>
          <a:ln w="44450" cap="rnd">
            <a:headEnd/>
            <a:tailEnd type="triangle"/>
          </a:ln>
        </p:spPr>
        <p:style>
          <a:lnRef idx="1">
            <a:schemeClr val="accent1"/>
          </a:lnRef>
          <a:fillRef idx="0">
            <a:schemeClr val="accent1"/>
          </a:fillRef>
          <a:effectRef idx="0">
            <a:schemeClr val="accent1"/>
          </a:effectRef>
          <a:fontRef idx="minor">
            <a:schemeClr val="tx1"/>
          </a:fontRef>
        </p:style>
      </p:cxnSp>
      <p:sp>
        <p:nvSpPr>
          <p:cNvPr id="49" name="Left Brace 48"/>
          <p:cNvSpPr/>
          <p:nvPr/>
        </p:nvSpPr>
        <p:spPr bwMode="auto">
          <a:xfrm>
            <a:off x="6802745" y="2787151"/>
            <a:ext cx="227037" cy="2607027"/>
          </a:xfrm>
          <a:prstGeom prst="leftBrace">
            <a:avLst>
              <a:gd name="adj1" fmla="val 52012"/>
              <a:gd name="adj2" fmla="val 50000"/>
            </a:avLst>
          </a:prstGeom>
          <a:ln w="38100">
            <a:headEnd/>
            <a:tailEnd/>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fontAlgn="auto">
              <a:spcBef>
                <a:spcPts val="0"/>
              </a:spcBef>
              <a:spcAft>
                <a:spcPts val="0"/>
              </a:spcAft>
            </a:pPr>
            <a:endParaRPr lang="en-US" sz="1799">
              <a:solidFill>
                <a:prstClr val="black"/>
              </a:solidFill>
              <a:latin typeface="Tahoma"/>
            </a:endParaRPr>
          </a:p>
        </p:txBody>
      </p:sp>
      <p:sp>
        <p:nvSpPr>
          <p:cNvPr id="41" name="Rounded Rectangle 40"/>
          <p:cNvSpPr/>
          <p:nvPr/>
        </p:nvSpPr>
        <p:spPr>
          <a:xfrm>
            <a:off x="6252806" y="1922629"/>
            <a:ext cx="1815175" cy="500643"/>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126" fontAlgn="auto">
              <a:spcBef>
                <a:spcPts val="0"/>
              </a:spcBef>
              <a:spcAft>
                <a:spcPts val="0"/>
              </a:spcAft>
            </a:pPr>
            <a:r>
              <a:rPr lang="en-US" sz="1400" dirty="0">
                <a:solidFill>
                  <a:prstClr val="black"/>
                </a:solidFill>
                <a:latin typeface="Tahoma"/>
              </a:rPr>
              <a:t>Intelligent tools to aid programmers</a:t>
            </a:r>
          </a:p>
        </p:txBody>
      </p:sp>
      <p:sp>
        <p:nvSpPr>
          <p:cNvPr id="55" name="Left Brace 54"/>
          <p:cNvSpPr/>
          <p:nvPr/>
        </p:nvSpPr>
        <p:spPr bwMode="auto">
          <a:xfrm rot="10800000">
            <a:off x="9600562" y="2787152"/>
            <a:ext cx="227037" cy="1548442"/>
          </a:xfrm>
          <a:prstGeom prst="leftBrace">
            <a:avLst>
              <a:gd name="adj1" fmla="val 52012"/>
              <a:gd name="adj2" fmla="val 50000"/>
            </a:avLst>
          </a:prstGeom>
          <a:ln w="38100">
            <a:headEnd/>
            <a:tailEnd/>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fontAlgn="auto">
              <a:spcBef>
                <a:spcPts val="0"/>
              </a:spcBef>
              <a:spcAft>
                <a:spcPts val="0"/>
              </a:spcAft>
            </a:pPr>
            <a:endParaRPr lang="en-US" sz="1799">
              <a:solidFill>
                <a:prstClr val="black"/>
              </a:solidFill>
              <a:latin typeface="Tahoma"/>
            </a:endParaRPr>
          </a:p>
        </p:txBody>
      </p:sp>
      <p:cxnSp>
        <p:nvCxnSpPr>
          <p:cNvPr id="56" name="Straight Arrow Connector 55"/>
          <p:cNvCxnSpPr>
            <a:endCxn id="55" idx="1"/>
          </p:cNvCxnSpPr>
          <p:nvPr/>
        </p:nvCxnSpPr>
        <p:spPr bwMode="auto">
          <a:xfrm flipH="1">
            <a:off x="9827600" y="2423269"/>
            <a:ext cx="587304" cy="1138103"/>
          </a:xfrm>
          <a:prstGeom prst="straightConnector1">
            <a:avLst/>
          </a:prstGeom>
          <a:ln w="44450" cap="rnd">
            <a:headEnd/>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8716335" y="1922628"/>
            <a:ext cx="1815175" cy="500643"/>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126" fontAlgn="auto">
              <a:spcBef>
                <a:spcPts val="0"/>
              </a:spcBef>
              <a:spcAft>
                <a:spcPts val="0"/>
              </a:spcAft>
            </a:pPr>
            <a:r>
              <a:rPr lang="en-US" sz="1400" dirty="0">
                <a:solidFill>
                  <a:prstClr val="black"/>
                </a:solidFill>
                <a:latin typeface="Tahoma"/>
              </a:rPr>
              <a:t>Domain-driven selection and layout</a:t>
            </a:r>
          </a:p>
        </p:txBody>
      </p:sp>
      <p:cxnSp>
        <p:nvCxnSpPr>
          <p:cNvPr id="44" name="Straight Arrow Connector 43"/>
          <p:cNvCxnSpPr>
            <a:stCxn id="42" idx="2"/>
            <a:endCxn id="52" idx="0"/>
          </p:cNvCxnSpPr>
          <p:nvPr/>
        </p:nvCxnSpPr>
        <p:spPr bwMode="auto">
          <a:xfrm>
            <a:off x="8315173" y="1646633"/>
            <a:ext cx="1" cy="1129507"/>
          </a:xfrm>
          <a:prstGeom prst="straightConnector1">
            <a:avLst/>
          </a:prstGeom>
          <a:ln w="44450" cap="rnd">
            <a:headEnd/>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7334348" y="1145990"/>
            <a:ext cx="1961647" cy="50064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126" fontAlgn="auto">
              <a:spcBef>
                <a:spcPts val="0"/>
              </a:spcBef>
              <a:spcAft>
                <a:spcPts val="0"/>
              </a:spcAft>
            </a:pPr>
            <a:r>
              <a:rPr lang="en-US" sz="1400" dirty="0">
                <a:solidFill>
                  <a:prstClr val="black"/>
                </a:solidFill>
                <a:latin typeface="Tahoma"/>
              </a:rPr>
              <a:t>Simultaneously run multiple applications</a:t>
            </a:r>
          </a:p>
        </p:txBody>
      </p:sp>
      <p:sp>
        <p:nvSpPr>
          <p:cNvPr id="27" name="Rectangle 26"/>
          <p:cNvSpPr/>
          <p:nvPr/>
        </p:nvSpPr>
        <p:spPr>
          <a:xfrm>
            <a:off x="4380359" y="6672688"/>
            <a:ext cx="3428107" cy="184618"/>
          </a:xfrm>
          <a:prstGeom prst="rect">
            <a:avLst/>
          </a:prstGeom>
        </p:spPr>
        <p:txBody>
          <a:bodyPr>
            <a:spAutoFit/>
          </a:bodyPr>
          <a:lstStyle/>
          <a:p>
            <a:pPr algn="ctr" defTabSz="914126" fontAlgn="auto">
              <a:spcBef>
                <a:spcPts val="0"/>
              </a:spcBef>
              <a:spcAft>
                <a:spcPts val="0"/>
              </a:spcAft>
            </a:pPr>
            <a:r>
              <a:rPr lang="en-US" sz="600" dirty="0">
                <a:solidFill>
                  <a:prstClr val="white">
                    <a:lumMod val="75000"/>
                  </a:prstClr>
                </a:solidFill>
                <a:latin typeface="Calibri" panose="020F0502020204030204" pitchFamily="34" charset="0"/>
                <a:ea typeface="Calibri" panose="020F0502020204030204" pitchFamily="34" charset="0"/>
                <a:cs typeface="Times New Roman" panose="02020603050405020304" pitchFamily="18" charset="0"/>
              </a:rPr>
              <a:t>Distribution Statement “A” (Approved for Public Release, Distribution Unlimited)</a:t>
            </a:r>
            <a:endParaRPr lang="en-US" sz="600" dirty="0">
              <a:solidFill>
                <a:prstClr val="white">
                  <a:lumMod val="75000"/>
                </a:prstClr>
              </a:solidFill>
              <a:latin typeface="Tahoma"/>
              <a:cs typeface="+mn-cs"/>
            </a:endParaRPr>
          </a:p>
        </p:txBody>
      </p:sp>
      <p:sp>
        <p:nvSpPr>
          <p:cNvPr id="26" name="TextBox 25">
            <a:extLst>
              <a:ext uri="{FF2B5EF4-FFF2-40B4-BE49-F238E27FC236}">
                <a16:creationId xmlns:a16="http://schemas.microsoft.com/office/drawing/2014/main" id="{36A72A28-FC5A-4474-B629-A4B017C34C3F}"/>
              </a:ext>
            </a:extLst>
          </p:cNvPr>
          <p:cNvSpPr txBox="1"/>
          <p:nvPr/>
        </p:nvSpPr>
        <p:spPr>
          <a:xfrm>
            <a:off x="7696505" y="6626497"/>
            <a:ext cx="3533724" cy="276999"/>
          </a:xfrm>
          <a:prstGeom prst="rect">
            <a:avLst/>
          </a:prstGeom>
          <a:noFill/>
        </p:spPr>
        <p:txBody>
          <a:bodyPr wrap="none" rtlCol="0">
            <a:spAutoFit/>
          </a:bodyPr>
          <a:lstStyle/>
          <a:p>
            <a:r>
              <a:rPr lang="en-US" sz="1200" i="1" dirty="0"/>
              <a:t>Slide courtesy of Dr. Tom Rondeau, DARPA MTO</a:t>
            </a:r>
          </a:p>
        </p:txBody>
      </p:sp>
    </p:spTree>
    <p:extLst>
      <p:ext uri="{BB962C8B-B14F-4D97-AF65-F5344CB8AC3E}">
        <p14:creationId xmlns:p14="http://schemas.microsoft.com/office/powerpoint/2010/main" val="1063481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sz="1999" dirty="0"/>
              <a:t>DSSoC: Domain-driven design</a:t>
            </a:r>
          </a:p>
        </p:txBody>
      </p:sp>
      <p:sp>
        <p:nvSpPr>
          <p:cNvPr id="112" name="Rectangle 111"/>
          <p:cNvSpPr/>
          <p:nvPr/>
        </p:nvSpPr>
        <p:spPr>
          <a:xfrm>
            <a:off x="4380359" y="6672688"/>
            <a:ext cx="3428107" cy="184618"/>
          </a:xfrm>
          <a:prstGeom prst="rect">
            <a:avLst/>
          </a:prstGeom>
        </p:spPr>
        <p:txBody>
          <a:bodyPr>
            <a:spAutoFit/>
          </a:bodyPr>
          <a:lstStyle/>
          <a:p>
            <a:pPr algn="ctr" defTabSz="914126" fontAlgn="auto">
              <a:spcBef>
                <a:spcPts val="0"/>
              </a:spcBef>
              <a:spcAft>
                <a:spcPts val="0"/>
              </a:spcAft>
            </a:pPr>
            <a:r>
              <a:rPr lang="en-US" sz="600" dirty="0">
                <a:solidFill>
                  <a:prstClr val="white">
                    <a:lumMod val="75000"/>
                  </a:prstClr>
                </a:solidFill>
                <a:latin typeface="Calibri" panose="020F0502020204030204" pitchFamily="34" charset="0"/>
                <a:ea typeface="Calibri" panose="020F0502020204030204" pitchFamily="34" charset="0"/>
                <a:cs typeface="Times New Roman" panose="02020603050405020304" pitchFamily="18" charset="0"/>
              </a:rPr>
              <a:t>Distribution Statement “A” (Approved for Public Release, Distribution Unlimited)</a:t>
            </a:r>
            <a:endParaRPr lang="en-US" sz="600" dirty="0">
              <a:solidFill>
                <a:prstClr val="white">
                  <a:lumMod val="75000"/>
                </a:prstClr>
              </a:solidFill>
              <a:latin typeface="Tahoma"/>
              <a:cs typeface="+mn-cs"/>
            </a:endParaRPr>
          </a:p>
        </p:txBody>
      </p:sp>
      <p:sp>
        <p:nvSpPr>
          <p:cNvPr id="113" name="Rounded Rectangle 112"/>
          <p:cNvSpPr/>
          <p:nvPr/>
        </p:nvSpPr>
        <p:spPr>
          <a:xfrm>
            <a:off x="3126997" y="1696014"/>
            <a:ext cx="2559653" cy="173690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126" fontAlgn="auto">
              <a:spcBef>
                <a:spcPts val="0"/>
              </a:spcBef>
              <a:spcAft>
                <a:spcPts val="0"/>
              </a:spcAft>
            </a:pPr>
            <a:endParaRPr lang="en-US" sz="1350" dirty="0">
              <a:solidFill>
                <a:prstClr val="black"/>
              </a:solidFill>
              <a:latin typeface="Tahoma"/>
            </a:endParaRPr>
          </a:p>
        </p:txBody>
      </p:sp>
      <p:sp>
        <p:nvSpPr>
          <p:cNvPr id="114" name="Rounded Rectangle 113"/>
          <p:cNvSpPr/>
          <p:nvPr/>
        </p:nvSpPr>
        <p:spPr>
          <a:xfrm>
            <a:off x="3172705" y="1741723"/>
            <a:ext cx="2468237" cy="164549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cxnSp>
        <p:nvCxnSpPr>
          <p:cNvPr id="115" name="Straight Arrow Connector 114"/>
          <p:cNvCxnSpPr/>
          <p:nvPr/>
        </p:nvCxnSpPr>
        <p:spPr bwMode="auto">
          <a:xfrm>
            <a:off x="4473489" y="2514686"/>
            <a:ext cx="133438" cy="1212454"/>
          </a:xfrm>
          <a:prstGeom prst="straightConnector1">
            <a:avLst/>
          </a:prstGeom>
          <a:noFill/>
          <a:ln w="15875">
            <a:solidFill>
              <a:schemeClr val="tx1"/>
            </a:solidFill>
            <a:prstDash val="sysDot"/>
            <a:round/>
            <a:headEnd/>
            <a:tailEnd type="triangle"/>
          </a:ln>
          <a:extLst>
            <a:ext uri="{909E8E84-426E-40DD-AFC4-6F175D3DCCD1}">
              <a14:hiddenFill xmlns:a14="http://schemas.microsoft.com/office/drawing/2010/main">
                <a:noFill/>
              </a14:hiddenFill>
            </a:ext>
          </a:extLst>
        </p:spPr>
      </p:cxnSp>
      <p:sp>
        <p:nvSpPr>
          <p:cNvPr id="116" name="TextBox 115"/>
          <p:cNvSpPr txBox="1"/>
          <p:nvPr/>
        </p:nvSpPr>
        <p:spPr>
          <a:xfrm>
            <a:off x="1519719" y="5189852"/>
            <a:ext cx="1608925" cy="600008"/>
          </a:xfrm>
          <a:prstGeom prst="rect">
            <a:avLst/>
          </a:prstGeom>
          <a:noFill/>
          <a:ln>
            <a:noFill/>
          </a:ln>
        </p:spPr>
        <p:txBody>
          <a:bodyPr wrap="square" rtlCol="0">
            <a:spAutoFit/>
          </a:bodyPr>
          <a:lstStyle/>
          <a:p>
            <a:pPr algn="ctr" defTabSz="914126" fontAlgn="auto">
              <a:spcBef>
                <a:spcPts val="0"/>
              </a:spcBef>
              <a:spcAft>
                <a:spcPts val="0"/>
              </a:spcAft>
            </a:pPr>
            <a:r>
              <a:rPr lang="en-US" sz="1100" b="1" dirty="0">
                <a:solidFill>
                  <a:prstClr val="black"/>
                </a:solidFill>
                <a:latin typeface="Tahoma"/>
                <a:cs typeface="+mn-cs"/>
              </a:rPr>
              <a:t>Design</a:t>
            </a:r>
            <a:r>
              <a:rPr lang="en-US" sz="1100" dirty="0">
                <a:solidFill>
                  <a:prstClr val="black"/>
                </a:solidFill>
                <a:latin typeface="Tahoma"/>
                <a:cs typeface="+mn-cs"/>
              </a:rPr>
              <a:t>: Processor Element selection and affinity analysis</a:t>
            </a:r>
          </a:p>
        </p:txBody>
      </p:sp>
      <p:sp>
        <p:nvSpPr>
          <p:cNvPr id="117" name="Down Arrow 116"/>
          <p:cNvSpPr/>
          <p:nvPr/>
        </p:nvSpPr>
        <p:spPr>
          <a:xfrm>
            <a:off x="7795036" y="1459501"/>
            <a:ext cx="101006" cy="160698"/>
          </a:xfrm>
          <a:prstGeom prst="downArrow">
            <a:avLst/>
          </a:prstGeom>
          <a:ln/>
        </p:spPr>
        <p:style>
          <a:lnRef idx="1">
            <a:schemeClr val="dk1"/>
          </a:lnRef>
          <a:fillRef idx="3">
            <a:schemeClr val="dk1"/>
          </a:fillRef>
          <a:effectRef idx="2">
            <a:schemeClr val="dk1"/>
          </a:effectRef>
          <a:fontRef idx="minor">
            <a:schemeClr val="lt1"/>
          </a:fontRef>
        </p:style>
        <p:txBody>
          <a:bodyPr rtlCol="0" anchor="ctr"/>
          <a:lstStyle/>
          <a:p>
            <a:pPr algn="ctr" defTabSz="914126" fontAlgn="auto">
              <a:spcBef>
                <a:spcPts val="0"/>
              </a:spcBef>
              <a:spcAft>
                <a:spcPts val="0"/>
              </a:spcAft>
            </a:pPr>
            <a:endParaRPr lang="en-US" sz="1350" dirty="0">
              <a:solidFill>
                <a:prstClr val="black"/>
              </a:solidFill>
              <a:latin typeface="Tahoma"/>
            </a:endParaRPr>
          </a:p>
        </p:txBody>
      </p:sp>
      <p:sp>
        <p:nvSpPr>
          <p:cNvPr id="118" name="Rounded Rectangle 117"/>
          <p:cNvSpPr/>
          <p:nvPr/>
        </p:nvSpPr>
        <p:spPr>
          <a:xfrm>
            <a:off x="3446954" y="991646"/>
            <a:ext cx="1919740" cy="40557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914126" fontAlgn="auto">
              <a:spcBef>
                <a:spcPts val="0"/>
              </a:spcBef>
              <a:spcAft>
                <a:spcPts val="0"/>
              </a:spcAft>
            </a:pPr>
            <a:r>
              <a:rPr lang="en-US" sz="1050" b="1" dirty="0">
                <a:solidFill>
                  <a:prstClr val="black"/>
                </a:solidFill>
                <a:latin typeface="Tahoma"/>
              </a:rPr>
              <a:t>Domain corpus</a:t>
            </a:r>
          </a:p>
          <a:p>
            <a:pPr algn="ctr" defTabSz="914126" fontAlgn="auto">
              <a:spcBef>
                <a:spcPts val="0"/>
              </a:spcBef>
              <a:spcAft>
                <a:spcPts val="0"/>
              </a:spcAft>
            </a:pPr>
            <a:r>
              <a:rPr lang="en-US" sz="950" dirty="0">
                <a:solidFill>
                  <a:prstClr val="black"/>
                </a:solidFill>
                <a:latin typeface="Tahoma"/>
              </a:rPr>
              <a:t>Literature, published text, code</a:t>
            </a:r>
          </a:p>
        </p:txBody>
      </p:sp>
      <p:sp>
        <p:nvSpPr>
          <p:cNvPr id="119" name="Down Arrow 118"/>
          <p:cNvSpPr/>
          <p:nvPr/>
        </p:nvSpPr>
        <p:spPr>
          <a:xfrm>
            <a:off x="4356321" y="1459501"/>
            <a:ext cx="101006" cy="160698"/>
          </a:xfrm>
          <a:prstGeom prst="downArrow">
            <a:avLst/>
          </a:prstGeom>
          <a:ln/>
        </p:spPr>
        <p:style>
          <a:lnRef idx="1">
            <a:schemeClr val="dk1"/>
          </a:lnRef>
          <a:fillRef idx="3">
            <a:schemeClr val="dk1"/>
          </a:fillRef>
          <a:effectRef idx="2">
            <a:schemeClr val="dk1"/>
          </a:effectRef>
          <a:fontRef idx="minor">
            <a:schemeClr val="lt1"/>
          </a:fontRef>
        </p:style>
        <p:txBody>
          <a:bodyPr rtlCol="0" anchor="ctr"/>
          <a:lstStyle/>
          <a:p>
            <a:pPr algn="ctr" defTabSz="914126" fontAlgn="auto">
              <a:spcBef>
                <a:spcPts val="0"/>
              </a:spcBef>
              <a:spcAft>
                <a:spcPts val="0"/>
              </a:spcAft>
            </a:pPr>
            <a:endParaRPr lang="en-US" sz="1350" dirty="0">
              <a:solidFill>
                <a:prstClr val="black"/>
              </a:solidFill>
              <a:latin typeface="Tahoma"/>
            </a:endParaRPr>
          </a:p>
        </p:txBody>
      </p:sp>
      <p:sp>
        <p:nvSpPr>
          <p:cNvPr id="120" name="Rounded Rectangle 119"/>
          <p:cNvSpPr/>
          <p:nvPr/>
        </p:nvSpPr>
        <p:spPr>
          <a:xfrm>
            <a:off x="9433475" y="3812358"/>
            <a:ext cx="1188410" cy="248075"/>
          </a:xfrm>
          <a:prstGeom prst="round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126" fontAlgn="auto">
              <a:spcBef>
                <a:spcPts val="0"/>
              </a:spcBef>
              <a:spcAft>
                <a:spcPts val="0"/>
              </a:spcAft>
            </a:pPr>
            <a:r>
              <a:rPr lang="en-US" sz="1050" dirty="0">
                <a:solidFill>
                  <a:prstClr val="black"/>
                </a:solidFill>
                <a:latin typeface="Tahoma"/>
              </a:rPr>
              <a:t>Program </a:t>
            </a:r>
            <a:r>
              <a:rPr lang="en-US" sz="1000" dirty="0">
                <a:solidFill>
                  <a:prstClr val="black"/>
                </a:solidFill>
                <a:latin typeface="Tahoma"/>
              </a:rPr>
              <a:t>Results</a:t>
            </a:r>
            <a:endParaRPr lang="en-US" sz="1050" dirty="0">
              <a:solidFill>
                <a:prstClr val="black"/>
              </a:solidFill>
              <a:latin typeface="Tahoma"/>
            </a:endParaRPr>
          </a:p>
        </p:txBody>
      </p:sp>
      <p:sp>
        <p:nvSpPr>
          <p:cNvPr id="121" name="TextBox 120"/>
          <p:cNvSpPr txBox="1"/>
          <p:nvPr/>
        </p:nvSpPr>
        <p:spPr>
          <a:xfrm>
            <a:off x="1519720" y="2349083"/>
            <a:ext cx="1608925" cy="430775"/>
          </a:xfrm>
          <a:prstGeom prst="rect">
            <a:avLst/>
          </a:prstGeom>
          <a:noFill/>
          <a:ln>
            <a:noFill/>
          </a:ln>
        </p:spPr>
        <p:txBody>
          <a:bodyPr wrap="square" rtlCol="0">
            <a:spAutoFit/>
          </a:bodyPr>
          <a:lstStyle/>
          <a:p>
            <a:pPr algn="ctr" defTabSz="914126" fontAlgn="auto">
              <a:spcBef>
                <a:spcPts val="0"/>
              </a:spcBef>
              <a:spcAft>
                <a:spcPts val="0"/>
              </a:spcAft>
            </a:pPr>
            <a:r>
              <a:rPr lang="en-US" sz="1100" dirty="0">
                <a:solidFill>
                  <a:prstClr val="black"/>
                </a:solidFill>
                <a:latin typeface="Tahoma"/>
                <a:cs typeface="+mn-cs"/>
              </a:rPr>
              <a:t>Domain ontology </a:t>
            </a:r>
            <a:r>
              <a:rPr lang="en-US" sz="1100" b="1" dirty="0">
                <a:solidFill>
                  <a:prstClr val="black"/>
                </a:solidFill>
                <a:latin typeface="Tahoma"/>
                <a:cs typeface="+mn-cs"/>
              </a:rPr>
              <a:t>discovery</a:t>
            </a:r>
          </a:p>
        </p:txBody>
      </p:sp>
      <p:sp>
        <p:nvSpPr>
          <p:cNvPr id="122" name="TextBox 121"/>
          <p:cNvSpPr txBox="1"/>
          <p:nvPr/>
        </p:nvSpPr>
        <p:spPr>
          <a:xfrm>
            <a:off x="9053064" y="2304541"/>
            <a:ext cx="1608925" cy="600008"/>
          </a:xfrm>
          <a:prstGeom prst="rect">
            <a:avLst/>
          </a:prstGeom>
          <a:noFill/>
          <a:ln>
            <a:noFill/>
          </a:ln>
        </p:spPr>
        <p:txBody>
          <a:bodyPr wrap="square" rtlCol="0">
            <a:spAutoFit/>
          </a:bodyPr>
          <a:lstStyle/>
          <a:p>
            <a:pPr algn="ctr" defTabSz="914126" fontAlgn="auto">
              <a:spcBef>
                <a:spcPts val="0"/>
              </a:spcBef>
              <a:spcAft>
                <a:spcPts val="0"/>
              </a:spcAft>
            </a:pPr>
            <a:r>
              <a:rPr lang="en-US" sz="1100" b="1" dirty="0">
                <a:solidFill>
                  <a:prstClr val="black"/>
                </a:solidFill>
                <a:latin typeface="Tahoma"/>
                <a:cs typeface="+mn-cs"/>
              </a:rPr>
              <a:t>Development</a:t>
            </a:r>
            <a:r>
              <a:rPr lang="en-US" sz="1100" dirty="0">
                <a:solidFill>
                  <a:prstClr val="black"/>
                </a:solidFill>
                <a:latin typeface="Tahoma"/>
                <a:cs typeface="+mn-cs"/>
              </a:rPr>
              <a:t> tools</a:t>
            </a:r>
          </a:p>
          <a:p>
            <a:pPr algn="ctr" defTabSz="914126" fontAlgn="auto">
              <a:spcBef>
                <a:spcPts val="0"/>
              </a:spcBef>
              <a:spcAft>
                <a:spcPts val="0"/>
              </a:spcAft>
            </a:pPr>
            <a:r>
              <a:rPr lang="en-US" sz="1100" dirty="0">
                <a:solidFill>
                  <a:prstClr val="black"/>
                </a:solidFill>
                <a:latin typeface="Tahoma"/>
                <a:cs typeface="+mn-cs"/>
              </a:rPr>
              <a:t>(compilers, debuggers, performance analysis)</a:t>
            </a:r>
          </a:p>
        </p:txBody>
      </p:sp>
      <p:sp>
        <p:nvSpPr>
          <p:cNvPr id="123" name="TextBox 122"/>
          <p:cNvSpPr txBox="1"/>
          <p:nvPr/>
        </p:nvSpPr>
        <p:spPr>
          <a:xfrm>
            <a:off x="9053064" y="5363937"/>
            <a:ext cx="1608925" cy="261542"/>
          </a:xfrm>
          <a:prstGeom prst="rect">
            <a:avLst/>
          </a:prstGeom>
          <a:noFill/>
          <a:ln>
            <a:noFill/>
          </a:ln>
        </p:spPr>
        <p:txBody>
          <a:bodyPr wrap="square" rtlCol="0">
            <a:spAutoFit/>
          </a:bodyPr>
          <a:lstStyle/>
          <a:p>
            <a:pPr algn="ctr" defTabSz="914126" fontAlgn="auto">
              <a:spcBef>
                <a:spcPts val="0"/>
              </a:spcBef>
              <a:spcAft>
                <a:spcPts val="0"/>
              </a:spcAft>
            </a:pPr>
            <a:r>
              <a:rPr lang="en-US" sz="1100" b="1" dirty="0">
                <a:solidFill>
                  <a:prstClr val="black"/>
                </a:solidFill>
                <a:latin typeface="Tahoma"/>
                <a:cs typeface="+mn-cs"/>
              </a:rPr>
              <a:t>DSSoC</a:t>
            </a:r>
          </a:p>
        </p:txBody>
      </p:sp>
      <p:sp>
        <p:nvSpPr>
          <p:cNvPr id="124" name="Rounded Rectangle 123"/>
          <p:cNvSpPr/>
          <p:nvPr/>
        </p:nvSpPr>
        <p:spPr>
          <a:xfrm>
            <a:off x="6515091" y="4582955"/>
            <a:ext cx="2559653" cy="173690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126" fontAlgn="auto">
              <a:spcBef>
                <a:spcPts val="0"/>
              </a:spcBef>
              <a:spcAft>
                <a:spcPts val="0"/>
              </a:spcAft>
            </a:pPr>
            <a:endParaRPr lang="en-US" sz="1350" dirty="0">
              <a:solidFill>
                <a:prstClr val="black"/>
              </a:solidFill>
              <a:latin typeface="Tahoma"/>
            </a:endParaRPr>
          </a:p>
        </p:txBody>
      </p:sp>
      <p:sp>
        <p:nvSpPr>
          <p:cNvPr id="125" name="Rounded Rectangle 124"/>
          <p:cNvSpPr/>
          <p:nvPr/>
        </p:nvSpPr>
        <p:spPr>
          <a:xfrm>
            <a:off x="3126997" y="4621402"/>
            <a:ext cx="2468237" cy="173690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126" fontAlgn="auto">
              <a:spcBef>
                <a:spcPts val="0"/>
              </a:spcBef>
              <a:spcAft>
                <a:spcPts val="0"/>
              </a:spcAft>
            </a:pPr>
            <a:endParaRPr lang="en-US" sz="1350" dirty="0">
              <a:solidFill>
                <a:prstClr val="black"/>
              </a:solidFill>
              <a:latin typeface="Tahoma"/>
            </a:endParaRPr>
          </a:p>
        </p:txBody>
      </p:sp>
      <p:cxnSp>
        <p:nvCxnSpPr>
          <p:cNvPr id="126" name="Straight Arrow Connector 125"/>
          <p:cNvCxnSpPr/>
          <p:nvPr/>
        </p:nvCxnSpPr>
        <p:spPr bwMode="auto">
          <a:xfrm flipV="1">
            <a:off x="3955745" y="5153202"/>
            <a:ext cx="336508" cy="1896"/>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27" name="Straight Arrow Connector 126"/>
          <p:cNvCxnSpPr/>
          <p:nvPr/>
        </p:nvCxnSpPr>
        <p:spPr bwMode="auto">
          <a:xfrm flipV="1">
            <a:off x="3955745" y="5788679"/>
            <a:ext cx="336508" cy="3791"/>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grpSp>
        <p:nvGrpSpPr>
          <p:cNvPr id="128" name="Group 127"/>
          <p:cNvGrpSpPr>
            <a:grpSpLocks noChangeAspect="1"/>
          </p:cNvGrpSpPr>
          <p:nvPr/>
        </p:nvGrpSpPr>
        <p:grpSpPr>
          <a:xfrm>
            <a:off x="4315554" y="4903996"/>
            <a:ext cx="1234119" cy="1181711"/>
            <a:chOff x="3147679" y="4908445"/>
            <a:chExt cx="1394093" cy="1334891"/>
          </a:xfrm>
        </p:grpSpPr>
        <p:sp>
          <p:nvSpPr>
            <p:cNvPr id="129" name="object 4"/>
            <p:cNvSpPr/>
            <p:nvPr/>
          </p:nvSpPr>
          <p:spPr>
            <a:xfrm>
              <a:off x="3147679" y="4908445"/>
              <a:ext cx="1394093" cy="1334891"/>
            </a:xfrm>
            <a:custGeom>
              <a:avLst/>
              <a:gdLst/>
              <a:ahLst/>
              <a:cxnLst/>
              <a:rect l="l" t="t" r="r" b="b"/>
              <a:pathLst>
                <a:path w="2628900" h="2286000">
                  <a:moveTo>
                    <a:pt x="0" y="0"/>
                  </a:moveTo>
                  <a:lnTo>
                    <a:pt x="2628900" y="0"/>
                  </a:lnTo>
                  <a:lnTo>
                    <a:pt x="2628900" y="2286000"/>
                  </a:lnTo>
                  <a:lnTo>
                    <a:pt x="0" y="2286000"/>
                  </a:lnTo>
                  <a:lnTo>
                    <a:pt x="0" y="0"/>
                  </a:lnTo>
                  <a:close/>
                </a:path>
              </a:pathLst>
            </a:custGeom>
            <a:solidFill>
              <a:srgbClr val="FFFFFF"/>
            </a:solidFill>
          </p:spPr>
          <p:txBody>
            <a:bodyPr wrap="square" lIns="0" tIns="0" rIns="0" bIns="0" rtlCol="0"/>
            <a:lstStyle/>
            <a:p>
              <a:pPr defTabSz="914126" fontAlgn="auto">
                <a:spcBef>
                  <a:spcPts val="0"/>
                </a:spcBef>
                <a:spcAft>
                  <a:spcPts val="0"/>
                </a:spcAft>
              </a:pPr>
              <a:endParaRPr sz="1051">
                <a:solidFill>
                  <a:prstClr val="black"/>
                </a:solidFill>
                <a:latin typeface="Tahoma"/>
                <a:cs typeface="+mn-cs"/>
              </a:endParaRPr>
            </a:p>
          </p:txBody>
        </p:sp>
        <p:sp>
          <p:nvSpPr>
            <p:cNvPr id="130" name="object 5"/>
            <p:cNvSpPr>
              <a:spLocks noChangeAspect="1"/>
            </p:cNvSpPr>
            <p:nvPr/>
          </p:nvSpPr>
          <p:spPr>
            <a:xfrm>
              <a:off x="3147679" y="4908445"/>
              <a:ext cx="1342459" cy="1334891"/>
            </a:xfrm>
            <a:custGeom>
              <a:avLst/>
              <a:gdLst/>
              <a:ahLst/>
              <a:cxnLst/>
              <a:rect l="l" t="t" r="r" b="b"/>
              <a:pathLst>
                <a:path w="2628900" h="2286000">
                  <a:moveTo>
                    <a:pt x="0" y="0"/>
                  </a:moveTo>
                  <a:lnTo>
                    <a:pt x="2628900" y="0"/>
                  </a:lnTo>
                  <a:lnTo>
                    <a:pt x="2628900" y="2286000"/>
                  </a:lnTo>
                  <a:lnTo>
                    <a:pt x="0" y="2286000"/>
                  </a:lnTo>
                  <a:lnTo>
                    <a:pt x="0" y="0"/>
                  </a:lnTo>
                  <a:close/>
                </a:path>
              </a:pathLst>
            </a:custGeom>
            <a:ln w="12700">
              <a:solidFill>
                <a:srgbClr val="000000"/>
              </a:solidFill>
              <a:prstDash val="dot"/>
            </a:ln>
          </p:spPr>
          <p:txBody>
            <a:bodyPr wrap="square" lIns="0" tIns="0" rIns="0" bIns="0" rtlCol="0"/>
            <a:lstStyle/>
            <a:p>
              <a:pPr defTabSz="914126" fontAlgn="auto">
                <a:spcBef>
                  <a:spcPts val="0"/>
                </a:spcBef>
                <a:spcAft>
                  <a:spcPts val="0"/>
                </a:spcAft>
              </a:pPr>
              <a:endParaRPr sz="1051">
                <a:solidFill>
                  <a:prstClr val="black"/>
                </a:solidFill>
                <a:latin typeface="Tahoma"/>
                <a:cs typeface="+mn-cs"/>
              </a:endParaRPr>
            </a:p>
          </p:txBody>
        </p:sp>
        <p:sp>
          <p:nvSpPr>
            <p:cNvPr id="142" name="object 54"/>
            <p:cNvSpPr/>
            <p:nvPr/>
          </p:nvSpPr>
          <p:spPr>
            <a:xfrm>
              <a:off x="3270640" y="5161630"/>
              <a:ext cx="1189678" cy="927749"/>
            </a:xfrm>
            <a:custGeom>
              <a:avLst/>
              <a:gdLst/>
              <a:ahLst/>
              <a:cxnLst/>
              <a:rect l="l" t="t" r="r" b="b"/>
              <a:pathLst>
                <a:path w="2032635" h="1588770">
                  <a:moveTo>
                    <a:pt x="0" y="0"/>
                  </a:moveTo>
                  <a:lnTo>
                    <a:pt x="0" y="1588770"/>
                  </a:lnTo>
                  <a:lnTo>
                    <a:pt x="2032609" y="1588770"/>
                  </a:lnTo>
                </a:path>
              </a:pathLst>
            </a:custGeom>
            <a:ln w="12700">
              <a:solidFill>
                <a:srgbClr val="000000"/>
              </a:solidFill>
            </a:ln>
          </p:spPr>
          <p:txBody>
            <a:bodyPr wrap="square" lIns="0" tIns="0" rIns="0" bIns="0" rtlCol="0"/>
            <a:lstStyle/>
            <a:p>
              <a:pPr defTabSz="914126" fontAlgn="auto">
                <a:spcBef>
                  <a:spcPts val="0"/>
                </a:spcBef>
                <a:spcAft>
                  <a:spcPts val="0"/>
                </a:spcAft>
              </a:pPr>
              <a:endParaRPr sz="1051">
                <a:solidFill>
                  <a:prstClr val="black"/>
                </a:solidFill>
                <a:latin typeface="Tahoma"/>
                <a:cs typeface="+mn-cs"/>
              </a:endParaRPr>
            </a:p>
          </p:txBody>
        </p:sp>
        <p:sp>
          <p:nvSpPr>
            <p:cNvPr id="143" name="object 55"/>
            <p:cNvSpPr/>
            <p:nvPr/>
          </p:nvSpPr>
          <p:spPr>
            <a:xfrm>
              <a:off x="4456585" y="6063423"/>
              <a:ext cx="66899" cy="51912"/>
            </a:xfrm>
            <a:prstGeom prst="rect">
              <a:avLst/>
            </a:prstGeom>
            <a:blipFill>
              <a:blip r:embed="rId3" cstate="print"/>
              <a:stretch>
                <a:fillRect/>
              </a:stretch>
            </a:blipFill>
          </p:spPr>
          <p:txBody>
            <a:bodyPr wrap="square" lIns="0" tIns="0" rIns="0" bIns="0" rtlCol="0"/>
            <a:lstStyle/>
            <a:p>
              <a:pPr defTabSz="914126" fontAlgn="auto">
                <a:spcBef>
                  <a:spcPts val="0"/>
                </a:spcBef>
                <a:spcAft>
                  <a:spcPts val="0"/>
                </a:spcAft>
              </a:pPr>
              <a:endParaRPr sz="1051">
                <a:solidFill>
                  <a:prstClr val="black"/>
                </a:solidFill>
                <a:latin typeface="Tahoma"/>
                <a:cs typeface="+mn-cs"/>
              </a:endParaRPr>
            </a:p>
          </p:txBody>
        </p:sp>
        <p:sp>
          <p:nvSpPr>
            <p:cNvPr id="144" name="object 56"/>
            <p:cNvSpPr/>
            <p:nvPr/>
          </p:nvSpPr>
          <p:spPr>
            <a:xfrm>
              <a:off x="3244623" y="5098593"/>
              <a:ext cx="52032" cy="66745"/>
            </a:xfrm>
            <a:prstGeom prst="rect">
              <a:avLst/>
            </a:prstGeom>
            <a:blipFill>
              <a:blip r:embed="rId4" cstate="print"/>
              <a:stretch>
                <a:fillRect/>
              </a:stretch>
            </a:blipFill>
          </p:spPr>
          <p:txBody>
            <a:bodyPr wrap="square" lIns="0" tIns="0" rIns="0" bIns="0" rtlCol="0"/>
            <a:lstStyle/>
            <a:p>
              <a:pPr defTabSz="914126" fontAlgn="auto">
                <a:spcBef>
                  <a:spcPts val="0"/>
                </a:spcBef>
                <a:spcAft>
                  <a:spcPts val="0"/>
                </a:spcAft>
              </a:pPr>
              <a:endParaRPr sz="1051">
                <a:solidFill>
                  <a:prstClr val="black"/>
                </a:solidFill>
                <a:latin typeface="Tahoma"/>
                <a:cs typeface="+mn-cs"/>
              </a:endParaRPr>
            </a:p>
          </p:txBody>
        </p:sp>
        <p:sp>
          <p:nvSpPr>
            <p:cNvPr id="145" name="object 57"/>
            <p:cNvSpPr/>
            <p:nvPr/>
          </p:nvSpPr>
          <p:spPr>
            <a:xfrm>
              <a:off x="3404436" y="5288445"/>
              <a:ext cx="936579" cy="667445"/>
            </a:xfrm>
            <a:custGeom>
              <a:avLst/>
              <a:gdLst/>
              <a:ahLst/>
              <a:cxnLst/>
              <a:rect l="l" t="t" r="r" b="b"/>
              <a:pathLst>
                <a:path w="1600200" h="1143000">
                  <a:moveTo>
                    <a:pt x="0" y="0"/>
                  </a:moveTo>
                  <a:lnTo>
                    <a:pt x="298251" y="660796"/>
                  </a:lnTo>
                  <a:lnTo>
                    <a:pt x="842962" y="1000125"/>
                  </a:lnTo>
                  <a:lnTo>
                    <a:pt x="1366242" y="1125140"/>
                  </a:lnTo>
                  <a:lnTo>
                    <a:pt x="1600200" y="1143000"/>
                  </a:lnTo>
                </a:path>
              </a:pathLst>
            </a:custGeom>
            <a:ln w="50800">
              <a:solidFill>
                <a:srgbClr val="76D6FF"/>
              </a:solidFill>
            </a:ln>
          </p:spPr>
          <p:txBody>
            <a:bodyPr wrap="square" lIns="0" tIns="0" rIns="0" bIns="0" rtlCol="0"/>
            <a:lstStyle/>
            <a:p>
              <a:pPr defTabSz="914126" fontAlgn="auto">
                <a:spcBef>
                  <a:spcPts val="0"/>
                </a:spcBef>
                <a:spcAft>
                  <a:spcPts val="0"/>
                </a:spcAft>
              </a:pPr>
              <a:endParaRPr sz="1051">
                <a:solidFill>
                  <a:prstClr val="black"/>
                </a:solidFill>
                <a:latin typeface="Tahoma"/>
                <a:cs typeface="+mn-cs"/>
              </a:endParaRPr>
            </a:p>
          </p:txBody>
        </p:sp>
        <p:sp>
          <p:nvSpPr>
            <p:cNvPr id="146" name="object 73"/>
            <p:cNvSpPr/>
            <p:nvPr/>
          </p:nvSpPr>
          <p:spPr>
            <a:xfrm>
              <a:off x="3601112" y="5690110"/>
              <a:ext cx="89194" cy="88992"/>
            </a:xfrm>
            <a:prstGeom prst="rect">
              <a:avLst/>
            </a:prstGeom>
            <a:blipFill>
              <a:blip r:embed="rId5" cstate="print"/>
              <a:stretch>
                <a:fillRect/>
              </a:stretch>
            </a:blipFill>
          </p:spPr>
          <p:txBody>
            <a:bodyPr wrap="square" lIns="0" tIns="0" rIns="0" bIns="0" rtlCol="0"/>
            <a:lstStyle/>
            <a:p>
              <a:pPr defTabSz="914126" fontAlgn="auto">
                <a:spcBef>
                  <a:spcPts val="0"/>
                </a:spcBef>
                <a:spcAft>
                  <a:spcPts val="0"/>
                </a:spcAft>
              </a:pPr>
              <a:endParaRPr sz="1051">
                <a:solidFill>
                  <a:prstClr val="black"/>
                </a:solidFill>
                <a:latin typeface="Tahoma"/>
                <a:cs typeface="+mn-cs"/>
              </a:endParaRPr>
            </a:p>
          </p:txBody>
        </p:sp>
        <p:sp>
          <p:nvSpPr>
            <p:cNvPr id="147" name="object 79"/>
            <p:cNvSpPr txBox="1"/>
            <p:nvPr/>
          </p:nvSpPr>
          <p:spPr>
            <a:xfrm>
              <a:off x="3390354" y="4952982"/>
              <a:ext cx="857109" cy="163584"/>
            </a:xfrm>
            <a:prstGeom prst="rect">
              <a:avLst/>
            </a:prstGeom>
          </p:spPr>
          <p:txBody>
            <a:bodyPr vert="horz" wrap="square" lIns="0" tIns="7414" rIns="0" bIns="0" rtlCol="0">
              <a:spAutoFit/>
            </a:bodyPr>
            <a:lstStyle/>
            <a:p>
              <a:pPr marL="7414" defTabSz="914126" fontAlgn="auto">
                <a:spcBef>
                  <a:spcPts val="58"/>
                </a:spcBef>
                <a:spcAft>
                  <a:spcPts val="0"/>
                </a:spcAft>
              </a:pPr>
              <a:r>
                <a:rPr lang="en-US" sz="900" b="1" spc="18" dirty="0">
                  <a:solidFill>
                    <a:prstClr val="white">
                      <a:lumMod val="50000"/>
                    </a:prstClr>
                  </a:solidFill>
                  <a:latin typeface="Arial"/>
                  <a:cs typeface="Arial"/>
                </a:rPr>
                <a:t>D</a:t>
              </a:r>
              <a:r>
                <a:rPr sz="900" b="1" spc="-9" dirty="0">
                  <a:solidFill>
                    <a:prstClr val="white">
                      <a:lumMod val="50000"/>
                    </a:prstClr>
                  </a:solidFill>
                  <a:latin typeface="Arial"/>
                  <a:cs typeface="Arial"/>
                </a:rPr>
                <a:t>esign</a:t>
              </a:r>
              <a:r>
                <a:rPr sz="900" b="1" spc="-50" dirty="0">
                  <a:solidFill>
                    <a:prstClr val="white">
                      <a:lumMod val="50000"/>
                    </a:prstClr>
                  </a:solidFill>
                  <a:latin typeface="Arial"/>
                  <a:cs typeface="Arial"/>
                </a:rPr>
                <a:t> </a:t>
              </a:r>
              <a:r>
                <a:rPr lang="en-US" sz="900" b="1" spc="6" dirty="0">
                  <a:solidFill>
                    <a:prstClr val="white">
                      <a:lumMod val="50000"/>
                    </a:prstClr>
                  </a:solidFill>
                  <a:latin typeface="Arial"/>
                  <a:cs typeface="Arial"/>
                </a:rPr>
                <a:t>S</a:t>
              </a:r>
              <a:r>
                <a:rPr sz="900" b="1" spc="6" dirty="0">
                  <a:solidFill>
                    <a:prstClr val="white">
                      <a:lumMod val="50000"/>
                    </a:prstClr>
                  </a:solidFill>
                  <a:latin typeface="Arial"/>
                  <a:cs typeface="Arial"/>
                </a:rPr>
                <a:t>pace</a:t>
              </a:r>
              <a:endParaRPr sz="900" dirty="0">
                <a:solidFill>
                  <a:prstClr val="white">
                    <a:lumMod val="50000"/>
                  </a:prstClr>
                </a:solidFill>
                <a:latin typeface="Arial"/>
                <a:cs typeface="Arial"/>
              </a:endParaRPr>
            </a:p>
          </p:txBody>
        </p:sp>
      </p:grpSp>
      <p:sp>
        <p:nvSpPr>
          <p:cNvPr id="148" name="Rounded Rectangle 147"/>
          <p:cNvSpPr/>
          <p:nvPr/>
        </p:nvSpPr>
        <p:spPr>
          <a:xfrm>
            <a:off x="6565712" y="1736091"/>
            <a:ext cx="2559653" cy="1736908"/>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126" fontAlgn="auto">
              <a:spcBef>
                <a:spcPts val="0"/>
              </a:spcBef>
              <a:spcAft>
                <a:spcPts val="0"/>
              </a:spcAft>
            </a:pPr>
            <a:endParaRPr lang="en-US" sz="1350" dirty="0">
              <a:solidFill>
                <a:prstClr val="black"/>
              </a:solidFill>
              <a:latin typeface="Tahoma"/>
            </a:endParaRPr>
          </a:p>
        </p:txBody>
      </p:sp>
      <p:pic>
        <p:nvPicPr>
          <p:cNvPr id="149" name="Picture 1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6442" y="4911340"/>
            <a:ext cx="1416951" cy="1416951"/>
          </a:xfrm>
          <a:prstGeom prst="rect">
            <a:avLst/>
          </a:prstGeom>
        </p:spPr>
      </p:pic>
      <p:cxnSp>
        <p:nvCxnSpPr>
          <p:cNvPr id="150" name="Straight Arrow Connector 149"/>
          <p:cNvCxnSpPr>
            <a:stCxn id="292" idx="1"/>
          </p:cNvCxnSpPr>
          <p:nvPr/>
        </p:nvCxnSpPr>
        <p:spPr bwMode="auto">
          <a:xfrm flipH="1">
            <a:off x="3402159" y="4552469"/>
            <a:ext cx="574507" cy="358871"/>
          </a:xfrm>
          <a:prstGeom prst="straightConnector1">
            <a:avLst/>
          </a:prstGeom>
          <a:noFill/>
          <a:ln w="28575">
            <a:solidFill>
              <a:schemeClr val="accent1">
                <a:lumMod val="60000"/>
                <a:lumOff val="40000"/>
              </a:schemeClr>
            </a:solidFill>
            <a:prstDash val="dash"/>
            <a:round/>
            <a:headEnd/>
            <a:tailEnd type="triangle"/>
          </a:ln>
          <a:extLst>
            <a:ext uri="{909E8E84-426E-40DD-AFC4-6F175D3DCCD1}">
              <a14:hiddenFill xmlns:a14="http://schemas.microsoft.com/office/drawing/2010/main">
                <a:noFill/>
              </a14:hiddenFill>
            </a:ext>
          </a:extLst>
        </p:spPr>
      </p:cxnSp>
      <p:sp>
        <p:nvSpPr>
          <p:cNvPr id="151" name="object 50"/>
          <p:cNvSpPr txBox="1"/>
          <p:nvPr/>
        </p:nvSpPr>
        <p:spPr>
          <a:xfrm>
            <a:off x="3098836" y="3588451"/>
            <a:ext cx="265425" cy="99795"/>
          </a:xfrm>
          <a:prstGeom prst="rect">
            <a:avLst/>
          </a:prstGeom>
        </p:spPr>
        <p:txBody>
          <a:bodyPr vert="horz" wrap="square" lIns="0" tIns="7414" rIns="0" bIns="0" rtlCol="0">
            <a:spAutoFit/>
          </a:bodyPr>
          <a:lstStyle/>
          <a:p>
            <a:pPr marL="7414" algn="ctr" defTabSz="914126" fontAlgn="auto">
              <a:spcBef>
                <a:spcPts val="58"/>
              </a:spcBef>
              <a:spcAft>
                <a:spcPts val="0"/>
              </a:spcAft>
            </a:pPr>
            <a:r>
              <a:rPr sz="600" spc="32" dirty="0">
                <a:solidFill>
                  <a:prstClr val="black"/>
                </a:solidFill>
                <a:latin typeface="Arial"/>
                <a:cs typeface="Arial"/>
              </a:rPr>
              <a:t>38%</a:t>
            </a:r>
            <a:endParaRPr sz="600" dirty="0">
              <a:solidFill>
                <a:prstClr val="black"/>
              </a:solidFill>
              <a:latin typeface="Arial"/>
              <a:cs typeface="Arial"/>
            </a:endParaRPr>
          </a:p>
        </p:txBody>
      </p:sp>
      <p:sp>
        <p:nvSpPr>
          <p:cNvPr id="152" name="object 51"/>
          <p:cNvSpPr txBox="1"/>
          <p:nvPr/>
        </p:nvSpPr>
        <p:spPr>
          <a:xfrm>
            <a:off x="3761184" y="3588451"/>
            <a:ext cx="265425" cy="99795"/>
          </a:xfrm>
          <a:prstGeom prst="rect">
            <a:avLst/>
          </a:prstGeom>
        </p:spPr>
        <p:txBody>
          <a:bodyPr vert="horz" wrap="square" lIns="0" tIns="7414" rIns="0" bIns="0" rtlCol="0">
            <a:spAutoFit/>
          </a:bodyPr>
          <a:lstStyle/>
          <a:p>
            <a:pPr marL="7414" algn="ctr" defTabSz="914126" fontAlgn="auto">
              <a:spcBef>
                <a:spcPts val="58"/>
              </a:spcBef>
              <a:spcAft>
                <a:spcPts val="0"/>
              </a:spcAft>
            </a:pPr>
            <a:r>
              <a:rPr sz="600" spc="32" dirty="0">
                <a:solidFill>
                  <a:prstClr val="black"/>
                </a:solidFill>
                <a:latin typeface="Arial"/>
                <a:cs typeface="Arial"/>
              </a:rPr>
              <a:t>41%</a:t>
            </a:r>
            <a:endParaRPr sz="600" dirty="0">
              <a:solidFill>
                <a:prstClr val="black"/>
              </a:solidFill>
              <a:latin typeface="Arial"/>
              <a:cs typeface="Arial"/>
            </a:endParaRPr>
          </a:p>
        </p:txBody>
      </p:sp>
      <p:sp>
        <p:nvSpPr>
          <p:cNvPr id="153" name="object 52"/>
          <p:cNvSpPr txBox="1"/>
          <p:nvPr/>
        </p:nvSpPr>
        <p:spPr>
          <a:xfrm>
            <a:off x="4392290" y="3588451"/>
            <a:ext cx="199440" cy="99795"/>
          </a:xfrm>
          <a:prstGeom prst="rect">
            <a:avLst/>
          </a:prstGeom>
        </p:spPr>
        <p:txBody>
          <a:bodyPr vert="horz" wrap="square" lIns="0" tIns="7414" rIns="0" bIns="0" rtlCol="0">
            <a:spAutoFit/>
          </a:bodyPr>
          <a:lstStyle/>
          <a:p>
            <a:pPr marL="7414" algn="ctr" defTabSz="914126" fontAlgn="auto">
              <a:spcBef>
                <a:spcPts val="58"/>
              </a:spcBef>
              <a:spcAft>
                <a:spcPts val="0"/>
              </a:spcAft>
            </a:pPr>
            <a:r>
              <a:rPr sz="600" spc="50" dirty="0">
                <a:solidFill>
                  <a:prstClr val="black"/>
                </a:solidFill>
                <a:latin typeface="Arial"/>
                <a:cs typeface="Arial"/>
              </a:rPr>
              <a:t>3%</a:t>
            </a:r>
            <a:endParaRPr sz="600">
              <a:solidFill>
                <a:prstClr val="black"/>
              </a:solidFill>
              <a:latin typeface="Arial"/>
              <a:cs typeface="Arial"/>
            </a:endParaRPr>
          </a:p>
        </p:txBody>
      </p:sp>
      <p:sp>
        <p:nvSpPr>
          <p:cNvPr id="154" name="object 74"/>
          <p:cNvSpPr/>
          <p:nvPr/>
        </p:nvSpPr>
        <p:spPr>
          <a:xfrm>
            <a:off x="4759253" y="5221167"/>
            <a:ext cx="2507843" cy="421122"/>
          </a:xfrm>
          <a:custGeom>
            <a:avLst/>
            <a:gdLst/>
            <a:ahLst/>
            <a:cxnLst/>
            <a:rect l="l" t="t" r="r" b="b"/>
            <a:pathLst>
              <a:path w="7464425" h="721359">
                <a:moveTo>
                  <a:pt x="0" y="721082"/>
                </a:moveTo>
                <a:lnTo>
                  <a:pt x="50402" y="695114"/>
                </a:lnTo>
                <a:lnTo>
                  <a:pt x="101125" y="669711"/>
                </a:lnTo>
                <a:lnTo>
                  <a:pt x="152161" y="644869"/>
                </a:lnTo>
                <a:lnTo>
                  <a:pt x="203502" y="620582"/>
                </a:lnTo>
                <a:lnTo>
                  <a:pt x="255143" y="596847"/>
                </a:lnTo>
                <a:lnTo>
                  <a:pt x="307076" y="573657"/>
                </a:lnTo>
                <a:lnTo>
                  <a:pt x="359295" y="551009"/>
                </a:lnTo>
                <a:lnTo>
                  <a:pt x="411792" y="528898"/>
                </a:lnTo>
                <a:lnTo>
                  <a:pt x="464561" y="507319"/>
                </a:lnTo>
                <a:lnTo>
                  <a:pt x="517595" y="486266"/>
                </a:lnTo>
                <a:lnTo>
                  <a:pt x="570887" y="465737"/>
                </a:lnTo>
                <a:lnTo>
                  <a:pt x="624429" y="445724"/>
                </a:lnTo>
                <a:lnTo>
                  <a:pt x="678216" y="426225"/>
                </a:lnTo>
                <a:lnTo>
                  <a:pt x="732240" y="407234"/>
                </a:lnTo>
                <a:lnTo>
                  <a:pt x="786495" y="388746"/>
                </a:lnTo>
                <a:lnTo>
                  <a:pt x="840973" y="370757"/>
                </a:lnTo>
                <a:lnTo>
                  <a:pt x="895668" y="353262"/>
                </a:lnTo>
                <a:lnTo>
                  <a:pt x="950573" y="336256"/>
                </a:lnTo>
                <a:lnTo>
                  <a:pt x="1005681" y="319734"/>
                </a:lnTo>
                <a:lnTo>
                  <a:pt x="1060985" y="303692"/>
                </a:lnTo>
                <a:lnTo>
                  <a:pt x="1116478" y="288124"/>
                </a:lnTo>
                <a:lnTo>
                  <a:pt x="1172154" y="273027"/>
                </a:lnTo>
                <a:lnTo>
                  <a:pt x="1228005" y="258395"/>
                </a:lnTo>
                <a:lnTo>
                  <a:pt x="1284024" y="244224"/>
                </a:lnTo>
                <a:lnTo>
                  <a:pt x="1340205" y="230508"/>
                </a:lnTo>
                <a:lnTo>
                  <a:pt x="1396541" y="217244"/>
                </a:lnTo>
                <a:lnTo>
                  <a:pt x="1453026" y="204425"/>
                </a:lnTo>
                <a:lnTo>
                  <a:pt x="1509651" y="192049"/>
                </a:lnTo>
                <a:lnTo>
                  <a:pt x="1566410" y="180109"/>
                </a:lnTo>
                <a:lnTo>
                  <a:pt x="1623297" y="168601"/>
                </a:lnTo>
                <a:lnTo>
                  <a:pt x="1680304" y="157520"/>
                </a:lnTo>
                <a:lnTo>
                  <a:pt x="1737425" y="146862"/>
                </a:lnTo>
                <a:lnTo>
                  <a:pt x="1794653" y="136622"/>
                </a:lnTo>
                <a:lnTo>
                  <a:pt x="1851981" y="126795"/>
                </a:lnTo>
                <a:lnTo>
                  <a:pt x="1909401" y="117376"/>
                </a:lnTo>
                <a:lnTo>
                  <a:pt x="1966908" y="108360"/>
                </a:lnTo>
                <a:lnTo>
                  <a:pt x="2024494" y="99743"/>
                </a:lnTo>
                <a:lnTo>
                  <a:pt x="2082152" y="91521"/>
                </a:lnTo>
                <a:lnTo>
                  <a:pt x="2139876" y="83687"/>
                </a:lnTo>
                <a:lnTo>
                  <a:pt x="2197659" y="76238"/>
                </a:lnTo>
                <a:lnTo>
                  <a:pt x="2255493" y="69168"/>
                </a:lnTo>
                <a:lnTo>
                  <a:pt x="2313372" y="62474"/>
                </a:lnTo>
                <a:lnTo>
                  <a:pt x="2371289" y="56150"/>
                </a:lnTo>
                <a:lnTo>
                  <a:pt x="2429237" y="50191"/>
                </a:lnTo>
                <a:lnTo>
                  <a:pt x="2487210" y="44593"/>
                </a:lnTo>
                <a:lnTo>
                  <a:pt x="2545200" y="39350"/>
                </a:lnTo>
                <a:lnTo>
                  <a:pt x="2603201" y="34459"/>
                </a:lnTo>
                <a:lnTo>
                  <a:pt x="2661205" y="29915"/>
                </a:lnTo>
                <a:lnTo>
                  <a:pt x="2719206" y="25712"/>
                </a:lnTo>
                <a:lnTo>
                  <a:pt x="2777197" y="21846"/>
                </a:lnTo>
                <a:lnTo>
                  <a:pt x="2835171" y="18312"/>
                </a:lnTo>
                <a:lnTo>
                  <a:pt x="2893121" y="15105"/>
                </a:lnTo>
                <a:lnTo>
                  <a:pt x="2951040" y="12221"/>
                </a:lnTo>
                <a:lnTo>
                  <a:pt x="3008922" y="9655"/>
                </a:lnTo>
                <a:lnTo>
                  <a:pt x="3066759" y="7402"/>
                </a:lnTo>
                <a:lnTo>
                  <a:pt x="3124545" y="5458"/>
                </a:lnTo>
                <a:lnTo>
                  <a:pt x="3182273" y="3817"/>
                </a:lnTo>
                <a:lnTo>
                  <a:pt x="3239936" y="2475"/>
                </a:lnTo>
                <a:lnTo>
                  <a:pt x="3297527" y="1427"/>
                </a:lnTo>
                <a:lnTo>
                  <a:pt x="3355039" y="668"/>
                </a:lnTo>
                <a:lnTo>
                  <a:pt x="3412465" y="194"/>
                </a:lnTo>
                <a:lnTo>
                  <a:pt x="3469799" y="0"/>
                </a:lnTo>
                <a:lnTo>
                  <a:pt x="3527033" y="80"/>
                </a:lnTo>
                <a:lnTo>
                  <a:pt x="3584161" y="431"/>
                </a:lnTo>
                <a:lnTo>
                  <a:pt x="3641176" y="1048"/>
                </a:lnTo>
                <a:lnTo>
                  <a:pt x="3698071" y="1925"/>
                </a:lnTo>
                <a:lnTo>
                  <a:pt x="3754839" y="3059"/>
                </a:lnTo>
                <a:lnTo>
                  <a:pt x="3811473" y="4444"/>
                </a:lnTo>
                <a:lnTo>
                  <a:pt x="3867966" y="6075"/>
                </a:lnTo>
                <a:lnTo>
                  <a:pt x="3924312" y="7948"/>
                </a:lnTo>
                <a:lnTo>
                  <a:pt x="3980503" y="10058"/>
                </a:lnTo>
                <a:lnTo>
                  <a:pt x="4036533" y="12400"/>
                </a:lnTo>
                <a:lnTo>
                  <a:pt x="4092395" y="14970"/>
                </a:lnTo>
                <a:lnTo>
                  <a:pt x="4148082" y="17763"/>
                </a:lnTo>
                <a:lnTo>
                  <a:pt x="4203587" y="20773"/>
                </a:lnTo>
                <a:lnTo>
                  <a:pt x="4258904" y="23997"/>
                </a:lnTo>
                <a:lnTo>
                  <a:pt x="4314024" y="27429"/>
                </a:lnTo>
                <a:lnTo>
                  <a:pt x="4368942" y="31065"/>
                </a:lnTo>
                <a:lnTo>
                  <a:pt x="4423651" y="34900"/>
                </a:lnTo>
                <a:lnTo>
                  <a:pt x="4478144" y="38929"/>
                </a:lnTo>
                <a:lnTo>
                  <a:pt x="4532413" y="43148"/>
                </a:lnTo>
                <a:lnTo>
                  <a:pt x="4586452" y="47551"/>
                </a:lnTo>
                <a:lnTo>
                  <a:pt x="4640254" y="52134"/>
                </a:lnTo>
                <a:lnTo>
                  <a:pt x="4693813" y="56893"/>
                </a:lnTo>
                <a:lnTo>
                  <a:pt x="4747121" y="61822"/>
                </a:lnTo>
                <a:lnTo>
                  <a:pt x="4800172" y="66916"/>
                </a:lnTo>
                <a:lnTo>
                  <a:pt x="4852958" y="72171"/>
                </a:lnTo>
                <a:lnTo>
                  <a:pt x="4905473" y="77583"/>
                </a:lnTo>
                <a:lnTo>
                  <a:pt x="4957709" y="83146"/>
                </a:lnTo>
                <a:lnTo>
                  <a:pt x="5009661" y="88855"/>
                </a:lnTo>
                <a:lnTo>
                  <a:pt x="5061321" y="94707"/>
                </a:lnTo>
                <a:lnTo>
                  <a:pt x="5112682" y="100695"/>
                </a:lnTo>
                <a:lnTo>
                  <a:pt x="5163738" y="106816"/>
                </a:lnTo>
                <a:lnTo>
                  <a:pt x="5214481" y="113065"/>
                </a:lnTo>
                <a:lnTo>
                  <a:pt x="5264904" y="119436"/>
                </a:lnTo>
                <a:lnTo>
                  <a:pt x="5315002" y="125926"/>
                </a:lnTo>
                <a:lnTo>
                  <a:pt x="5364766" y="132529"/>
                </a:lnTo>
                <a:lnTo>
                  <a:pt x="5414190" y="139240"/>
                </a:lnTo>
                <a:lnTo>
                  <a:pt x="5463268" y="146055"/>
                </a:lnTo>
                <a:lnTo>
                  <a:pt x="5511992" y="152970"/>
                </a:lnTo>
                <a:lnTo>
                  <a:pt x="5560355" y="159978"/>
                </a:lnTo>
                <a:lnTo>
                  <a:pt x="5608350" y="167077"/>
                </a:lnTo>
                <a:lnTo>
                  <a:pt x="5655972" y="174260"/>
                </a:lnTo>
                <a:lnTo>
                  <a:pt x="5703212" y="181523"/>
                </a:lnTo>
                <a:lnTo>
                  <a:pt x="5750064" y="188861"/>
                </a:lnTo>
                <a:lnTo>
                  <a:pt x="5796521" y="196270"/>
                </a:lnTo>
                <a:lnTo>
                  <a:pt x="5842576" y="203745"/>
                </a:lnTo>
                <a:lnTo>
                  <a:pt x="5888223" y="211280"/>
                </a:lnTo>
                <a:lnTo>
                  <a:pt x="5933454" y="218872"/>
                </a:lnTo>
                <a:lnTo>
                  <a:pt x="5978263" y="226516"/>
                </a:lnTo>
                <a:lnTo>
                  <a:pt x="6022642" y="234206"/>
                </a:lnTo>
                <a:lnTo>
                  <a:pt x="6066585" y="241938"/>
                </a:lnTo>
                <a:lnTo>
                  <a:pt x="6110085" y="249707"/>
                </a:lnTo>
                <a:lnTo>
                  <a:pt x="6153135" y="257509"/>
                </a:lnTo>
                <a:lnTo>
                  <a:pt x="6195728" y="265339"/>
                </a:lnTo>
                <a:lnTo>
                  <a:pt x="6237858" y="273192"/>
                </a:lnTo>
                <a:lnTo>
                  <a:pt x="6279516" y="281062"/>
                </a:lnTo>
                <a:lnTo>
                  <a:pt x="6320698" y="288947"/>
                </a:lnTo>
                <a:lnTo>
                  <a:pt x="6361395" y="296840"/>
                </a:lnTo>
                <a:lnTo>
                  <a:pt x="6401601" y="304737"/>
                </a:lnTo>
                <a:lnTo>
                  <a:pt x="6441309" y="312633"/>
                </a:lnTo>
                <a:lnTo>
                  <a:pt x="6480512" y="320523"/>
                </a:lnTo>
                <a:lnTo>
                  <a:pt x="6519204" y="328403"/>
                </a:lnTo>
                <a:lnTo>
                  <a:pt x="6557376" y="336268"/>
                </a:lnTo>
                <a:lnTo>
                  <a:pt x="6595023" y="344114"/>
                </a:lnTo>
                <a:lnTo>
                  <a:pt x="6668713" y="359726"/>
                </a:lnTo>
                <a:lnTo>
                  <a:pt x="6740219" y="375201"/>
                </a:lnTo>
                <a:lnTo>
                  <a:pt x="6809484" y="390502"/>
                </a:lnTo>
                <a:lnTo>
                  <a:pt x="6876456" y="405591"/>
                </a:lnTo>
                <a:lnTo>
                  <a:pt x="6941077" y="420429"/>
                </a:lnTo>
                <a:lnTo>
                  <a:pt x="7003294" y="434978"/>
                </a:lnTo>
                <a:lnTo>
                  <a:pt x="7063052" y="449201"/>
                </a:lnTo>
                <a:lnTo>
                  <a:pt x="7120295" y="463058"/>
                </a:lnTo>
                <a:lnTo>
                  <a:pt x="7174968" y="476513"/>
                </a:lnTo>
                <a:lnTo>
                  <a:pt x="7227017" y="489527"/>
                </a:lnTo>
                <a:lnTo>
                  <a:pt x="7276386" y="502063"/>
                </a:lnTo>
                <a:lnTo>
                  <a:pt x="7323022" y="514081"/>
                </a:lnTo>
                <a:lnTo>
                  <a:pt x="7366867" y="525544"/>
                </a:lnTo>
                <a:lnTo>
                  <a:pt x="7407868" y="536414"/>
                </a:lnTo>
                <a:lnTo>
                  <a:pt x="7445970" y="546653"/>
                </a:lnTo>
                <a:lnTo>
                  <a:pt x="7463917" y="551524"/>
                </a:lnTo>
              </a:path>
            </a:pathLst>
          </a:custGeom>
          <a:ln w="38099">
            <a:solidFill>
              <a:schemeClr val="bg1">
                <a:lumMod val="50000"/>
              </a:schemeClr>
            </a:solidFill>
            <a:headEnd type="none" w="med" len="med"/>
            <a:tailEnd type="triangle" w="med" len="med"/>
          </a:ln>
        </p:spPr>
        <p:txBody>
          <a:bodyPr wrap="square" lIns="0" tIns="0" rIns="0" bIns="0" rtlCol="0"/>
          <a:lstStyle/>
          <a:p>
            <a:pPr defTabSz="914126" fontAlgn="auto">
              <a:spcBef>
                <a:spcPts val="0"/>
              </a:spcBef>
              <a:spcAft>
                <a:spcPts val="0"/>
              </a:spcAft>
            </a:pPr>
            <a:endParaRPr sz="1051">
              <a:solidFill>
                <a:prstClr val="black"/>
              </a:solidFill>
              <a:latin typeface="Tahoma"/>
              <a:cs typeface="+mn-cs"/>
            </a:endParaRPr>
          </a:p>
        </p:txBody>
      </p:sp>
      <p:sp>
        <p:nvSpPr>
          <p:cNvPr id="155" name="object 45"/>
          <p:cNvSpPr/>
          <p:nvPr/>
        </p:nvSpPr>
        <p:spPr>
          <a:xfrm>
            <a:off x="3916269" y="3168071"/>
            <a:ext cx="2987016" cy="1719221"/>
          </a:xfrm>
          <a:custGeom>
            <a:avLst/>
            <a:gdLst/>
            <a:ahLst/>
            <a:cxnLst/>
            <a:rect l="l" t="t" r="r" b="b"/>
            <a:pathLst>
              <a:path w="4178300" h="1861185">
                <a:moveTo>
                  <a:pt x="4177995" y="0"/>
                </a:moveTo>
                <a:lnTo>
                  <a:pt x="0" y="1860943"/>
                </a:lnTo>
              </a:path>
            </a:pathLst>
          </a:custGeom>
          <a:ln w="28575">
            <a:solidFill>
              <a:srgbClr val="FFE161"/>
            </a:solidFill>
            <a:headEnd type="none" w="med" len="med"/>
            <a:tailEnd type="triangle" w="med" len="med"/>
          </a:ln>
        </p:spPr>
        <p:txBody>
          <a:bodyPr wrap="square" lIns="0" tIns="0" rIns="0" bIns="0" rtlCol="0"/>
          <a:lstStyle/>
          <a:p>
            <a:pPr defTabSz="914126" fontAlgn="auto">
              <a:spcBef>
                <a:spcPts val="0"/>
              </a:spcBef>
              <a:spcAft>
                <a:spcPts val="0"/>
              </a:spcAft>
            </a:pPr>
            <a:endParaRPr sz="1051">
              <a:solidFill>
                <a:prstClr val="black"/>
              </a:solidFill>
              <a:latin typeface="Tahoma"/>
              <a:cs typeface="+mn-cs"/>
            </a:endParaRPr>
          </a:p>
        </p:txBody>
      </p:sp>
      <p:sp>
        <p:nvSpPr>
          <p:cNvPr id="156" name="Right Arrow 155"/>
          <p:cNvSpPr/>
          <p:nvPr/>
        </p:nvSpPr>
        <p:spPr>
          <a:xfrm rot="18595236" flipV="1">
            <a:off x="8792273" y="4288113"/>
            <a:ext cx="758754" cy="14187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sp>
        <p:nvSpPr>
          <p:cNvPr id="157" name="Right Arrow 156"/>
          <p:cNvSpPr/>
          <p:nvPr/>
        </p:nvSpPr>
        <p:spPr>
          <a:xfrm rot="3004764">
            <a:off x="8778945" y="3463300"/>
            <a:ext cx="758754" cy="14187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cxnSp>
        <p:nvCxnSpPr>
          <p:cNvPr id="158" name="Straight Arrow Connector 157"/>
          <p:cNvCxnSpPr>
            <a:endCxn id="301" idx="4"/>
          </p:cNvCxnSpPr>
          <p:nvPr/>
        </p:nvCxnSpPr>
        <p:spPr bwMode="auto">
          <a:xfrm flipV="1">
            <a:off x="8542974" y="3402475"/>
            <a:ext cx="36136" cy="1329430"/>
          </a:xfrm>
          <a:prstGeom prst="straightConnector1">
            <a:avLst/>
          </a:prstGeom>
          <a:ln w="12700">
            <a:headEnd/>
            <a:tailEnd type="triangle"/>
          </a:ln>
        </p:spPr>
        <p:style>
          <a:lnRef idx="1">
            <a:schemeClr val="accent6"/>
          </a:lnRef>
          <a:fillRef idx="0">
            <a:schemeClr val="accent6"/>
          </a:fillRef>
          <a:effectRef idx="0">
            <a:schemeClr val="accent6"/>
          </a:effectRef>
          <a:fontRef idx="minor">
            <a:schemeClr val="tx1"/>
          </a:fontRef>
        </p:style>
      </p:cxnSp>
      <p:sp>
        <p:nvSpPr>
          <p:cNvPr id="160" name="object 29"/>
          <p:cNvSpPr/>
          <p:nvPr/>
        </p:nvSpPr>
        <p:spPr>
          <a:xfrm rot="16200000" flipV="1">
            <a:off x="6306021" y="3742346"/>
            <a:ext cx="1544054" cy="348743"/>
          </a:xfrm>
          <a:custGeom>
            <a:avLst/>
            <a:gdLst/>
            <a:ahLst/>
            <a:cxnLst/>
            <a:rect l="l" t="t" r="r" b="b"/>
            <a:pathLst>
              <a:path w="1855470">
                <a:moveTo>
                  <a:pt x="1855470" y="0"/>
                </a:moveTo>
                <a:lnTo>
                  <a:pt x="0" y="0"/>
                </a:lnTo>
              </a:path>
            </a:pathLst>
          </a:custGeom>
          <a:ln w="28575">
            <a:solidFill>
              <a:srgbClr val="005493"/>
            </a:solidFill>
            <a:headEnd type="none" w="med" len="med"/>
            <a:tailEnd type="triangle" w="med" len="med"/>
          </a:ln>
        </p:spPr>
        <p:txBody>
          <a:bodyPr wrap="square" lIns="0" tIns="0" rIns="0" bIns="0" rtlCol="0"/>
          <a:lstStyle/>
          <a:p>
            <a:pPr defTabSz="914126" fontAlgn="auto">
              <a:spcBef>
                <a:spcPts val="0"/>
              </a:spcBef>
              <a:spcAft>
                <a:spcPts val="0"/>
              </a:spcAft>
            </a:pPr>
            <a:endParaRPr sz="1051">
              <a:solidFill>
                <a:prstClr val="black"/>
              </a:solidFill>
              <a:latin typeface="Tahoma"/>
              <a:cs typeface="+mn-cs"/>
            </a:endParaRPr>
          </a:p>
        </p:txBody>
      </p:sp>
      <p:grpSp>
        <p:nvGrpSpPr>
          <p:cNvPr id="172" name="Group 171"/>
          <p:cNvGrpSpPr/>
          <p:nvPr/>
        </p:nvGrpSpPr>
        <p:grpSpPr>
          <a:xfrm>
            <a:off x="3173212" y="5550384"/>
            <a:ext cx="907472" cy="418955"/>
            <a:chOff x="566858" y="2935257"/>
            <a:chExt cx="907708" cy="419064"/>
          </a:xfrm>
        </p:grpSpPr>
        <p:sp>
          <p:nvSpPr>
            <p:cNvPr id="179" name="TextBox 178"/>
            <p:cNvSpPr txBox="1">
              <a:spLocks/>
            </p:cNvSpPr>
            <p:nvPr/>
          </p:nvSpPr>
          <p:spPr>
            <a:xfrm>
              <a:off x="706470" y="3138877"/>
              <a:ext cx="768096" cy="215444"/>
            </a:xfrm>
            <a:prstGeom prst="rect">
              <a:avLst/>
            </a:prstGeom>
            <a:solidFill>
              <a:schemeClr val="bg1"/>
            </a:solidFill>
            <a:ln>
              <a:solidFill>
                <a:schemeClr val="accent1">
                  <a:lumMod val="60000"/>
                  <a:lumOff val="40000"/>
                </a:schemeClr>
              </a:solidFill>
            </a:ln>
          </p:spPr>
          <p:txBody>
            <a:bodyPr wrap="square" rtlCol="0" anchor="ctr">
              <a:spAutoFit/>
            </a:bodyPr>
            <a:lstStyle/>
            <a:p>
              <a:pPr defTabSz="914126" fontAlgn="auto">
                <a:spcBef>
                  <a:spcPts val="0"/>
                </a:spcBef>
                <a:spcAft>
                  <a:spcPts val="0"/>
                </a:spcAft>
              </a:pPr>
              <a:endParaRPr lang="en-US" sz="800" i="1" dirty="0">
                <a:solidFill>
                  <a:srgbClr val="4F81BD">
                    <a:lumMod val="60000"/>
                    <a:lumOff val="40000"/>
                  </a:srgbClr>
                </a:solidFill>
                <a:latin typeface="Tahoma"/>
                <a:cs typeface="+mn-cs"/>
              </a:endParaRPr>
            </a:p>
          </p:txBody>
        </p:sp>
        <p:sp>
          <p:nvSpPr>
            <p:cNvPr id="180" name="TextBox 179"/>
            <p:cNvSpPr txBox="1">
              <a:spLocks/>
            </p:cNvSpPr>
            <p:nvPr/>
          </p:nvSpPr>
          <p:spPr>
            <a:xfrm>
              <a:off x="636663" y="3069069"/>
              <a:ext cx="768096" cy="215444"/>
            </a:xfrm>
            <a:prstGeom prst="rect">
              <a:avLst/>
            </a:prstGeom>
            <a:solidFill>
              <a:schemeClr val="bg1"/>
            </a:solidFill>
            <a:ln>
              <a:solidFill>
                <a:schemeClr val="accent1">
                  <a:lumMod val="60000"/>
                  <a:lumOff val="40000"/>
                </a:schemeClr>
              </a:solidFill>
            </a:ln>
          </p:spPr>
          <p:txBody>
            <a:bodyPr wrap="square" rtlCol="0" anchor="ctr">
              <a:spAutoFit/>
            </a:bodyPr>
            <a:lstStyle/>
            <a:p>
              <a:pPr defTabSz="914126" fontAlgn="auto">
                <a:spcBef>
                  <a:spcPts val="0"/>
                </a:spcBef>
                <a:spcAft>
                  <a:spcPts val="0"/>
                </a:spcAft>
              </a:pPr>
              <a:endParaRPr lang="en-US" sz="800" i="1" dirty="0">
                <a:solidFill>
                  <a:srgbClr val="4F81BD">
                    <a:lumMod val="60000"/>
                    <a:lumOff val="40000"/>
                  </a:srgbClr>
                </a:solidFill>
                <a:latin typeface="Tahoma"/>
                <a:cs typeface="+mn-cs"/>
              </a:endParaRPr>
            </a:p>
          </p:txBody>
        </p:sp>
        <p:sp>
          <p:nvSpPr>
            <p:cNvPr id="181" name="TextBox 180"/>
            <p:cNvSpPr txBox="1">
              <a:spLocks/>
            </p:cNvSpPr>
            <p:nvPr/>
          </p:nvSpPr>
          <p:spPr>
            <a:xfrm>
              <a:off x="566858" y="2935257"/>
              <a:ext cx="768096" cy="338554"/>
            </a:xfrm>
            <a:prstGeom prst="rect">
              <a:avLst/>
            </a:prstGeom>
            <a:solidFill>
              <a:schemeClr val="bg1"/>
            </a:solidFill>
            <a:ln>
              <a:solidFill>
                <a:schemeClr val="accent1">
                  <a:lumMod val="60000"/>
                  <a:lumOff val="40000"/>
                </a:schemeClr>
              </a:solidFill>
            </a:ln>
          </p:spPr>
          <p:txBody>
            <a:bodyPr wrap="square" rtlCol="0" anchor="ctr">
              <a:spAutoFit/>
            </a:bodyPr>
            <a:lstStyle/>
            <a:p>
              <a:pPr defTabSz="914126" fontAlgn="auto">
                <a:spcBef>
                  <a:spcPts val="0"/>
                </a:spcBef>
                <a:spcAft>
                  <a:spcPts val="0"/>
                </a:spcAft>
              </a:pPr>
              <a:r>
                <a:rPr lang="en-US" sz="800" i="1" dirty="0">
                  <a:solidFill>
                    <a:srgbClr val="4F81BD">
                      <a:lumMod val="60000"/>
                      <a:lumOff val="40000"/>
                    </a:srgbClr>
                  </a:solidFill>
                  <a:latin typeface="Tahoma"/>
                  <a:cs typeface="+mn-cs"/>
                </a:rPr>
                <a:t>Design constraints</a:t>
              </a:r>
            </a:p>
          </p:txBody>
        </p:sp>
      </p:grpSp>
      <p:grpSp>
        <p:nvGrpSpPr>
          <p:cNvPr id="182" name="Group 181"/>
          <p:cNvGrpSpPr/>
          <p:nvPr/>
        </p:nvGrpSpPr>
        <p:grpSpPr>
          <a:xfrm>
            <a:off x="3173212" y="4913959"/>
            <a:ext cx="907472" cy="418955"/>
            <a:chOff x="566858" y="2935257"/>
            <a:chExt cx="907708" cy="419064"/>
          </a:xfrm>
        </p:grpSpPr>
        <p:sp>
          <p:nvSpPr>
            <p:cNvPr id="183" name="TextBox 182"/>
            <p:cNvSpPr txBox="1">
              <a:spLocks/>
            </p:cNvSpPr>
            <p:nvPr/>
          </p:nvSpPr>
          <p:spPr>
            <a:xfrm>
              <a:off x="706470" y="3138877"/>
              <a:ext cx="768096" cy="215444"/>
            </a:xfrm>
            <a:prstGeom prst="rect">
              <a:avLst/>
            </a:prstGeom>
            <a:solidFill>
              <a:schemeClr val="bg1"/>
            </a:solidFill>
            <a:ln>
              <a:solidFill>
                <a:schemeClr val="accent1">
                  <a:lumMod val="60000"/>
                  <a:lumOff val="40000"/>
                </a:schemeClr>
              </a:solidFill>
            </a:ln>
          </p:spPr>
          <p:txBody>
            <a:bodyPr wrap="square" rtlCol="0" anchor="ctr">
              <a:spAutoFit/>
            </a:bodyPr>
            <a:lstStyle/>
            <a:p>
              <a:pPr defTabSz="914126" fontAlgn="auto">
                <a:spcBef>
                  <a:spcPts val="0"/>
                </a:spcBef>
                <a:spcAft>
                  <a:spcPts val="0"/>
                </a:spcAft>
              </a:pPr>
              <a:endParaRPr lang="en-US" sz="800" i="1" dirty="0">
                <a:solidFill>
                  <a:srgbClr val="4F81BD">
                    <a:lumMod val="60000"/>
                    <a:lumOff val="40000"/>
                  </a:srgbClr>
                </a:solidFill>
                <a:latin typeface="Tahoma"/>
                <a:cs typeface="+mn-cs"/>
              </a:endParaRPr>
            </a:p>
          </p:txBody>
        </p:sp>
        <p:sp>
          <p:nvSpPr>
            <p:cNvPr id="184" name="TextBox 183"/>
            <p:cNvSpPr txBox="1">
              <a:spLocks/>
            </p:cNvSpPr>
            <p:nvPr/>
          </p:nvSpPr>
          <p:spPr>
            <a:xfrm>
              <a:off x="636663" y="3069069"/>
              <a:ext cx="768096" cy="215444"/>
            </a:xfrm>
            <a:prstGeom prst="rect">
              <a:avLst/>
            </a:prstGeom>
            <a:solidFill>
              <a:schemeClr val="bg1"/>
            </a:solidFill>
            <a:ln>
              <a:solidFill>
                <a:schemeClr val="accent1">
                  <a:lumMod val="60000"/>
                  <a:lumOff val="40000"/>
                </a:schemeClr>
              </a:solidFill>
            </a:ln>
          </p:spPr>
          <p:txBody>
            <a:bodyPr wrap="square" rtlCol="0" anchor="ctr">
              <a:spAutoFit/>
            </a:bodyPr>
            <a:lstStyle/>
            <a:p>
              <a:pPr defTabSz="914126" fontAlgn="auto">
                <a:spcBef>
                  <a:spcPts val="0"/>
                </a:spcBef>
                <a:spcAft>
                  <a:spcPts val="0"/>
                </a:spcAft>
              </a:pPr>
              <a:endParaRPr lang="en-US" sz="800" i="1" dirty="0">
                <a:solidFill>
                  <a:srgbClr val="4F81BD">
                    <a:lumMod val="60000"/>
                    <a:lumOff val="40000"/>
                  </a:srgbClr>
                </a:solidFill>
                <a:latin typeface="Tahoma"/>
                <a:cs typeface="+mn-cs"/>
              </a:endParaRPr>
            </a:p>
          </p:txBody>
        </p:sp>
        <p:sp>
          <p:nvSpPr>
            <p:cNvPr id="185" name="TextBox 184"/>
            <p:cNvSpPr txBox="1">
              <a:spLocks/>
            </p:cNvSpPr>
            <p:nvPr/>
          </p:nvSpPr>
          <p:spPr>
            <a:xfrm>
              <a:off x="566858" y="2935257"/>
              <a:ext cx="768096" cy="338554"/>
            </a:xfrm>
            <a:prstGeom prst="rect">
              <a:avLst/>
            </a:prstGeom>
            <a:solidFill>
              <a:schemeClr val="bg1"/>
            </a:solidFill>
            <a:ln>
              <a:solidFill>
                <a:schemeClr val="accent1">
                  <a:lumMod val="60000"/>
                  <a:lumOff val="40000"/>
                </a:schemeClr>
              </a:solidFill>
            </a:ln>
          </p:spPr>
          <p:txBody>
            <a:bodyPr wrap="square" rtlCol="0" anchor="ctr">
              <a:spAutoFit/>
            </a:bodyPr>
            <a:lstStyle/>
            <a:p>
              <a:pPr defTabSz="914126" fontAlgn="auto">
                <a:spcBef>
                  <a:spcPts val="0"/>
                </a:spcBef>
                <a:spcAft>
                  <a:spcPts val="0"/>
                </a:spcAft>
              </a:pPr>
              <a:r>
                <a:rPr lang="en-US" sz="800" i="1" dirty="0">
                  <a:solidFill>
                    <a:srgbClr val="4F81BD">
                      <a:lumMod val="60000"/>
                      <a:lumOff val="40000"/>
                    </a:srgbClr>
                  </a:solidFill>
                  <a:latin typeface="Tahoma"/>
                  <a:cs typeface="+mn-cs"/>
                </a:rPr>
                <a:t>Workload mix</a:t>
              </a:r>
            </a:p>
          </p:txBody>
        </p:sp>
      </p:grpSp>
      <p:grpSp>
        <p:nvGrpSpPr>
          <p:cNvPr id="186" name="Group 185"/>
          <p:cNvGrpSpPr/>
          <p:nvPr/>
        </p:nvGrpSpPr>
        <p:grpSpPr>
          <a:xfrm>
            <a:off x="3126998" y="3734124"/>
            <a:ext cx="533512" cy="457081"/>
            <a:chOff x="2329298" y="3246407"/>
            <a:chExt cx="533651" cy="457200"/>
          </a:xfrm>
        </p:grpSpPr>
        <p:grpSp>
          <p:nvGrpSpPr>
            <p:cNvPr id="187" name="Group 186"/>
            <p:cNvGrpSpPr/>
            <p:nvPr/>
          </p:nvGrpSpPr>
          <p:grpSpPr>
            <a:xfrm>
              <a:off x="2329298" y="3246407"/>
              <a:ext cx="457200" cy="457200"/>
              <a:chOff x="7555146" y="4759028"/>
              <a:chExt cx="457200" cy="457200"/>
            </a:xfrm>
          </p:grpSpPr>
          <p:sp>
            <p:nvSpPr>
              <p:cNvPr id="215" name="Rounded Rectangle 214"/>
              <p:cNvSpPr/>
              <p:nvPr/>
            </p:nvSpPr>
            <p:spPr>
              <a:xfrm>
                <a:off x="7555146" y="4759028"/>
                <a:ext cx="457200" cy="457200"/>
              </a:xfrm>
              <a:prstGeom prst="roundRect">
                <a:avLst/>
              </a:prstGeom>
              <a:solidFill>
                <a:schemeClr val="bg1"/>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sp>
            <p:nvSpPr>
              <p:cNvPr id="216" name="object 7"/>
              <p:cNvSpPr>
                <a:spLocks noChangeAspect="1"/>
              </p:cNvSpPr>
              <p:nvPr/>
            </p:nvSpPr>
            <p:spPr>
              <a:xfrm>
                <a:off x="7569738" y="4815773"/>
                <a:ext cx="363167" cy="369651"/>
              </a:xfrm>
              <a:prstGeom prst="rect">
                <a:avLst/>
              </a:prstGeom>
              <a:blipFill>
                <a:blip r:embed="rId7" cstate="print"/>
                <a:srcRect/>
                <a:stretch>
                  <a:fillRect l="-362686" t="-303722" r="-16660" b="-10247"/>
                </a:stretch>
              </a:blipFill>
            </p:spPr>
            <p:txBody>
              <a:bodyPr wrap="square" lIns="0" tIns="0" rIns="0" bIns="0" rtlCol="0"/>
              <a:lstStyle/>
              <a:p>
                <a:pPr defTabSz="914126" fontAlgn="auto">
                  <a:spcBef>
                    <a:spcPts val="0"/>
                  </a:spcBef>
                  <a:spcAft>
                    <a:spcPts val="0"/>
                  </a:spcAft>
                </a:pPr>
                <a:endParaRPr sz="1799">
                  <a:solidFill>
                    <a:prstClr val="black"/>
                  </a:solidFill>
                  <a:latin typeface="Tahoma"/>
                  <a:cs typeface="+mn-cs"/>
                </a:endParaRPr>
              </a:p>
            </p:txBody>
          </p:sp>
        </p:grpSp>
        <p:sp>
          <p:nvSpPr>
            <p:cNvPr id="188" name="object 34"/>
            <p:cNvSpPr txBox="1"/>
            <p:nvPr/>
          </p:nvSpPr>
          <p:spPr>
            <a:xfrm>
              <a:off x="2601074" y="3511956"/>
              <a:ext cx="244475" cy="105157"/>
            </a:xfrm>
            <a:prstGeom prst="rect">
              <a:avLst/>
            </a:prstGeom>
          </p:spPr>
          <p:txBody>
            <a:bodyPr vert="horz" wrap="square" lIns="0" tIns="12697" rIns="0" bIns="0" rtlCol="0">
              <a:spAutoFit/>
            </a:bodyPr>
            <a:lstStyle/>
            <a:p>
              <a:pPr marL="12696" defTabSz="914126" fontAlgn="auto">
                <a:spcBef>
                  <a:spcPts val="100"/>
                </a:spcBef>
                <a:spcAft>
                  <a:spcPts val="0"/>
                </a:spcAft>
              </a:pPr>
              <a:r>
                <a:rPr sz="600" spc="15" dirty="0">
                  <a:solidFill>
                    <a:srgbClr val="FF2600"/>
                  </a:solidFill>
                  <a:latin typeface="Arial"/>
                  <a:cs typeface="Arial"/>
                </a:rPr>
                <a:t>Acc</a:t>
              </a:r>
              <a:endParaRPr sz="600" dirty="0">
                <a:solidFill>
                  <a:prstClr val="black"/>
                </a:solidFill>
                <a:latin typeface="Arial"/>
                <a:cs typeface="Arial"/>
              </a:endParaRPr>
            </a:p>
          </p:txBody>
        </p:sp>
        <p:sp>
          <p:nvSpPr>
            <p:cNvPr id="213" name="object 35"/>
            <p:cNvSpPr txBox="1"/>
            <p:nvPr/>
          </p:nvSpPr>
          <p:spPr>
            <a:xfrm>
              <a:off x="2567039" y="3438226"/>
              <a:ext cx="295910" cy="105157"/>
            </a:xfrm>
            <a:prstGeom prst="rect">
              <a:avLst/>
            </a:prstGeom>
          </p:spPr>
          <p:txBody>
            <a:bodyPr vert="horz" wrap="square" lIns="0" tIns="12697" rIns="0" bIns="0" rtlCol="0">
              <a:spAutoFit/>
            </a:bodyPr>
            <a:lstStyle/>
            <a:p>
              <a:pPr marL="12696" defTabSz="914126" fontAlgn="auto">
                <a:spcBef>
                  <a:spcPts val="100"/>
                </a:spcBef>
                <a:spcAft>
                  <a:spcPts val="0"/>
                </a:spcAft>
              </a:pPr>
              <a:r>
                <a:rPr sz="600" spc="-15" dirty="0">
                  <a:solidFill>
                    <a:srgbClr val="008F00"/>
                  </a:solidFill>
                  <a:latin typeface="Arial"/>
                  <a:cs typeface="Arial"/>
                </a:rPr>
                <a:t>GPU</a:t>
              </a:r>
              <a:endParaRPr sz="600" dirty="0">
                <a:solidFill>
                  <a:prstClr val="black"/>
                </a:solidFill>
                <a:latin typeface="Arial"/>
                <a:cs typeface="Arial"/>
              </a:endParaRPr>
            </a:p>
          </p:txBody>
        </p:sp>
        <p:sp>
          <p:nvSpPr>
            <p:cNvPr id="214" name="object 36"/>
            <p:cNvSpPr txBox="1"/>
            <p:nvPr/>
          </p:nvSpPr>
          <p:spPr>
            <a:xfrm>
              <a:off x="2518029" y="3368731"/>
              <a:ext cx="291465" cy="105157"/>
            </a:xfrm>
            <a:prstGeom prst="rect">
              <a:avLst/>
            </a:prstGeom>
          </p:spPr>
          <p:txBody>
            <a:bodyPr vert="horz" wrap="square" lIns="0" tIns="12697" rIns="0" bIns="0" rtlCol="0">
              <a:spAutoFit/>
            </a:bodyPr>
            <a:lstStyle/>
            <a:p>
              <a:pPr marL="12696" defTabSz="914126" fontAlgn="auto">
                <a:spcBef>
                  <a:spcPts val="100"/>
                </a:spcBef>
                <a:spcAft>
                  <a:spcPts val="0"/>
                </a:spcAft>
              </a:pPr>
              <a:r>
                <a:rPr sz="600" spc="-10" dirty="0">
                  <a:solidFill>
                    <a:srgbClr val="0096FF"/>
                  </a:solidFill>
                  <a:latin typeface="Arial"/>
                  <a:cs typeface="Arial"/>
                </a:rPr>
                <a:t>CPU</a:t>
              </a:r>
              <a:endParaRPr sz="600" dirty="0">
                <a:solidFill>
                  <a:prstClr val="black"/>
                </a:solidFill>
                <a:latin typeface="Arial"/>
                <a:cs typeface="Arial"/>
              </a:endParaRPr>
            </a:p>
          </p:txBody>
        </p:sp>
      </p:grpSp>
      <p:grpSp>
        <p:nvGrpSpPr>
          <p:cNvPr id="224" name="Group 223"/>
          <p:cNvGrpSpPr/>
          <p:nvPr/>
        </p:nvGrpSpPr>
        <p:grpSpPr>
          <a:xfrm>
            <a:off x="3752539" y="3734124"/>
            <a:ext cx="548329" cy="457081"/>
            <a:chOff x="2879463" y="3237444"/>
            <a:chExt cx="548472" cy="457200"/>
          </a:xfrm>
        </p:grpSpPr>
        <p:grpSp>
          <p:nvGrpSpPr>
            <p:cNvPr id="227" name="Group 226"/>
            <p:cNvGrpSpPr/>
            <p:nvPr/>
          </p:nvGrpSpPr>
          <p:grpSpPr>
            <a:xfrm>
              <a:off x="2879463" y="3237444"/>
              <a:ext cx="457200" cy="457200"/>
              <a:chOff x="8403593" y="1797475"/>
              <a:chExt cx="457200" cy="457200"/>
            </a:xfrm>
          </p:grpSpPr>
          <p:sp>
            <p:nvSpPr>
              <p:cNvPr id="233" name="Rounded Rectangle 232"/>
              <p:cNvSpPr/>
              <p:nvPr/>
            </p:nvSpPr>
            <p:spPr>
              <a:xfrm>
                <a:off x="8403593" y="1797475"/>
                <a:ext cx="457200" cy="457200"/>
              </a:xfrm>
              <a:prstGeom prst="roundRect">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sp>
            <p:nvSpPr>
              <p:cNvPr id="235" name="object 7"/>
              <p:cNvSpPr>
                <a:spLocks noChangeAspect="1"/>
              </p:cNvSpPr>
              <p:nvPr/>
            </p:nvSpPr>
            <p:spPr>
              <a:xfrm>
                <a:off x="8418186" y="1841249"/>
                <a:ext cx="363165" cy="369652"/>
              </a:xfrm>
              <a:prstGeom prst="rect">
                <a:avLst/>
              </a:prstGeom>
              <a:blipFill>
                <a:blip r:embed="rId7" cstate="print"/>
                <a:srcRect/>
                <a:stretch>
                  <a:fillRect l="-211529" t="-300994" r="-167818" b="-12976"/>
                </a:stretch>
              </a:blipFill>
            </p:spPr>
            <p:txBody>
              <a:bodyPr wrap="square" lIns="0" tIns="0" rIns="0" bIns="0" rtlCol="0"/>
              <a:lstStyle/>
              <a:p>
                <a:pPr defTabSz="914126" fontAlgn="auto">
                  <a:spcBef>
                    <a:spcPts val="0"/>
                  </a:spcBef>
                  <a:spcAft>
                    <a:spcPts val="0"/>
                  </a:spcAft>
                </a:pPr>
                <a:endParaRPr sz="1799">
                  <a:solidFill>
                    <a:prstClr val="black"/>
                  </a:solidFill>
                  <a:latin typeface="Tahoma"/>
                  <a:cs typeface="+mn-cs"/>
                </a:endParaRPr>
              </a:p>
            </p:txBody>
          </p:sp>
        </p:grpSp>
        <p:sp>
          <p:nvSpPr>
            <p:cNvPr id="228" name="object 34"/>
            <p:cNvSpPr txBox="1"/>
            <p:nvPr/>
          </p:nvSpPr>
          <p:spPr>
            <a:xfrm>
              <a:off x="3142464" y="3511956"/>
              <a:ext cx="244475" cy="105157"/>
            </a:xfrm>
            <a:prstGeom prst="rect">
              <a:avLst/>
            </a:prstGeom>
          </p:spPr>
          <p:txBody>
            <a:bodyPr vert="horz" wrap="square" lIns="0" tIns="12697" rIns="0" bIns="0" rtlCol="0">
              <a:spAutoFit/>
            </a:bodyPr>
            <a:lstStyle/>
            <a:p>
              <a:pPr marL="12696" defTabSz="914126" fontAlgn="auto">
                <a:spcBef>
                  <a:spcPts val="100"/>
                </a:spcBef>
                <a:spcAft>
                  <a:spcPts val="0"/>
                </a:spcAft>
              </a:pPr>
              <a:r>
                <a:rPr sz="600" spc="15" dirty="0">
                  <a:solidFill>
                    <a:srgbClr val="FF2600"/>
                  </a:solidFill>
                  <a:latin typeface="Arial"/>
                  <a:cs typeface="Arial"/>
                </a:rPr>
                <a:t>Acc</a:t>
              </a:r>
              <a:endParaRPr sz="600" dirty="0">
                <a:solidFill>
                  <a:prstClr val="black"/>
                </a:solidFill>
                <a:latin typeface="Arial"/>
                <a:cs typeface="Arial"/>
              </a:endParaRPr>
            </a:p>
          </p:txBody>
        </p:sp>
        <p:sp>
          <p:nvSpPr>
            <p:cNvPr id="229" name="object 35"/>
            <p:cNvSpPr txBox="1"/>
            <p:nvPr/>
          </p:nvSpPr>
          <p:spPr>
            <a:xfrm>
              <a:off x="3132025" y="3438226"/>
              <a:ext cx="295910" cy="105157"/>
            </a:xfrm>
            <a:prstGeom prst="rect">
              <a:avLst/>
            </a:prstGeom>
          </p:spPr>
          <p:txBody>
            <a:bodyPr vert="horz" wrap="square" lIns="0" tIns="12697" rIns="0" bIns="0" rtlCol="0">
              <a:spAutoFit/>
            </a:bodyPr>
            <a:lstStyle/>
            <a:p>
              <a:pPr marL="12696" defTabSz="914126" fontAlgn="auto">
                <a:spcBef>
                  <a:spcPts val="100"/>
                </a:spcBef>
                <a:spcAft>
                  <a:spcPts val="0"/>
                </a:spcAft>
              </a:pPr>
              <a:r>
                <a:rPr sz="600" spc="-15" dirty="0">
                  <a:solidFill>
                    <a:srgbClr val="008F00"/>
                  </a:solidFill>
                  <a:latin typeface="Arial"/>
                  <a:cs typeface="Arial"/>
                </a:rPr>
                <a:t>GPU</a:t>
              </a:r>
              <a:endParaRPr sz="600" dirty="0">
                <a:solidFill>
                  <a:prstClr val="black"/>
                </a:solidFill>
                <a:latin typeface="Arial"/>
                <a:cs typeface="Arial"/>
              </a:endParaRPr>
            </a:p>
          </p:txBody>
        </p:sp>
        <p:sp>
          <p:nvSpPr>
            <p:cNvPr id="230" name="object 36"/>
            <p:cNvSpPr txBox="1"/>
            <p:nvPr/>
          </p:nvSpPr>
          <p:spPr>
            <a:xfrm>
              <a:off x="3059419" y="3368731"/>
              <a:ext cx="291465" cy="105157"/>
            </a:xfrm>
            <a:prstGeom prst="rect">
              <a:avLst/>
            </a:prstGeom>
          </p:spPr>
          <p:txBody>
            <a:bodyPr vert="horz" wrap="square" lIns="0" tIns="12697" rIns="0" bIns="0" rtlCol="0">
              <a:spAutoFit/>
            </a:bodyPr>
            <a:lstStyle/>
            <a:p>
              <a:pPr marL="12696" defTabSz="914126" fontAlgn="auto">
                <a:spcBef>
                  <a:spcPts val="100"/>
                </a:spcBef>
                <a:spcAft>
                  <a:spcPts val="0"/>
                </a:spcAft>
              </a:pPr>
              <a:r>
                <a:rPr sz="600" spc="-10" dirty="0">
                  <a:solidFill>
                    <a:srgbClr val="0096FF"/>
                  </a:solidFill>
                  <a:latin typeface="Arial"/>
                  <a:cs typeface="Arial"/>
                </a:rPr>
                <a:t>CPU</a:t>
              </a:r>
              <a:endParaRPr sz="600" dirty="0">
                <a:solidFill>
                  <a:prstClr val="black"/>
                </a:solidFill>
                <a:latin typeface="Arial"/>
                <a:cs typeface="Arial"/>
              </a:endParaRPr>
            </a:p>
          </p:txBody>
        </p:sp>
      </p:grpSp>
      <p:grpSp>
        <p:nvGrpSpPr>
          <p:cNvPr id="236" name="Group 235"/>
          <p:cNvGrpSpPr/>
          <p:nvPr/>
        </p:nvGrpSpPr>
        <p:grpSpPr>
          <a:xfrm>
            <a:off x="4392899" y="3734124"/>
            <a:ext cx="565249" cy="457081"/>
            <a:chOff x="3405276" y="3265936"/>
            <a:chExt cx="565396" cy="457200"/>
          </a:xfrm>
        </p:grpSpPr>
        <p:sp>
          <p:nvSpPr>
            <p:cNvPr id="237" name="Rounded Rectangle 236"/>
            <p:cNvSpPr/>
            <p:nvPr/>
          </p:nvSpPr>
          <p:spPr>
            <a:xfrm>
              <a:off x="3405276" y="3265936"/>
              <a:ext cx="457200" cy="457200"/>
            </a:xfrm>
            <a:prstGeom prst="round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grpSp>
          <p:nvGrpSpPr>
            <p:cNvPr id="238" name="Group 237"/>
            <p:cNvGrpSpPr/>
            <p:nvPr/>
          </p:nvGrpSpPr>
          <p:grpSpPr>
            <a:xfrm>
              <a:off x="3413810" y="3312953"/>
              <a:ext cx="556862" cy="363166"/>
              <a:chOff x="3413810" y="3319438"/>
              <a:chExt cx="556862" cy="363166"/>
            </a:xfrm>
          </p:grpSpPr>
          <p:sp>
            <p:nvSpPr>
              <p:cNvPr id="239" name="object 7"/>
              <p:cNvSpPr>
                <a:spLocks noChangeAspect="1"/>
              </p:cNvSpPr>
              <p:nvPr/>
            </p:nvSpPr>
            <p:spPr>
              <a:xfrm>
                <a:off x="3413810" y="3319438"/>
                <a:ext cx="368031" cy="363166"/>
              </a:xfrm>
              <a:prstGeom prst="rect">
                <a:avLst/>
              </a:prstGeom>
              <a:blipFill>
                <a:blip r:embed="rId7" cstate="print"/>
                <a:srcRect/>
                <a:stretch>
                  <a:fillRect l="-58722" t="-310728" r="-314291" b="-10633"/>
                </a:stretch>
              </a:blipFill>
            </p:spPr>
            <p:txBody>
              <a:bodyPr wrap="square" lIns="0" tIns="0" rIns="0" bIns="0" rtlCol="0"/>
              <a:lstStyle/>
              <a:p>
                <a:pPr defTabSz="914126" fontAlgn="auto">
                  <a:spcBef>
                    <a:spcPts val="0"/>
                  </a:spcBef>
                  <a:spcAft>
                    <a:spcPts val="0"/>
                  </a:spcAft>
                </a:pPr>
                <a:endParaRPr sz="1799">
                  <a:solidFill>
                    <a:prstClr val="black"/>
                  </a:solidFill>
                  <a:latin typeface="Tahoma"/>
                  <a:cs typeface="+mn-cs"/>
                </a:endParaRPr>
              </a:p>
            </p:txBody>
          </p:sp>
          <p:sp>
            <p:nvSpPr>
              <p:cNvPr id="246" name="object 34"/>
              <p:cNvSpPr txBox="1"/>
              <p:nvPr/>
            </p:nvSpPr>
            <p:spPr>
              <a:xfrm>
                <a:off x="3708797" y="3524067"/>
                <a:ext cx="244475" cy="105157"/>
              </a:xfrm>
              <a:prstGeom prst="rect">
                <a:avLst/>
              </a:prstGeom>
            </p:spPr>
            <p:txBody>
              <a:bodyPr vert="horz" wrap="square" lIns="0" tIns="12697" rIns="0" bIns="0" rtlCol="0">
                <a:spAutoFit/>
              </a:bodyPr>
              <a:lstStyle/>
              <a:p>
                <a:pPr marL="12696" defTabSz="914126" fontAlgn="auto">
                  <a:spcBef>
                    <a:spcPts val="100"/>
                  </a:spcBef>
                  <a:spcAft>
                    <a:spcPts val="0"/>
                  </a:spcAft>
                </a:pPr>
                <a:r>
                  <a:rPr sz="600" spc="15" dirty="0">
                    <a:solidFill>
                      <a:srgbClr val="FF2600"/>
                    </a:solidFill>
                    <a:latin typeface="Arial"/>
                    <a:cs typeface="Arial"/>
                  </a:rPr>
                  <a:t>Acc</a:t>
                </a:r>
                <a:endParaRPr sz="600" dirty="0">
                  <a:solidFill>
                    <a:prstClr val="black"/>
                  </a:solidFill>
                  <a:latin typeface="Arial"/>
                  <a:cs typeface="Arial"/>
                </a:endParaRPr>
              </a:p>
            </p:txBody>
          </p:sp>
          <p:sp>
            <p:nvSpPr>
              <p:cNvPr id="247" name="object 35"/>
              <p:cNvSpPr txBox="1"/>
              <p:nvPr/>
            </p:nvSpPr>
            <p:spPr>
              <a:xfrm>
                <a:off x="3674762" y="3468034"/>
                <a:ext cx="295910" cy="105157"/>
              </a:xfrm>
              <a:prstGeom prst="rect">
                <a:avLst/>
              </a:prstGeom>
            </p:spPr>
            <p:txBody>
              <a:bodyPr vert="horz" wrap="square" lIns="0" tIns="12697" rIns="0" bIns="0" rtlCol="0">
                <a:spAutoFit/>
              </a:bodyPr>
              <a:lstStyle/>
              <a:p>
                <a:pPr marL="12696" defTabSz="914126" fontAlgn="auto">
                  <a:spcBef>
                    <a:spcPts val="100"/>
                  </a:spcBef>
                  <a:spcAft>
                    <a:spcPts val="0"/>
                  </a:spcAft>
                </a:pPr>
                <a:r>
                  <a:rPr sz="600" spc="-15" dirty="0">
                    <a:solidFill>
                      <a:srgbClr val="008F00"/>
                    </a:solidFill>
                    <a:latin typeface="Arial"/>
                    <a:cs typeface="Arial"/>
                  </a:rPr>
                  <a:t>GPU</a:t>
                </a:r>
                <a:endParaRPr sz="600" dirty="0">
                  <a:solidFill>
                    <a:prstClr val="black"/>
                  </a:solidFill>
                  <a:latin typeface="Arial"/>
                  <a:cs typeface="Arial"/>
                </a:endParaRPr>
              </a:p>
            </p:txBody>
          </p:sp>
          <p:sp>
            <p:nvSpPr>
              <p:cNvPr id="256" name="object 36"/>
              <p:cNvSpPr txBox="1"/>
              <p:nvPr/>
            </p:nvSpPr>
            <p:spPr>
              <a:xfrm>
                <a:off x="3625752" y="3398539"/>
                <a:ext cx="291465" cy="105157"/>
              </a:xfrm>
              <a:prstGeom prst="rect">
                <a:avLst/>
              </a:prstGeom>
            </p:spPr>
            <p:txBody>
              <a:bodyPr vert="horz" wrap="square" lIns="0" tIns="12697" rIns="0" bIns="0" rtlCol="0">
                <a:spAutoFit/>
              </a:bodyPr>
              <a:lstStyle/>
              <a:p>
                <a:pPr marL="12696" defTabSz="914126" fontAlgn="auto">
                  <a:spcBef>
                    <a:spcPts val="100"/>
                  </a:spcBef>
                  <a:spcAft>
                    <a:spcPts val="0"/>
                  </a:spcAft>
                </a:pPr>
                <a:r>
                  <a:rPr sz="600" spc="-10" dirty="0">
                    <a:solidFill>
                      <a:srgbClr val="0096FF"/>
                    </a:solidFill>
                    <a:latin typeface="Arial"/>
                    <a:cs typeface="Arial"/>
                  </a:rPr>
                  <a:t>CPU</a:t>
                </a:r>
                <a:endParaRPr sz="600" dirty="0">
                  <a:solidFill>
                    <a:prstClr val="black"/>
                  </a:solidFill>
                  <a:latin typeface="Arial"/>
                  <a:cs typeface="Arial"/>
                </a:endParaRPr>
              </a:p>
            </p:txBody>
          </p:sp>
        </p:grpSp>
      </p:grpSp>
      <p:grpSp>
        <p:nvGrpSpPr>
          <p:cNvPr id="257" name="Group 256"/>
          <p:cNvGrpSpPr>
            <a:grpSpLocks noChangeAspect="1"/>
          </p:cNvGrpSpPr>
          <p:nvPr/>
        </p:nvGrpSpPr>
        <p:grpSpPr>
          <a:xfrm>
            <a:off x="6876942" y="4632217"/>
            <a:ext cx="765277" cy="767896"/>
            <a:chOff x="222339" y="2519304"/>
            <a:chExt cx="1120877" cy="1124712"/>
          </a:xfrm>
        </p:grpSpPr>
        <p:sp>
          <p:nvSpPr>
            <p:cNvPr id="258" name="Circular Arrow 257"/>
            <p:cNvSpPr/>
            <p:nvPr/>
          </p:nvSpPr>
          <p:spPr>
            <a:xfrm>
              <a:off x="222339" y="2519304"/>
              <a:ext cx="1120877" cy="1124712"/>
            </a:xfrm>
            <a:prstGeom prst="circularArrow">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sp>
          <p:nvSpPr>
            <p:cNvPr id="259" name="Block Arc 258"/>
            <p:cNvSpPr/>
            <p:nvPr/>
          </p:nvSpPr>
          <p:spPr>
            <a:xfrm flipV="1">
              <a:off x="296239" y="2583917"/>
              <a:ext cx="967088" cy="989273"/>
            </a:xfrm>
            <a:prstGeom prst="blockArc">
              <a:avLst>
                <a:gd name="adj1" fmla="val 10800000"/>
                <a:gd name="adj2" fmla="val 21481947"/>
                <a:gd name="adj3" fmla="val 1446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cxnSp>
          <p:nvCxnSpPr>
            <p:cNvPr id="260" name="Straight Connector 259"/>
            <p:cNvCxnSpPr/>
            <p:nvPr/>
          </p:nvCxnSpPr>
          <p:spPr bwMode="auto">
            <a:xfrm>
              <a:off x="306461" y="3079411"/>
              <a:ext cx="107116"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cxnSp>
        <p:sp>
          <p:nvSpPr>
            <p:cNvPr id="261" name="TextBox 260"/>
            <p:cNvSpPr txBox="1"/>
            <p:nvPr/>
          </p:nvSpPr>
          <p:spPr>
            <a:xfrm>
              <a:off x="248539" y="2833790"/>
              <a:ext cx="1068473" cy="495740"/>
            </a:xfrm>
            <a:prstGeom prst="rect">
              <a:avLst/>
            </a:prstGeom>
            <a:solidFill>
              <a:schemeClr val="bg1"/>
            </a:solidFill>
          </p:spPr>
          <p:txBody>
            <a:bodyPr wrap="none" rtlCol="0" anchor="ctr">
              <a:spAutoFit/>
            </a:bodyPr>
            <a:lstStyle/>
            <a:p>
              <a:pPr algn="ctr" defTabSz="914126" fontAlgn="auto">
                <a:spcBef>
                  <a:spcPts val="0"/>
                </a:spcBef>
                <a:spcAft>
                  <a:spcPts val="0"/>
                </a:spcAft>
              </a:pPr>
              <a:r>
                <a:rPr lang="en-US" sz="800" b="1" dirty="0">
                  <a:solidFill>
                    <a:srgbClr val="0070C0"/>
                  </a:solidFill>
                  <a:latin typeface="Tahoma"/>
                  <a:cs typeface="+mn-cs"/>
                </a:rPr>
                <a:t>Intelligent</a:t>
              </a:r>
            </a:p>
            <a:p>
              <a:pPr algn="ctr" defTabSz="914126" fontAlgn="auto">
                <a:spcBef>
                  <a:spcPts val="0"/>
                </a:spcBef>
                <a:spcAft>
                  <a:spcPts val="0"/>
                </a:spcAft>
              </a:pPr>
              <a:r>
                <a:rPr lang="en-US" sz="800" b="1" dirty="0">
                  <a:solidFill>
                    <a:srgbClr val="0070C0"/>
                  </a:solidFill>
                  <a:latin typeface="Tahoma"/>
                  <a:cs typeface="+mn-cs"/>
                </a:rPr>
                <a:t>Scheduler</a:t>
              </a:r>
            </a:p>
          </p:txBody>
        </p:sp>
      </p:grpSp>
      <p:grpSp>
        <p:nvGrpSpPr>
          <p:cNvPr id="262" name="Group 261"/>
          <p:cNvGrpSpPr>
            <a:grpSpLocks noChangeAspect="1"/>
          </p:cNvGrpSpPr>
          <p:nvPr/>
        </p:nvGrpSpPr>
        <p:grpSpPr>
          <a:xfrm>
            <a:off x="6844548" y="2500316"/>
            <a:ext cx="822311" cy="822746"/>
            <a:chOff x="442452" y="3082002"/>
            <a:chExt cx="1114978" cy="1115568"/>
          </a:xfrm>
        </p:grpSpPr>
        <p:sp>
          <p:nvSpPr>
            <p:cNvPr id="263" name="Oval 262"/>
            <p:cNvSpPr/>
            <p:nvPr/>
          </p:nvSpPr>
          <p:spPr>
            <a:xfrm>
              <a:off x="442452" y="3082002"/>
              <a:ext cx="1114978" cy="1115568"/>
            </a:xfrm>
            <a:prstGeom prst="ellipse">
              <a:avLst/>
            </a:prstGeom>
            <a:solidFill>
              <a:srgbClr val="FFE161"/>
            </a:solidFill>
            <a:ln>
              <a:solidFill>
                <a:srgbClr val="FFE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grpSp>
          <p:nvGrpSpPr>
            <p:cNvPr id="264" name="Group 263"/>
            <p:cNvGrpSpPr/>
            <p:nvPr/>
          </p:nvGrpSpPr>
          <p:grpSpPr>
            <a:xfrm>
              <a:off x="587031" y="3327437"/>
              <a:ext cx="825821" cy="624698"/>
              <a:chOff x="552771" y="3259605"/>
              <a:chExt cx="825821" cy="624698"/>
            </a:xfrm>
          </p:grpSpPr>
          <p:grpSp>
            <p:nvGrpSpPr>
              <p:cNvPr id="266" name="Group 265"/>
              <p:cNvGrpSpPr/>
              <p:nvPr/>
            </p:nvGrpSpPr>
            <p:grpSpPr>
              <a:xfrm>
                <a:off x="659417" y="3308213"/>
                <a:ext cx="612528" cy="527482"/>
                <a:chOff x="637202" y="3236745"/>
                <a:chExt cx="612528" cy="527482"/>
              </a:xfrm>
            </p:grpSpPr>
            <p:sp>
              <p:nvSpPr>
                <p:cNvPr id="269" name="Oval 268"/>
                <p:cNvSpPr/>
                <p:nvPr/>
              </p:nvSpPr>
              <p:spPr>
                <a:xfrm>
                  <a:off x="637202" y="3499686"/>
                  <a:ext cx="91440" cy="91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sp>
              <p:nvSpPr>
                <p:cNvPr id="270" name="Oval 269"/>
                <p:cNvSpPr/>
                <p:nvPr/>
              </p:nvSpPr>
              <p:spPr>
                <a:xfrm>
                  <a:off x="843122" y="3672787"/>
                  <a:ext cx="91440" cy="91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sp>
              <p:nvSpPr>
                <p:cNvPr id="271" name="Oval 270"/>
                <p:cNvSpPr/>
                <p:nvPr/>
              </p:nvSpPr>
              <p:spPr>
                <a:xfrm>
                  <a:off x="1002541" y="3672787"/>
                  <a:ext cx="91440" cy="91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sp>
              <p:nvSpPr>
                <p:cNvPr id="272" name="Oval 271"/>
                <p:cNvSpPr/>
                <p:nvPr/>
              </p:nvSpPr>
              <p:spPr>
                <a:xfrm>
                  <a:off x="1158290" y="3672787"/>
                  <a:ext cx="91440" cy="91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sp>
              <p:nvSpPr>
                <p:cNvPr id="273" name="Oval 272"/>
                <p:cNvSpPr/>
                <p:nvPr/>
              </p:nvSpPr>
              <p:spPr>
                <a:xfrm>
                  <a:off x="843122" y="3326586"/>
                  <a:ext cx="91440" cy="91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sp>
              <p:nvSpPr>
                <p:cNvPr id="274" name="Oval 273"/>
                <p:cNvSpPr/>
                <p:nvPr/>
              </p:nvSpPr>
              <p:spPr>
                <a:xfrm>
                  <a:off x="1002541" y="3236745"/>
                  <a:ext cx="91440" cy="91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sp>
              <p:nvSpPr>
                <p:cNvPr id="275" name="Oval 274"/>
                <p:cNvSpPr/>
                <p:nvPr/>
              </p:nvSpPr>
              <p:spPr>
                <a:xfrm>
                  <a:off x="1002541" y="3422314"/>
                  <a:ext cx="91440" cy="91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auto">
                    <a:spcBef>
                      <a:spcPts val="0"/>
                    </a:spcBef>
                    <a:spcAft>
                      <a:spcPts val="0"/>
                    </a:spcAft>
                  </a:pPr>
                  <a:endParaRPr lang="en-US" sz="1799" dirty="0">
                    <a:solidFill>
                      <a:prstClr val="black"/>
                    </a:solidFill>
                    <a:latin typeface="Tahoma"/>
                  </a:endParaRPr>
                </a:p>
              </p:txBody>
            </p:sp>
            <p:cxnSp>
              <p:nvCxnSpPr>
                <p:cNvPr id="276" name="Straight Connector 275"/>
                <p:cNvCxnSpPr>
                  <a:stCxn id="271" idx="2"/>
                  <a:endCxn id="270" idx="6"/>
                </p:cNvCxnSpPr>
                <p:nvPr/>
              </p:nvCxnSpPr>
              <p:spPr bwMode="auto">
                <a:xfrm flipH="1">
                  <a:off x="934562" y="3718507"/>
                  <a:ext cx="67979" cy="0"/>
                </a:xfrm>
                <a:prstGeom prst="line">
                  <a:avLst/>
                </a:prstGeom>
                <a:noFill/>
                <a:ln w="22225">
                  <a:solidFill>
                    <a:schemeClr val="bg1"/>
                  </a:solidFill>
                  <a:round/>
                  <a:headEnd/>
                  <a:tailEnd/>
                </a:ln>
                <a:extLst>
                  <a:ext uri="{909E8E84-426E-40DD-AFC4-6F175D3DCCD1}">
                    <a14:hiddenFill xmlns:a14="http://schemas.microsoft.com/office/drawing/2010/main">
                      <a:noFill/>
                    </a14:hiddenFill>
                  </a:ext>
                </a:extLst>
              </p:spPr>
            </p:cxnSp>
            <p:cxnSp>
              <p:nvCxnSpPr>
                <p:cNvPr id="277" name="Straight Connector 276"/>
                <p:cNvCxnSpPr>
                  <a:stCxn id="273" idx="4"/>
                  <a:endCxn id="275" idx="2"/>
                </p:cNvCxnSpPr>
                <p:nvPr/>
              </p:nvCxnSpPr>
              <p:spPr bwMode="auto">
                <a:xfrm>
                  <a:off x="888842" y="3418026"/>
                  <a:ext cx="113699" cy="50008"/>
                </a:xfrm>
                <a:prstGeom prst="line">
                  <a:avLst/>
                </a:prstGeom>
                <a:noFill/>
                <a:ln w="22225">
                  <a:solidFill>
                    <a:schemeClr val="bg1"/>
                  </a:solidFill>
                  <a:round/>
                  <a:headEnd/>
                  <a:tailEnd/>
                </a:ln>
                <a:extLst>
                  <a:ext uri="{909E8E84-426E-40DD-AFC4-6F175D3DCCD1}">
                    <a14:hiddenFill xmlns:a14="http://schemas.microsoft.com/office/drawing/2010/main">
                      <a:noFill/>
                    </a14:hiddenFill>
                  </a:ext>
                </a:extLst>
              </p:spPr>
            </p:cxnSp>
            <p:cxnSp>
              <p:nvCxnSpPr>
                <p:cNvPr id="278" name="Straight Connector 277"/>
                <p:cNvCxnSpPr>
                  <a:stCxn id="269" idx="0"/>
                  <a:endCxn id="273" idx="2"/>
                </p:cNvCxnSpPr>
                <p:nvPr/>
              </p:nvCxnSpPr>
              <p:spPr bwMode="auto">
                <a:xfrm flipV="1">
                  <a:off x="682922" y="3372306"/>
                  <a:ext cx="160200" cy="127380"/>
                </a:xfrm>
                <a:prstGeom prst="line">
                  <a:avLst/>
                </a:prstGeom>
                <a:noFill/>
                <a:ln w="22225">
                  <a:solidFill>
                    <a:schemeClr val="bg1"/>
                  </a:solidFill>
                  <a:round/>
                  <a:headEnd/>
                  <a:tailEnd/>
                </a:ln>
                <a:extLst>
                  <a:ext uri="{909E8E84-426E-40DD-AFC4-6F175D3DCCD1}">
                    <a14:hiddenFill xmlns:a14="http://schemas.microsoft.com/office/drawing/2010/main">
                      <a:noFill/>
                    </a14:hiddenFill>
                  </a:ext>
                </a:extLst>
              </p:spPr>
            </p:cxnSp>
            <p:cxnSp>
              <p:nvCxnSpPr>
                <p:cNvPr id="279" name="Straight Connector 278"/>
                <p:cNvCxnSpPr>
                  <a:stCxn id="269" idx="4"/>
                  <a:endCxn id="270" idx="2"/>
                </p:cNvCxnSpPr>
                <p:nvPr/>
              </p:nvCxnSpPr>
              <p:spPr bwMode="auto">
                <a:xfrm>
                  <a:off x="682922" y="3591126"/>
                  <a:ext cx="160200" cy="127381"/>
                </a:xfrm>
                <a:prstGeom prst="line">
                  <a:avLst/>
                </a:prstGeom>
                <a:noFill/>
                <a:ln w="22225">
                  <a:solidFill>
                    <a:schemeClr val="bg1"/>
                  </a:solidFill>
                  <a:round/>
                  <a:headEnd/>
                  <a:tailEnd/>
                </a:ln>
                <a:extLst>
                  <a:ext uri="{909E8E84-426E-40DD-AFC4-6F175D3DCCD1}">
                    <a14:hiddenFill xmlns:a14="http://schemas.microsoft.com/office/drawing/2010/main">
                      <a:noFill/>
                    </a14:hiddenFill>
                  </a:ext>
                </a:extLst>
              </p:spPr>
            </p:cxnSp>
            <p:cxnSp>
              <p:nvCxnSpPr>
                <p:cNvPr id="280" name="Straight Connector 279"/>
                <p:cNvCxnSpPr>
                  <a:stCxn id="274" idx="2"/>
                  <a:endCxn id="273" idx="0"/>
                </p:cNvCxnSpPr>
                <p:nvPr/>
              </p:nvCxnSpPr>
              <p:spPr bwMode="auto">
                <a:xfrm flipH="1">
                  <a:off x="888842" y="3282465"/>
                  <a:ext cx="113699" cy="44121"/>
                </a:xfrm>
                <a:prstGeom prst="line">
                  <a:avLst/>
                </a:prstGeom>
                <a:noFill/>
                <a:ln w="22225">
                  <a:solidFill>
                    <a:schemeClr val="bg1"/>
                  </a:solidFill>
                  <a:round/>
                  <a:headEnd/>
                  <a:tailEnd/>
                </a:ln>
                <a:extLst>
                  <a:ext uri="{909E8E84-426E-40DD-AFC4-6F175D3DCCD1}">
                    <a14:hiddenFill xmlns:a14="http://schemas.microsoft.com/office/drawing/2010/main">
                      <a:noFill/>
                    </a14:hiddenFill>
                  </a:ext>
                </a:extLst>
              </p:spPr>
            </p:cxnSp>
            <p:cxnSp>
              <p:nvCxnSpPr>
                <p:cNvPr id="281" name="Straight Connector 280"/>
                <p:cNvCxnSpPr>
                  <a:stCxn id="272" idx="2"/>
                  <a:endCxn id="271" idx="6"/>
                </p:cNvCxnSpPr>
                <p:nvPr/>
              </p:nvCxnSpPr>
              <p:spPr bwMode="auto">
                <a:xfrm flipH="1">
                  <a:off x="1093981" y="3718507"/>
                  <a:ext cx="64309" cy="0"/>
                </a:xfrm>
                <a:prstGeom prst="line">
                  <a:avLst/>
                </a:prstGeom>
                <a:noFill/>
                <a:ln w="22225">
                  <a:solidFill>
                    <a:schemeClr val="bg1"/>
                  </a:solidFill>
                  <a:round/>
                  <a:headEnd/>
                  <a:tailEnd/>
                </a:ln>
                <a:extLst>
                  <a:ext uri="{909E8E84-426E-40DD-AFC4-6F175D3DCCD1}">
                    <a14:hiddenFill xmlns:a14="http://schemas.microsoft.com/office/drawing/2010/main">
                      <a:noFill/>
                    </a14:hiddenFill>
                  </a:ext>
                </a:extLst>
              </p:spPr>
            </p:cxnSp>
          </p:grpSp>
          <p:sp>
            <p:nvSpPr>
              <p:cNvPr id="268" name="Double Bracket 267"/>
              <p:cNvSpPr/>
              <p:nvPr/>
            </p:nvSpPr>
            <p:spPr bwMode="auto">
              <a:xfrm>
                <a:off x="552771" y="3259605"/>
                <a:ext cx="825821" cy="624698"/>
              </a:xfrm>
              <a:prstGeom prst="bracketPair">
                <a:avLst/>
              </a:prstGeom>
              <a:noFill/>
              <a:ln w="38100">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defTabSz="914126" fontAlgn="auto">
                  <a:spcBef>
                    <a:spcPts val="0"/>
                  </a:spcBef>
                  <a:spcAft>
                    <a:spcPts val="0"/>
                  </a:spcAft>
                </a:pPr>
                <a:endParaRPr lang="en-US" sz="1799">
                  <a:solidFill>
                    <a:prstClr val="black"/>
                  </a:solidFill>
                  <a:latin typeface="Tahoma"/>
                  <a:cs typeface="+mn-cs"/>
                </a:endParaRPr>
              </a:p>
            </p:txBody>
          </p:sp>
        </p:grpSp>
      </p:grpSp>
      <p:grpSp>
        <p:nvGrpSpPr>
          <p:cNvPr id="282" name="Group 281"/>
          <p:cNvGrpSpPr/>
          <p:nvPr/>
        </p:nvGrpSpPr>
        <p:grpSpPr>
          <a:xfrm>
            <a:off x="7784847" y="1790722"/>
            <a:ext cx="822746" cy="822746"/>
            <a:chOff x="4231933" y="1153677"/>
            <a:chExt cx="822960" cy="822960"/>
          </a:xfrm>
        </p:grpSpPr>
        <p:sp>
          <p:nvSpPr>
            <p:cNvPr id="283" name="Rounded Rectangle 282"/>
            <p:cNvSpPr>
              <a:spLocks noChangeAspect="1"/>
            </p:cNvSpPr>
            <p:nvPr/>
          </p:nvSpPr>
          <p:spPr>
            <a:xfrm>
              <a:off x="4231933" y="1153677"/>
              <a:ext cx="822960" cy="82296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126" fontAlgn="auto">
                <a:spcBef>
                  <a:spcPts val="0"/>
                </a:spcBef>
                <a:spcAft>
                  <a:spcPts val="0"/>
                </a:spcAft>
              </a:pPr>
              <a:r>
                <a:rPr lang="en-US" sz="900" b="1" dirty="0">
                  <a:solidFill>
                    <a:prstClr val="black"/>
                  </a:solidFill>
                  <a:latin typeface="Tahoma"/>
                </a:rPr>
                <a:t>Compiler</a:t>
              </a:r>
              <a:endParaRPr lang="en-US" sz="1400" b="1" dirty="0">
                <a:solidFill>
                  <a:prstClr val="black"/>
                </a:solidFill>
                <a:latin typeface="Tahoma"/>
              </a:endParaRPr>
            </a:p>
          </p:txBody>
        </p:sp>
        <p:grpSp>
          <p:nvGrpSpPr>
            <p:cNvPr id="284" name="Group 283"/>
            <p:cNvGrpSpPr/>
            <p:nvPr/>
          </p:nvGrpSpPr>
          <p:grpSpPr>
            <a:xfrm>
              <a:off x="4381260" y="1424955"/>
              <a:ext cx="494593" cy="467490"/>
              <a:chOff x="4377980" y="1424955"/>
              <a:chExt cx="494593" cy="467490"/>
            </a:xfrm>
          </p:grpSpPr>
          <p:pic>
            <p:nvPicPr>
              <p:cNvPr id="285" name="Picture 284"/>
              <p:cNvPicPr>
                <a:picLocks noChangeAspect="1"/>
              </p:cNvPicPr>
              <p:nvPr/>
            </p:nvPicPr>
            <p:blipFill>
              <a:blip r:embed="rId8"/>
              <a:stretch>
                <a:fillRect/>
              </a:stretch>
            </p:blipFill>
            <p:spPr>
              <a:xfrm>
                <a:off x="4377980" y="1526685"/>
                <a:ext cx="365760" cy="365760"/>
              </a:xfrm>
              <a:prstGeom prst="rect">
                <a:avLst/>
              </a:prstGeom>
            </p:spPr>
          </p:pic>
          <p:pic>
            <p:nvPicPr>
              <p:cNvPr id="286" name="Picture 285"/>
              <p:cNvPicPr>
                <a:picLocks noChangeAspect="1"/>
              </p:cNvPicPr>
              <p:nvPr/>
            </p:nvPicPr>
            <p:blipFill>
              <a:blip r:embed="rId8"/>
              <a:stretch>
                <a:fillRect/>
              </a:stretch>
            </p:blipFill>
            <p:spPr>
              <a:xfrm>
                <a:off x="4643973" y="1424955"/>
                <a:ext cx="228600" cy="228600"/>
              </a:xfrm>
              <a:prstGeom prst="rect">
                <a:avLst/>
              </a:prstGeom>
            </p:spPr>
          </p:pic>
        </p:grpSp>
      </p:grpSp>
      <p:sp>
        <p:nvSpPr>
          <p:cNvPr id="287" name="TextBox 286"/>
          <p:cNvSpPr txBox="1"/>
          <p:nvPr/>
        </p:nvSpPr>
        <p:spPr>
          <a:xfrm>
            <a:off x="6780377" y="1999749"/>
            <a:ext cx="950653" cy="507699"/>
          </a:xfrm>
          <a:prstGeom prst="rect">
            <a:avLst/>
          </a:prstGeom>
          <a:noFill/>
        </p:spPr>
        <p:txBody>
          <a:bodyPr wrap="none" rtlCol="0">
            <a:spAutoFit/>
          </a:bodyPr>
          <a:lstStyle/>
          <a:p>
            <a:pPr algn="ctr" defTabSz="914126" fontAlgn="auto">
              <a:spcBef>
                <a:spcPts val="0"/>
              </a:spcBef>
              <a:spcAft>
                <a:spcPts val="0"/>
              </a:spcAft>
            </a:pPr>
            <a:r>
              <a:rPr lang="en-US" sz="900" dirty="0">
                <a:solidFill>
                  <a:prstClr val="black"/>
                </a:solidFill>
                <a:latin typeface="Tahoma"/>
                <a:cs typeface="+mn-cs"/>
              </a:rPr>
              <a:t>Intermediate</a:t>
            </a:r>
          </a:p>
          <a:p>
            <a:pPr algn="ctr" defTabSz="914126" fontAlgn="auto">
              <a:spcBef>
                <a:spcPts val="0"/>
              </a:spcBef>
              <a:spcAft>
                <a:spcPts val="0"/>
              </a:spcAft>
            </a:pPr>
            <a:r>
              <a:rPr lang="en-US" sz="900" dirty="0">
                <a:solidFill>
                  <a:prstClr val="black"/>
                </a:solidFill>
                <a:latin typeface="Tahoma"/>
                <a:cs typeface="+mn-cs"/>
              </a:rPr>
              <a:t>Representation</a:t>
            </a:r>
          </a:p>
          <a:p>
            <a:pPr algn="ctr" defTabSz="914126" fontAlgn="auto">
              <a:spcBef>
                <a:spcPts val="0"/>
              </a:spcBef>
              <a:spcAft>
                <a:spcPts val="0"/>
              </a:spcAft>
            </a:pPr>
            <a:r>
              <a:rPr lang="en-US" sz="900" dirty="0">
                <a:solidFill>
                  <a:prstClr val="black"/>
                </a:solidFill>
                <a:latin typeface="Tahoma"/>
                <a:cs typeface="+mn-cs"/>
              </a:rPr>
              <a:t>(IR)</a:t>
            </a:r>
          </a:p>
        </p:txBody>
      </p:sp>
      <p:cxnSp>
        <p:nvCxnSpPr>
          <p:cNvPr id="288" name="Straight Arrow Connector 287"/>
          <p:cNvCxnSpPr>
            <a:endCxn id="263" idx="6"/>
          </p:cNvCxnSpPr>
          <p:nvPr/>
        </p:nvCxnSpPr>
        <p:spPr bwMode="auto">
          <a:xfrm flipH="1">
            <a:off x="7666859" y="2631002"/>
            <a:ext cx="189970" cy="280688"/>
          </a:xfrm>
          <a:prstGeom prst="straightConnector1">
            <a:avLst/>
          </a:prstGeom>
          <a:noFill/>
          <a:ln w="19050">
            <a:solidFill>
              <a:schemeClr val="tx1"/>
            </a:solidFill>
            <a:round/>
            <a:headEnd/>
            <a:tailEnd type="triangle"/>
          </a:ln>
          <a:extLst>
            <a:ext uri="{909E8E84-426E-40DD-AFC4-6F175D3DCCD1}">
              <a14:hiddenFill xmlns:a14="http://schemas.microsoft.com/office/drawing/2010/main">
                <a:noFill/>
              </a14:hiddenFill>
            </a:ext>
          </a:extLst>
        </p:spPr>
      </p:cxnSp>
      <p:pic>
        <p:nvPicPr>
          <p:cNvPr id="289" name="Picture 288"/>
          <p:cNvPicPr>
            <a:picLocks noChangeAspect="1"/>
          </p:cNvPicPr>
          <p:nvPr/>
        </p:nvPicPr>
        <p:blipFill>
          <a:blip r:embed="rId9"/>
          <a:stretch>
            <a:fillRect/>
          </a:stretch>
        </p:blipFill>
        <p:spPr>
          <a:xfrm>
            <a:off x="3768015" y="2052098"/>
            <a:ext cx="1355561" cy="731330"/>
          </a:xfrm>
          <a:prstGeom prst="rect">
            <a:avLst/>
          </a:prstGeom>
        </p:spPr>
      </p:pic>
      <p:pic>
        <p:nvPicPr>
          <p:cNvPr id="290" name="Picture 289"/>
          <p:cNvPicPr>
            <a:picLocks noChangeAspect="1"/>
          </p:cNvPicPr>
          <p:nvPr/>
        </p:nvPicPr>
        <p:blipFill>
          <a:blip r:embed="rId10"/>
          <a:stretch>
            <a:fillRect/>
          </a:stretch>
        </p:blipFill>
        <p:spPr>
          <a:xfrm>
            <a:off x="3187192" y="2625480"/>
            <a:ext cx="1355561" cy="731330"/>
          </a:xfrm>
          <a:prstGeom prst="rect">
            <a:avLst/>
          </a:prstGeom>
        </p:spPr>
      </p:pic>
      <p:pic>
        <p:nvPicPr>
          <p:cNvPr id="291" name="Picture 290"/>
          <p:cNvPicPr>
            <a:picLocks noChangeAspect="1"/>
          </p:cNvPicPr>
          <p:nvPr/>
        </p:nvPicPr>
        <p:blipFill>
          <a:blip r:embed="rId11"/>
          <a:stretch>
            <a:fillRect/>
          </a:stretch>
        </p:blipFill>
        <p:spPr>
          <a:xfrm>
            <a:off x="4279277" y="2417518"/>
            <a:ext cx="1358620" cy="731330"/>
          </a:xfrm>
          <a:prstGeom prst="rect">
            <a:avLst/>
          </a:prstGeom>
        </p:spPr>
      </p:pic>
      <p:sp>
        <p:nvSpPr>
          <p:cNvPr id="292" name="Left Brace 291"/>
          <p:cNvSpPr/>
          <p:nvPr/>
        </p:nvSpPr>
        <p:spPr bwMode="auto">
          <a:xfrm rot="16200000">
            <a:off x="3864195" y="3511957"/>
            <a:ext cx="224939" cy="1856085"/>
          </a:xfrm>
          <a:prstGeom prst="leftBrace">
            <a:avLst/>
          </a:prstGeom>
          <a:noFill/>
          <a:ln w="28575">
            <a:solidFill>
              <a:schemeClr val="accent1">
                <a:lumMod val="60000"/>
                <a:lumOff val="40000"/>
              </a:schemeClr>
            </a:solidFill>
            <a:prstDash val="solid"/>
            <a:round/>
            <a:headEnd/>
            <a:tailEnd/>
          </a:ln>
          <a:extLst>
            <a:ext uri="{909E8E84-426E-40DD-AFC4-6F175D3DCCD1}">
              <a14:hiddenFill xmlns:a14="http://schemas.microsoft.com/office/drawing/2010/main">
                <a:noFill/>
              </a14:hiddenFill>
            </a:ext>
          </a:extLst>
        </p:spPr>
        <p:txBody>
          <a:bodyPr rtlCol="0" anchor="ctr"/>
          <a:lstStyle/>
          <a:p>
            <a:pPr algn="ctr" defTabSz="914126" fontAlgn="auto">
              <a:spcBef>
                <a:spcPts val="0"/>
              </a:spcBef>
              <a:spcAft>
                <a:spcPts val="0"/>
              </a:spcAft>
            </a:pPr>
            <a:endParaRPr lang="en-US" sz="1799">
              <a:solidFill>
                <a:prstClr val="black"/>
              </a:solidFill>
              <a:latin typeface="Tahoma"/>
              <a:cs typeface="+mn-cs"/>
            </a:endParaRPr>
          </a:p>
        </p:txBody>
      </p:sp>
      <p:sp>
        <p:nvSpPr>
          <p:cNvPr id="293" name="TextBox 292"/>
          <p:cNvSpPr txBox="1"/>
          <p:nvPr/>
        </p:nvSpPr>
        <p:spPr>
          <a:xfrm>
            <a:off x="3285881" y="1779160"/>
            <a:ext cx="1585277" cy="261542"/>
          </a:xfrm>
          <a:prstGeom prst="rect">
            <a:avLst/>
          </a:prstGeom>
          <a:noFill/>
        </p:spPr>
        <p:txBody>
          <a:bodyPr wrap="none" rtlCol="0">
            <a:spAutoFit/>
          </a:bodyPr>
          <a:lstStyle/>
          <a:p>
            <a:pPr defTabSz="914126" fontAlgn="auto">
              <a:spcBef>
                <a:spcPts val="0"/>
              </a:spcBef>
              <a:spcAft>
                <a:spcPts val="0"/>
              </a:spcAft>
            </a:pPr>
            <a:r>
              <a:rPr lang="en-US" sz="1100" b="1" dirty="0">
                <a:solidFill>
                  <a:prstClr val="black"/>
                </a:solidFill>
                <a:latin typeface="Tahoma"/>
                <a:cs typeface="+mn-cs"/>
              </a:rPr>
              <a:t>Ontology Generator</a:t>
            </a:r>
          </a:p>
        </p:txBody>
      </p:sp>
      <p:sp>
        <p:nvSpPr>
          <p:cNvPr id="294" name="object 97"/>
          <p:cNvSpPr txBox="1"/>
          <p:nvPr/>
        </p:nvSpPr>
        <p:spPr>
          <a:xfrm>
            <a:off x="8042012" y="4752314"/>
            <a:ext cx="1007007" cy="798070"/>
          </a:xfrm>
          <a:prstGeom prst="ellipse">
            <a:avLst/>
          </a:prstGeom>
          <a:solidFill>
            <a:srgbClr val="F5F5F5"/>
          </a:solidFill>
        </p:spPr>
        <p:txBody>
          <a:bodyPr vert="horz" wrap="square" lIns="0" tIns="7414" rIns="0" bIns="0" rtlCol="0" anchor="ctr" anchorCtr="0">
            <a:noAutofit/>
          </a:bodyPr>
          <a:lstStyle/>
          <a:p>
            <a:pPr marL="7414" algn="ctr" defTabSz="914126" fontAlgn="auto">
              <a:spcBef>
                <a:spcPts val="58"/>
              </a:spcBef>
              <a:spcAft>
                <a:spcPts val="0"/>
              </a:spcAft>
            </a:pPr>
            <a:r>
              <a:rPr lang="en-US" sz="900" b="1" spc="-12" dirty="0">
                <a:solidFill>
                  <a:prstClr val="black"/>
                </a:solidFill>
                <a:latin typeface="Arial"/>
                <a:cs typeface="Arial"/>
              </a:rPr>
              <a:t>Performance </a:t>
            </a:r>
            <a:r>
              <a:rPr lang="en-US" sz="900" spc="-12" dirty="0">
                <a:solidFill>
                  <a:prstClr val="black"/>
                </a:solidFill>
                <a:latin typeface="Arial"/>
                <a:cs typeface="Arial"/>
              </a:rPr>
              <a:t>counters</a:t>
            </a:r>
            <a:endParaRPr sz="900" dirty="0">
              <a:solidFill>
                <a:prstClr val="black"/>
              </a:solidFill>
              <a:latin typeface="Arial"/>
              <a:cs typeface="Arial"/>
            </a:endParaRPr>
          </a:p>
        </p:txBody>
      </p:sp>
      <p:cxnSp>
        <p:nvCxnSpPr>
          <p:cNvPr id="295" name="Straight Arrow Connector 294"/>
          <p:cNvCxnSpPr>
            <a:endCxn id="149" idx="0"/>
          </p:cNvCxnSpPr>
          <p:nvPr/>
        </p:nvCxnSpPr>
        <p:spPr bwMode="auto">
          <a:xfrm flipH="1">
            <a:off x="7794917" y="2631002"/>
            <a:ext cx="220035" cy="2280339"/>
          </a:xfrm>
          <a:prstGeom prst="straightConnector1">
            <a:avLst/>
          </a:prstGeom>
          <a:noFill/>
          <a:ln w="28575">
            <a:solidFill>
              <a:schemeClr val="tx1"/>
            </a:solidFill>
            <a:round/>
            <a:headEnd/>
            <a:tailEnd type="triangle"/>
          </a:ln>
          <a:extLst>
            <a:ext uri="{909E8E84-426E-40DD-AFC4-6F175D3DCCD1}">
              <a14:hiddenFill xmlns:a14="http://schemas.microsoft.com/office/drawing/2010/main">
                <a:noFill/>
              </a14:hiddenFill>
            </a:ext>
          </a:extLst>
        </p:spPr>
      </p:cxnSp>
      <p:cxnSp>
        <p:nvCxnSpPr>
          <p:cNvPr id="296" name="Straight Arrow Connector 295"/>
          <p:cNvCxnSpPr>
            <a:stCxn id="263" idx="1"/>
          </p:cNvCxnSpPr>
          <p:nvPr/>
        </p:nvCxnSpPr>
        <p:spPr bwMode="auto">
          <a:xfrm flipH="1" flipV="1">
            <a:off x="5387816" y="1999749"/>
            <a:ext cx="1577155" cy="621057"/>
          </a:xfrm>
          <a:prstGeom prst="straightConnector1">
            <a:avLst/>
          </a:prstGeom>
          <a:noFill/>
          <a:ln w="28575">
            <a:solidFill>
              <a:srgbClr val="FFE161"/>
            </a:solidFill>
            <a:round/>
            <a:headEnd/>
            <a:tailEnd type="triangle"/>
          </a:ln>
          <a:extLst>
            <a:ext uri="{909E8E84-426E-40DD-AFC4-6F175D3DCCD1}">
              <a14:hiddenFill xmlns:a14="http://schemas.microsoft.com/office/drawing/2010/main">
                <a:noFill/>
              </a14:hiddenFill>
            </a:ext>
          </a:extLst>
        </p:spPr>
      </p:cxnSp>
      <p:cxnSp>
        <p:nvCxnSpPr>
          <p:cNvPr id="297" name="Straight Arrow Connector 296"/>
          <p:cNvCxnSpPr>
            <a:endCxn id="215" idx="0"/>
          </p:cNvCxnSpPr>
          <p:nvPr/>
        </p:nvCxnSpPr>
        <p:spPr bwMode="auto">
          <a:xfrm flipH="1">
            <a:off x="3355537" y="3038052"/>
            <a:ext cx="120337" cy="696074"/>
          </a:xfrm>
          <a:prstGeom prst="straightConnector1">
            <a:avLst/>
          </a:prstGeom>
          <a:noFill/>
          <a:ln w="15875">
            <a:solidFill>
              <a:schemeClr val="tx1"/>
            </a:solidFill>
            <a:prstDash val="sysDot"/>
            <a:round/>
            <a:headEnd/>
            <a:tailEnd type="triangle"/>
          </a:ln>
          <a:extLst>
            <a:ext uri="{909E8E84-426E-40DD-AFC4-6F175D3DCCD1}">
              <a14:hiddenFill xmlns:a14="http://schemas.microsoft.com/office/drawing/2010/main">
                <a:noFill/>
              </a14:hiddenFill>
            </a:ext>
          </a:extLst>
        </p:spPr>
      </p:cxnSp>
      <p:cxnSp>
        <p:nvCxnSpPr>
          <p:cNvPr id="298" name="Straight Arrow Connector 297"/>
          <p:cNvCxnSpPr/>
          <p:nvPr/>
        </p:nvCxnSpPr>
        <p:spPr bwMode="auto">
          <a:xfrm flipH="1">
            <a:off x="3969189" y="2839266"/>
            <a:ext cx="901970" cy="917104"/>
          </a:xfrm>
          <a:prstGeom prst="straightConnector1">
            <a:avLst/>
          </a:prstGeom>
          <a:noFill/>
          <a:ln w="15875">
            <a:solidFill>
              <a:schemeClr val="tx1"/>
            </a:solidFill>
            <a:prstDash val="sysDot"/>
            <a:round/>
            <a:headEnd/>
            <a:tailEnd type="triangle"/>
          </a:ln>
          <a:extLst>
            <a:ext uri="{909E8E84-426E-40DD-AFC4-6F175D3DCCD1}">
              <a14:hiddenFill xmlns:a14="http://schemas.microsoft.com/office/drawing/2010/main">
                <a:noFill/>
              </a14:hiddenFill>
            </a:ext>
          </a:extLst>
        </p:spPr>
      </p:cxnSp>
      <p:sp>
        <p:nvSpPr>
          <p:cNvPr id="299" name="object 51"/>
          <p:cNvSpPr txBox="1"/>
          <p:nvPr/>
        </p:nvSpPr>
        <p:spPr>
          <a:xfrm>
            <a:off x="4746816" y="3493563"/>
            <a:ext cx="511931" cy="222874"/>
          </a:xfrm>
          <a:prstGeom prst="rect">
            <a:avLst/>
          </a:prstGeom>
        </p:spPr>
        <p:txBody>
          <a:bodyPr vert="horz" wrap="square" lIns="0" tIns="7414" rIns="0" bIns="0" rtlCol="0">
            <a:spAutoFit/>
          </a:bodyPr>
          <a:lstStyle/>
          <a:p>
            <a:pPr marL="7414" algn="ctr" defTabSz="914126" fontAlgn="auto">
              <a:spcBef>
                <a:spcPts val="58"/>
              </a:spcBef>
              <a:spcAft>
                <a:spcPts val="0"/>
              </a:spcAft>
            </a:pPr>
            <a:r>
              <a:rPr lang="en-US" sz="700" spc="32" dirty="0">
                <a:solidFill>
                  <a:prstClr val="black"/>
                </a:solidFill>
                <a:latin typeface="Arial"/>
                <a:cs typeface="Arial"/>
              </a:rPr>
              <a:t>Percentage of ontology</a:t>
            </a:r>
            <a:endParaRPr sz="700" dirty="0">
              <a:solidFill>
                <a:prstClr val="black"/>
              </a:solidFill>
              <a:latin typeface="Arial"/>
              <a:cs typeface="Arial"/>
            </a:endParaRPr>
          </a:p>
        </p:txBody>
      </p:sp>
      <p:sp>
        <p:nvSpPr>
          <p:cNvPr id="300" name="Rounded Rectangle 299"/>
          <p:cNvSpPr/>
          <p:nvPr/>
        </p:nvSpPr>
        <p:spPr>
          <a:xfrm>
            <a:off x="6885669" y="991646"/>
            <a:ext cx="1919740" cy="40557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914126" fontAlgn="auto">
              <a:spcBef>
                <a:spcPts val="0"/>
              </a:spcBef>
              <a:spcAft>
                <a:spcPts val="0"/>
              </a:spcAft>
            </a:pPr>
            <a:r>
              <a:rPr lang="en-US" sz="1050" b="1" dirty="0">
                <a:solidFill>
                  <a:prstClr val="black"/>
                </a:solidFill>
                <a:latin typeface="Tahoma"/>
              </a:rPr>
              <a:t>Applications</a:t>
            </a:r>
          </a:p>
          <a:p>
            <a:pPr algn="ctr" defTabSz="914126" fontAlgn="auto">
              <a:spcBef>
                <a:spcPts val="0"/>
              </a:spcBef>
              <a:spcAft>
                <a:spcPts val="0"/>
              </a:spcAft>
            </a:pPr>
            <a:r>
              <a:rPr lang="en-US" sz="950" dirty="0">
                <a:solidFill>
                  <a:prstClr val="black"/>
                </a:solidFill>
                <a:latin typeface="Tahoma"/>
              </a:rPr>
              <a:t>e.g. GMTI, SAR, ESM</a:t>
            </a:r>
          </a:p>
        </p:txBody>
      </p:sp>
      <p:sp>
        <p:nvSpPr>
          <p:cNvPr id="301" name="object 97"/>
          <p:cNvSpPr txBox="1"/>
          <p:nvPr/>
        </p:nvSpPr>
        <p:spPr>
          <a:xfrm>
            <a:off x="8075606" y="2604405"/>
            <a:ext cx="1007007" cy="798070"/>
          </a:xfrm>
          <a:prstGeom prst="ellipse">
            <a:avLst/>
          </a:prstGeom>
          <a:solidFill>
            <a:srgbClr val="F5F5F5"/>
          </a:solidFill>
        </p:spPr>
        <p:txBody>
          <a:bodyPr vert="horz" wrap="square" lIns="0" tIns="7414" rIns="0" bIns="0" rtlCol="0" anchor="ctr" anchorCtr="0">
            <a:noAutofit/>
          </a:bodyPr>
          <a:lstStyle/>
          <a:p>
            <a:pPr marL="7414" algn="ctr" defTabSz="914126" fontAlgn="auto">
              <a:spcBef>
                <a:spcPts val="58"/>
              </a:spcBef>
              <a:spcAft>
                <a:spcPts val="0"/>
              </a:spcAft>
            </a:pPr>
            <a:r>
              <a:rPr lang="en-US" sz="900" b="1" spc="-12" dirty="0">
                <a:solidFill>
                  <a:prstClr val="black"/>
                </a:solidFill>
                <a:latin typeface="Arial"/>
                <a:cs typeface="Arial"/>
              </a:rPr>
              <a:t>Performance </a:t>
            </a:r>
            <a:r>
              <a:rPr lang="en-US" sz="900" spc="-12" dirty="0">
                <a:solidFill>
                  <a:prstClr val="black"/>
                </a:solidFill>
                <a:latin typeface="Arial"/>
                <a:cs typeface="Arial"/>
              </a:rPr>
              <a:t>monitor tools</a:t>
            </a:r>
            <a:endParaRPr sz="900" dirty="0">
              <a:solidFill>
                <a:prstClr val="black"/>
              </a:solidFill>
              <a:latin typeface="Arial"/>
              <a:cs typeface="Arial"/>
            </a:endParaRPr>
          </a:p>
        </p:txBody>
      </p:sp>
      <p:sp>
        <p:nvSpPr>
          <p:cNvPr id="131" name="TextBox 130">
            <a:extLst>
              <a:ext uri="{FF2B5EF4-FFF2-40B4-BE49-F238E27FC236}">
                <a16:creationId xmlns:a16="http://schemas.microsoft.com/office/drawing/2014/main" id="{E1176A20-9857-4BE8-A013-C27542271D7E}"/>
              </a:ext>
            </a:extLst>
          </p:cNvPr>
          <p:cNvSpPr txBox="1"/>
          <p:nvPr/>
        </p:nvSpPr>
        <p:spPr>
          <a:xfrm>
            <a:off x="7696505" y="6626497"/>
            <a:ext cx="3533724" cy="276999"/>
          </a:xfrm>
          <a:prstGeom prst="rect">
            <a:avLst/>
          </a:prstGeom>
          <a:noFill/>
        </p:spPr>
        <p:txBody>
          <a:bodyPr wrap="none" rtlCol="0">
            <a:spAutoFit/>
          </a:bodyPr>
          <a:lstStyle/>
          <a:p>
            <a:r>
              <a:rPr lang="en-US" sz="1200" i="1" dirty="0"/>
              <a:t>Slide courtesy of Dr. Tom Rondeau, DARPA MTO</a:t>
            </a:r>
          </a:p>
        </p:txBody>
      </p:sp>
    </p:spTree>
    <p:extLst>
      <p:ext uri="{BB962C8B-B14F-4D97-AF65-F5344CB8AC3E}">
        <p14:creationId xmlns:p14="http://schemas.microsoft.com/office/powerpoint/2010/main" val="4053093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1999" dirty="0"/>
              <a:t>Domain Specific System on Chip (</a:t>
            </a:r>
            <a:r>
              <a:rPr lang="en-US" sz="1999" dirty="0" err="1"/>
              <a:t>DSSoC</a:t>
            </a:r>
            <a:r>
              <a:rPr lang="en-US" sz="1999" dirty="0"/>
              <a:t>) Program to address these challenges</a:t>
            </a:r>
            <a:br>
              <a:rPr lang="en-US" sz="1999" dirty="0"/>
            </a:br>
            <a:r>
              <a:rPr lang="en-US" sz="1999" dirty="0"/>
              <a:t>Performer domains and applications</a:t>
            </a:r>
          </a:p>
        </p:txBody>
      </p:sp>
      <p:sp>
        <p:nvSpPr>
          <p:cNvPr id="19" name="TextBox 18"/>
          <p:cNvSpPr txBox="1"/>
          <p:nvPr/>
        </p:nvSpPr>
        <p:spPr>
          <a:xfrm>
            <a:off x="239933" y="1098100"/>
            <a:ext cx="2244241" cy="64616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defTabSz="914126" fontAlgn="auto">
              <a:spcBef>
                <a:spcPts val="0"/>
              </a:spcBef>
              <a:spcAft>
                <a:spcPts val="0"/>
              </a:spcAft>
            </a:pPr>
            <a:r>
              <a:rPr lang="en-US" sz="900" b="1" dirty="0">
                <a:solidFill>
                  <a:prstClr val="black"/>
                </a:solidFill>
                <a:latin typeface="Tahoma"/>
              </a:rPr>
              <a:t>IBM T. J. Watson Research Center</a:t>
            </a:r>
            <a:r>
              <a:rPr lang="en-US" sz="900" dirty="0">
                <a:solidFill>
                  <a:prstClr val="black"/>
                </a:solidFill>
                <a:latin typeface="Tahoma"/>
              </a:rPr>
              <a:t> Pradip Bose</a:t>
            </a:r>
          </a:p>
          <a:p>
            <a:pPr algn="ctr" defTabSz="914126" fontAlgn="auto">
              <a:spcBef>
                <a:spcPts val="0"/>
              </a:spcBef>
              <a:spcAft>
                <a:spcPts val="0"/>
              </a:spcAft>
            </a:pPr>
            <a:r>
              <a:rPr lang="en-US" sz="900" dirty="0">
                <a:solidFill>
                  <a:srgbClr val="4F81BD"/>
                </a:solidFill>
                <a:latin typeface="Tahoma"/>
              </a:rPr>
              <a:t>Columbia University, Harvard University, Univ. of Illinois at Urbana-Champaign</a:t>
            </a:r>
            <a:endParaRPr lang="en-US" sz="900" i="1" dirty="0">
              <a:solidFill>
                <a:srgbClr val="4F81BD"/>
              </a:solidFill>
              <a:latin typeface="Tahoma"/>
            </a:endParaRPr>
          </a:p>
        </p:txBody>
      </p:sp>
      <p:sp>
        <p:nvSpPr>
          <p:cNvPr id="20" name="TextBox 19"/>
          <p:cNvSpPr txBox="1"/>
          <p:nvPr/>
        </p:nvSpPr>
        <p:spPr>
          <a:xfrm>
            <a:off x="4588001" y="1098099"/>
            <a:ext cx="2072087" cy="7846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defTabSz="914126" fontAlgn="auto">
              <a:spcBef>
                <a:spcPts val="0"/>
              </a:spcBef>
              <a:spcAft>
                <a:spcPts val="0"/>
              </a:spcAft>
            </a:pPr>
            <a:r>
              <a:rPr lang="en-US" sz="900" b="1" dirty="0">
                <a:solidFill>
                  <a:prstClr val="black"/>
                </a:solidFill>
                <a:latin typeface="Tahoma"/>
              </a:rPr>
              <a:t>Arizona State University</a:t>
            </a:r>
            <a:endParaRPr lang="en-US" sz="900" dirty="0">
              <a:solidFill>
                <a:prstClr val="black"/>
              </a:solidFill>
              <a:latin typeface="Tahoma"/>
            </a:endParaRPr>
          </a:p>
          <a:p>
            <a:pPr algn="ctr" defTabSz="914126" fontAlgn="auto">
              <a:spcBef>
                <a:spcPts val="0"/>
              </a:spcBef>
              <a:spcAft>
                <a:spcPts val="0"/>
              </a:spcAft>
            </a:pPr>
            <a:r>
              <a:rPr lang="en-US" sz="900" dirty="0">
                <a:solidFill>
                  <a:prstClr val="black"/>
                </a:solidFill>
                <a:latin typeface="Tahoma"/>
              </a:rPr>
              <a:t>Daniel W. Bliss</a:t>
            </a:r>
          </a:p>
          <a:p>
            <a:pPr algn="ctr" defTabSz="914126" fontAlgn="auto">
              <a:spcBef>
                <a:spcPts val="0"/>
              </a:spcBef>
              <a:spcAft>
                <a:spcPts val="0"/>
              </a:spcAft>
            </a:pPr>
            <a:r>
              <a:rPr lang="en-US" sz="900" dirty="0">
                <a:solidFill>
                  <a:srgbClr val="4F81BD"/>
                </a:solidFill>
                <a:latin typeface="Tahoma"/>
              </a:rPr>
              <a:t>Univ. of Michigan, Carnegie Mellon University, General Dynamic Mission Systems, Arm Ltd., </a:t>
            </a:r>
            <a:r>
              <a:rPr lang="en-US" sz="900" dirty="0" err="1">
                <a:solidFill>
                  <a:srgbClr val="4F81BD"/>
                </a:solidFill>
                <a:latin typeface="Tahoma"/>
              </a:rPr>
              <a:t>EpiSys</a:t>
            </a:r>
            <a:r>
              <a:rPr lang="en-US" sz="900" dirty="0">
                <a:solidFill>
                  <a:srgbClr val="4F81BD"/>
                </a:solidFill>
                <a:latin typeface="Tahoma"/>
              </a:rPr>
              <a:t> Science</a:t>
            </a:r>
            <a:endParaRPr lang="en-US" sz="900" i="1" dirty="0">
              <a:solidFill>
                <a:srgbClr val="4F81BD"/>
              </a:solidFill>
              <a:latin typeface="Tahoma"/>
            </a:endParaRPr>
          </a:p>
        </p:txBody>
      </p:sp>
      <p:sp>
        <p:nvSpPr>
          <p:cNvPr id="21" name="TextBox 20"/>
          <p:cNvSpPr txBox="1"/>
          <p:nvPr/>
        </p:nvSpPr>
        <p:spPr>
          <a:xfrm>
            <a:off x="65802" y="4052021"/>
            <a:ext cx="1879430" cy="64616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defTabSz="914126" fontAlgn="auto">
              <a:spcBef>
                <a:spcPts val="0"/>
              </a:spcBef>
              <a:spcAft>
                <a:spcPts val="0"/>
              </a:spcAft>
            </a:pPr>
            <a:r>
              <a:rPr lang="en-US" sz="900" b="1" dirty="0">
                <a:solidFill>
                  <a:prstClr val="black"/>
                </a:solidFill>
                <a:latin typeface="Tahoma"/>
              </a:rPr>
              <a:t>Stanford University</a:t>
            </a:r>
            <a:r>
              <a:rPr lang="en-US" sz="900" dirty="0">
                <a:solidFill>
                  <a:prstClr val="black"/>
                </a:solidFill>
                <a:latin typeface="Tahoma"/>
              </a:rPr>
              <a:t> </a:t>
            </a:r>
          </a:p>
          <a:p>
            <a:pPr algn="ctr" defTabSz="914126" fontAlgn="auto">
              <a:spcBef>
                <a:spcPts val="0"/>
              </a:spcBef>
              <a:spcAft>
                <a:spcPts val="0"/>
              </a:spcAft>
            </a:pPr>
            <a:r>
              <a:rPr lang="en-US" sz="900" dirty="0">
                <a:solidFill>
                  <a:prstClr val="black"/>
                </a:solidFill>
                <a:latin typeface="Tahoma"/>
              </a:rPr>
              <a:t>Mark Horowitz</a:t>
            </a:r>
            <a:endParaRPr lang="en-US" sz="900" dirty="0">
              <a:solidFill>
                <a:srgbClr val="4F81BD"/>
              </a:solidFill>
              <a:latin typeface="Tahoma"/>
            </a:endParaRPr>
          </a:p>
          <a:p>
            <a:pPr algn="ctr" defTabSz="914126" fontAlgn="auto">
              <a:spcBef>
                <a:spcPts val="0"/>
              </a:spcBef>
              <a:spcAft>
                <a:spcPts val="0"/>
              </a:spcAft>
            </a:pPr>
            <a:r>
              <a:rPr lang="en-US" sz="900" dirty="0">
                <a:solidFill>
                  <a:srgbClr val="4F81BD"/>
                </a:solidFill>
                <a:latin typeface="Tahoma"/>
              </a:rPr>
              <a:t>Clark Barrett, </a:t>
            </a:r>
            <a:r>
              <a:rPr lang="en-US" sz="900" dirty="0" err="1">
                <a:solidFill>
                  <a:srgbClr val="4F81BD"/>
                </a:solidFill>
                <a:latin typeface="Tahoma"/>
              </a:rPr>
              <a:t>Kayvon</a:t>
            </a:r>
            <a:r>
              <a:rPr lang="en-US" sz="900" dirty="0">
                <a:solidFill>
                  <a:srgbClr val="4F81BD"/>
                </a:solidFill>
                <a:latin typeface="Tahoma"/>
              </a:rPr>
              <a:t> </a:t>
            </a:r>
            <a:r>
              <a:rPr lang="en-US" sz="900" dirty="0" err="1">
                <a:solidFill>
                  <a:srgbClr val="4F81BD"/>
                </a:solidFill>
                <a:latin typeface="Tahoma"/>
              </a:rPr>
              <a:t>Fatahalian</a:t>
            </a:r>
            <a:r>
              <a:rPr lang="en-US" sz="900" dirty="0">
                <a:solidFill>
                  <a:srgbClr val="4F81BD"/>
                </a:solidFill>
                <a:latin typeface="Tahoma"/>
              </a:rPr>
              <a:t>, Pat Hanrahan, Priyanka Raina</a:t>
            </a:r>
          </a:p>
        </p:txBody>
      </p:sp>
      <p:sp>
        <p:nvSpPr>
          <p:cNvPr id="28" name="TextBox 27"/>
          <p:cNvSpPr txBox="1"/>
          <p:nvPr/>
        </p:nvSpPr>
        <p:spPr>
          <a:xfrm>
            <a:off x="4537816" y="4052020"/>
            <a:ext cx="1427932" cy="50769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defTabSz="914126" fontAlgn="auto">
              <a:spcBef>
                <a:spcPts val="0"/>
              </a:spcBef>
              <a:spcAft>
                <a:spcPts val="0"/>
              </a:spcAft>
            </a:pPr>
            <a:r>
              <a:rPr lang="en-US" sz="900" b="1" dirty="0">
                <a:solidFill>
                  <a:prstClr val="black"/>
                </a:solidFill>
                <a:latin typeface="Tahoma"/>
              </a:rPr>
              <a:t>Oak Ridge National Laboratory</a:t>
            </a:r>
            <a:endParaRPr lang="en-US" sz="900" dirty="0">
              <a:solidFill>
                <a:prstClr val="black"/>
              </a:solidFill>
              <a:latin typeface="Tahoma"/>
            </a:endParaRPr>
          </a:p>
          <a:p>
            <a:pPr algn="ctr" defTabSz="914126" fontAlgn="auto">
              <a:spcBef>
                <a:spcPts val="0"/>
              </a:spcBef>
              <a:spcAft>
                <a:spcPts val="0"/>
              </a:spcAft>
            </a:pPr>
            <a:r>
              <a:rPr lang="en-US" sz="900" dirty="0">
                <a:solidFill>
                  <a:prstClr val="black"/>
                </a:solidFill>
                <a:latin typeface="Tahoma"/>
              </a:rPr>
              <a:t>Jeffrey Vetter</a:t>
            </a:r>
          </a:p>
        </p:txBody>
      </p:sp>
      <p:sp>
        <p:nvSpPr>
          <p:cNvPr id="29" name="Rectangle 28"/>
          <p:cNvSpPr/>
          <p:nvPr/>
        </p:nvSpPr>
        <p:spPr>
          <a:xfrm>
            <a:off x="2494155" y="1065710"/>
            <a:ext cx="1811626" cy="769241"/>
          </a:xfrm>
          <a:prstGeom prst="rect">
            <a:avLst/>
          </a:prstGeom>
        </p:spPr>
        <p:txBody>
          <a:bodyPr wrap="square">
            <a:spAutoFit/>
          </a:bodyPr>
          <a:lstStyle/>
          <a:p>
            <a:pPr defTabSz="914126" fontAlgn="auto">
              <a:spcBef>
                <a:spcPts val="0"/>
              </a:spcBef>
              <a:spcAft>
                <a:spcPts val="0"/>
              </a:spcAft>
            </a:pPr>
            <a:r>
              <a:rPr lang="en-US" sz="1100" dirty="0">
                <a:solidFill>
                  <a:prstClr val="black"/>
                </a:solidFill>
                <a:latin typeface="Times New Roman" panose="02020603050405020304" pitchFamily="18" charset="0"/>
                <a:cs typeface="Times New Roman" panose="02020603050405020304" pitchFamily="18" charset="0"/>
              </a:rPr>
              <a:t>CV+SDR</a:t>
            </a:r>
            <a:endParaRPr lang="en-US" sz="1100" dirty="0">
              <a:solidFill>
                <a:srgbClr val="000000"/>
              </a:solidFill>
              <a:latin typeface="Times New Roman" panose="02020603050405020304" pitchFamily="18" charset="0"/>
              <a:cs typeface="Times New Roman" panose="02020603050405020304" pitchFamily="18" charset="0"/>
            </a:endParaRPr>
          </a:p>
          <a:p>
            <a:pPr marL="84510"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Multi-domain application</a:t>
            </a:r>
          </a:p>
          <a:p>
            <a:pPr marL="84510"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Multi-spectral processing</a:t>
            </a:r>
          </a:p>
          <a:p>
            <a:pPr marL="84510"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Communications</a:t>
            </a:r>
            <a:endParaRPr lang="en-US" sz="1100" dirty="0">
              <a:solidFill>
                <a:prstClr val="black"/>
              </a:solidFill>
              <a:latin typeface="Tahoma"/>
              <a:cs typeface="+mn-cs"/>
            </a:endParaRPr>
          </a:p>
        </p:txBody>
      </p:sp>
      <p:sp>
        <p:nvSpPr>
          <p:cNvPr id="30" name="Rectangle 29"/>
          <p:cNvSpPr/>
          <p:nvPr/>
        </p:nvSpPr>
        <p:spPr>
          <a:xfrm>
            <a:off x="6670671" y="1064518"/>
            <a:ext cx="2014715" cy="938475"/>
          </a:xfrm>
          <a:prstGeom prst="rect">
            <a:avLst/>
          </a:prstGeom>
        </p:spPr>
        <p:txBody>
          <a:bodyPr wrap="square">
            <a:spAutoFit/>
          </a:bodyPr>
          <a:lstStyle/>
          <a:p>
            <a:pPr defTabSz="914126" fontAlgn="auto">
              <a:spcBef>
                <a:spcPts val="0"/>
              </a:spcBef>
              <a:spcAft>
                <a:spcPts val="0"/>
              </a:spcAft>
            </a:pPr>
            <a:r>
              <a:rPr lang="en-US" sz="1100" dirty="0">
                <a:solidFill>
                  <a:srgbClr val="000000"/>
                </a:solidFill>
                <a:latin typeface="Times New Roman" panose="02020603050405020304" pitchFamily="18" charset="0"/>
                <a:cs typeface="+mn-cs"/>
              </a:rPr>
              <a:t>SDR</a:t>
            </a:r>
          </a:p>
          <a:p>
            <a:pPr marL="84510"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Unmanned aerial</a:t>
            </a:r>
          </a:p>
          <a:p>
            <a:pPr marL="84510"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Small robotic &amp; leave-behind</a:t>
            </a:r>
          </a:p>
          <a:p>
            <a:pPr marL="84510"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Universal soldier systems</a:t>
            </a:r>
          </a:p>
          <a:p>
            <a:pPr marL="84510"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Multifunction systems</a:t>
            </a:r>
          </a:p>
        </p:txBody>
      </p:sp>
      <p:sp>
        <p:nvSpPr>
          <p:cNvPr id="31" name="Rectangle 30"/>
          <p:cNvSpPr/>
          <p:nvPr/>
        </p:nvSpPr>
        <p:spPr>
          <a:xfrm>
            <a:off x="5979797" y="4010407"/>
            <a:ext cx="3052399" cy="769241"/>
          </a:xfrm>
          <a:prstGeom prst="rect">
            <a:avLst/>
          </a:prstGeom>
        </p:spPr>
        <p:txBody>
          <a:bodyPr wrap="square">
            <a:spAutoFit/>
          </a:bodyPr>
          <a:lstStyle/>
          <a:p>
            <a:pPr defTabSz="914126" fontAlgn="auto">
              <a:spcBef>
                <a:spcPts val="0"/>
              </a:spcBef>
              <a:spcAft>
                <a:spcPts val="0"/>
              </a:spcAft>
            </a:pPr>
            <a:r>
              <a:rPr lang="en-US" sz="1100" dirty="0">
                <a:solidFill>
                  <a:srgbClr val="000000"/>
                </a:solidFill>
                <a:latin typeface="Times New Roman" panose="02020603050405020304" pitchFamily="18" charset="0"/>
                <a:cs typeface="+mn-cs"/>
              </a:rPr>
              <a:t>SDR</a:t>
            </a:r>
          </a:p>
          <a:p>
            <a:pPr marL="85699"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Communications and signal processing focused</a:t>
            </a:r>
          </a:p>
          <a:p>
            <a:pPr marL="85699"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Up-front processing / data </a:t>
            </a:r>
            <a:r>
              <a:rPr lang="en-US" sz="1100" dirty="0" err="1">
                <a:solidFill>
                  <a:srgbClr val="000000"/>
                </a:solidFill>
                <a:latin typeface="Times New Roman" panose="02020603050405020304" pitchFamily="18" charset="0"/>
                <a:cs typeface="+mn-cs"/>
              </a:rPr>
              <a:t>cutdown</a:t>
            </a:r>
            <a:endParaRPr lang="en-US" sz="1100" dirty="0">
              <a:solidFill>
                <a:srgbClr val="000000"/>
              </a:solidFill>
              <a:latin typeface="Times New Roman" panose="02020603050405020304" pitchFamily="18" charset="0"/>
              <a:cs typeface="+mn-cs"/>
            </a:endParaRPr>
          </a:p>
          <a:p>
            <a:pPr marL="85699"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Improving understanding of processing systems</a:t>
            </a:r>
          </a:p>
        </p:txBody>
      </p:sp>
      <p:sp>
        <p:nvSpPr>
          <p:cNvPr id="32" name="Rectangle 31"/>
          <p:cNvSpPr/>
          <p:nvPr/>
        </p:nvSpPr>
        <p:spPr>
          <a:xfrm>
            <a:off x="1959282" y="4001699"/>
            <a:ext cx="2414219" cy="938475"/>
          </a:xfrm>
          <a:prstGeom prst="rect">
            <a:avLst/>
          </a:prstGeom>
        </p:spPr>
        <p:txBody>
          <a:bodyPr wrap="square">
            <a:spAutoFit/>
          </a:bodyPr>
          <a:lstStyle/>
          <a:p>
            <a:pPr defTabSz="914126" fontAlgn="auto">
              <a:spcBef>
                <a:spcPts val="0"/>
              </a:spcBef>
              <a:spcAft>
                <a:spcPts val="0"/>
              </a:spcAft>
            </a:pPr>
            <a:r>
              <a:rPr lang="en-US" sz="1100" spc="38"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Computer Vision</a:t>
            </a:r>
          </a:p>
          <a:p>
            <a:pPr marL="86890" lvl="1" indent="-79748" defTabSz="914126" fontAlgn="auto">
              <a:spcBef>
                <a:spcPts val="0"/>
              </a:spcBef>
              <a:spcAft>
                <a:spcPts val="0"/>
              </a:spcAft>
              <a:buFont typeface="Arial" panose="020B0604020202020204" pitchFamily="34" charset="0"/>
              <a:buChar char="•"/>
            </a:pPr>
            <a:r>
              <a:rPr lang="en-US" sz="1100" spc="38"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Still image and video processing</a:t>
            </a:r>
          </a:p>
          <a:p>
            <a:pPr marL="86890" lvl="1" indent="-79748" defTabSz="914126" fontAlgn="auto">
              <a:spcBef>
                <a:spcPts val="0"/>
              </a:spcBef>
              <a:spcAft>
                <a:spcPts val="0"/>
              </a:spcAft>
              <a:buFont typeface="Arial" panose="020B0604020202020204" pitchFamily="34" charset="0"/>
              <a:buChar char="•"/>
            </a:pPr>
            <a:r>
              <a:rPr lang="en-US" sz="1100" dirty="0">
                <a:solidFill>
                  <a:prstClr val="black"/>
                </a:solidFill>
                <a:latin typeface="Times New Roman" panose="02020603050405020304" pitchFamily="18" charset="0"/>
                <a:cs typeface="Times New Roman" panose="02020603050405020304" pitchFamily="18" charset="0"/>
              </a:rPr>
              <a:t>Autonomous navigation</a:t>
            </a:r>
          </a:p>
          <a:p>
            <a:pPr marL="86890" lvl="1" indent="-79748" defTabSz="914126" fontAlgn="auto">
              <a:spcBef>
                <a:spcPts val="0"/>
              </a:spcBef>
              <a:spcAft>
                <a:spcPts val="0"/>
              </a:spcAft>
              <a:buFont typeface="Arial" panose="020B0604020202020204" pitchFamily="34" charset="0"/>
              <a:buChar char="•"/>
            </a:pPr>
            <a:r>
              <a:rPr lang="en-US" sz="1100" dirty="0">
                <a:solidFill>
                  <a:prstClr val="black"/>
                </a:solidFill>
                <a:latin typeface="Times New Roman" panose="02020603050405020304" pitchFamily="18" charset="0"/>
                <a:cs typeface="Times New Roman" panose="02020603050405020304" pitchFamily="18" charset="0"/>
              </a:rPr>
              <a:t>Continuous surveillance</a:t>
            </a:r>
          </a:p>
          <a:p>
            <a:pPr marL="86890" lvl="1" indent="-79748" defTabSz="914126" fontAlgn="auto">
              <a:spcBef>
                <a:spcPts val="0"/>
              </a:spcBef>
              <a:spcAft>
                <a:spcPts val="0"/>
              </a:spcAft>
              <a:buFont typeface="Arial" panose="020B0604020202020204" pitchFamily="34" charset="0"/>
              <a:buChar char="•"/>
            </a:pPr>
            <a:r>
              <a:rPr lang="en-US" sz="1100" dirty="0">
                <a:solidFill>
                  <a:prstClr val="black"/>
                </a:solidFill>
                <a:latin typeface="Times New Roman" panose="02020603050405020304" pitchFamily="18" charset="0"/>
                <a:cs typeface="Times New Roman" panose="02020603050405020304" pitchFamily="18" charset="0"/>
              </a:rPr>
              <a:t>Augmented reality</a:t>
            </a:r>
          </a:p>
        </p:txBody>
      </p:sp>
      <p:pic>
        <p:nvPicPr>
          <p:cNvPr id="33" name="Picture 32"/>
          <p:cNvPicPr>
            <a:picLocks noChangeAspect="1"/>
          </p:cNvPicPr>
          <p:nvPr/>
        </p:nvPicPr>
        <p:blipFill>
          <a:blip r:embed="rId2"/>
          <a:stretch>
            <a:fillRect/>
          </a:stretch>
        </p:blipFill>
        <p:spPr>
          <a:xfrm>
            <a:off x="64475" y="5009091"/>
            <a:ext cx="4497833" cy="1210511"/>
          </a:xfrm>
          <a:prstGeom prst="rect">
            <a:avLst/>
          </a:prstGeom>
        </p:spPr>
      </p:pic>
      <p:pic>
        <p:nvPicPr>
          <p:cNvPr id="34" name="Picture 33"/>
          <p:cNvPicPr>
            <a:picLocks noChangeAspect="1"/>
          </p:cNvPicPr>
          <p:nvPr/>
        </p:nvPicPr>
        <p:blipFill>
          <a:blip r:embed="rId3"/>
          <a:stretch>
            <a:fillRect/>
          </a:stretch>
        </p:blipFill>
        <p:spPr>
          <a:xfrm>
            <a:off x="5789454" y="4800197"/>
            <a:ext cx="2060445" cy="1528501"/>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7344" y="1824595"/>
            <a:ext cx="2000465" cy="1806720"/>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9700" y="1976685"/>
            <a:ext cx="1251839" cy="1251839"/>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9269" y="2048424"/>
            <a:ext cx="936350" cy="936350"/>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3853" y="2123257"/>
            <a:ext cx="931003" cy="931003"/>
          </a:xfrm>
          <a:prstGeom prst="rect">
            <a:avLst/>
          </a:prstGeom>
        </p:spPr>
      </p:pic>
      <p:sp>
        <p:nvSpPr>
          <p:cNvPr id="39" name="TextBox 19">
            <a:extLst>
              <a:ext uri="{FF2B5EF4-FFF2-40B4-BE49-F238E27FC236}">
                <a16:creationId xmlns:a16="http://schemas.microsoft.com/office/drawing/2014/main" id="{80E37987-6BBE-4C41-84A5-FEC3551FC814}"/>
              </a:ext>
            </a:extLst>
          </p:cNvPr>
          <p:cNvSpPr txBox="1"/>
          <p:nvPr/>
        </p:nvSpPr>
        <p:spPr>
          <a:xfrm>
            <a:off x="6857787" y="3286537"/>
            <a:ext cx="803217" cy="215388"/>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a:lstStyle>
          <a:p>
            <a:pPr algn="ctr" defTabSz="914126"/>
            <a:r>
              <a:rPr lang="en-US" sz="800" b="1" dirty="0" err="1">
                <a:solidFill>
                  <a:prstClr val="black">
                    <a:lumMod val="50000"/>
                    <a:lumOff val="50000"/>
                  </a:prstClr>
                </a:solidFill>
                <a:latin typeface="Arial" panose="020B0604020202020204" pitchFamily="34" charset="0"/>
                <a:cs typeface="Arial" panose="020B0604020202020204" pitchFamily="34" charset="0"/>
              </a:rPr>
              <a:t>PlastyForma</a:t>
            </a:r>
            <a:endParaRPr lang="en-US" sz="800" b="1" dirty="0">
              <a:solidFill>
                <a:prstClr val="black">
                  <a:lumMod val="50000"/>
                  <a:lumOff val="50000"/>
                </a:prstClr>
              </a:solidFill>
              <a:latin typeface="Arial" panose="020B0604020202020204" pitchFamily="34" charset="0"/>
              <a:cs typeface="Arial" panose="020B0604020202020204" pitchFamily="34" charset="0"/>
            </a:endParaRPr>
          </a:p>
        </p:txBody>
      </p:sp>
      <p:sp>
        <p:nvSpPr>
          <p:cNvPr id="42" name="TextBox 19">
            <a:extLst>
              <a:ext uri="{FF2B5EF4-FFF2-40B4-BE49-F238E27FC236}">
                <a16:creationId xmlns:a16="http://schemas.microsoft.com/office/drawing/2014/main" id="{80E37987-6BBE-4C41-84A5-FEC3551FC814}"/>
              </a:ext>
            </a:extLst>
          </p:cNvPr>
          <p:cNvSpPr txBox="1"/>
          <p:nvPr/>
        </p:nvSpPr>
        <p:spPr>
          <a:xfrm>
            <a:off x="2794270" y="3452074"/>
            <a:ext cx="372121" cy="215388"/>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a:lstStyle>
          <a:p>
            <a:pPr algn="ctr" defTabSz="914126"/>
            <a:r>
              <a:rPr lang="en-US" sz="800" b="1" dirty="0">
                <a:solidFill>
                  <a:prstClr val="black">
                    <a:lumMod val="50000"/>
                    <a:lumOff val="50000"/>
                  </a:prstClr>
                </a:solidFill>
                <a:latin typeface="Arial" panose="020B0604020202020204" pitchFamily="34" charset="0"/>
                <a:cs typeface="Arial" panose="020B0604020202020204" pitchFamily="34" charset="0"/>
              </a:rPr>
              <a:t>IBM</a:t>
            </a:r>
          </a:p>
        </p:txBody>
      </p:sp>
      <p:sp>
        <p:nvSpPr>
          <p:cNvPr id="43" name="TextBox 19">
            <a:extLst>
              <a:ext uri="{FF2B5EF4-FFF2-40B4-BE49-F238E27FC236}">
                <a16:creationId xmlns:a16="http://schemas.microsoft.com/office/drawing/2014/main" id="{80E37987-6BBE-4C41-84A5-FEC3551FC814}"/>
              </a:ext>
            </a:extLst>
          </p:cNvPr>
          <p:cNvSpPr txBox="1"/>
          <p:nvPr/>
        </p:nvSpPr>
        <p:spPr>
          <a:xfrm>
            <a:off x="2010370" y="6180826"/>
            <a:ext cx="606098" cy="215388"/>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a:lstStyle>
          <a:p>
            <a:pPr algn="ctr" defTabSz="914126"/>
            <a:r>
              <a:rPr lang="en-US" sz="800" b="1" dirty="0">
                <a:solidFill>
                  <a:prstClr val="black">
                    <a:lumMod val="50000"/>
                    <a:lumOff val="50000"/>
                  </a:prstClr>
                </a:solidFill>
                <a:latin typeface="Arial" panose="020B0604020202020204" pitchFamily="34" charset="0"/>
                <a:cs typeface="Arial" panose="020B0604020202020204" pitchFamily="34" charset="0"/>
              </a:rPr>
              <a:t>Stanford</a:t>
            </a:r>
          </a:p>
        </p:txBody>
      </p:sp>
      <p:sp>
        <p:nvSpPr>
          <p:cNvPr id="44" name="TextBox 19">
            <a:extLst>
              <a:ext uri="{FF2B5EF4-FFF2-40B4-BE49-F238E27FC236}">
                <a16:creationId xmlns:a16="http://schemas.microsoft.com/office/drawing/2014/main" id="{80E37987-6BBE-4C41-84A5-FEC3551FC814}"/>
              </a:ext>
            </a:extLst>
          </p:cNvPr>
          <p:cNvSpPr txBox="1"/>
          <p:nvPr/>
        </p:nvSpPr>
        <p:spPr>
          <a:xfrm>
            <a:off x="3606989" y="6181538"/>
            <a:ext cx="1006745" cy="215388"/>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a:lstStyle>
          <a:p>
            <a:pPr algn="ctr" defTabSz="914126"/>
            <a:r>
              <a:rPr lang="en-US" sz="800" b="1" dirty="0">
                <a:solidFill>
                  <a:prstClr val="black">
                    <a:lumMod val="50000"/>
                    <a:lumOff val="50000"/>
                  </a:prstClr>
                </a:solidFill>
                <a:latin typeface="Arial" panose="020B0604020202020204" pitchFamily="34" charset="0"/>
                <a:cs typeface="Arial" panose="020B0604020202020204" pitchFamily="34" charset="0"/>
              </a:rPr>
              <a:t>Google/YouTube</a:t>
            </a:r>
          </a:p>
        </p:txBody>
      </p:sp>
      <p:sp>
        <p:nvSpPr>
          <p:cNvPr id="45" name="TextBox 19">
            <a:extLst>
              <a:ext uri="{FF2B5EF4-FFF2-40B4-BE49-F238E27FC236}">
                <a16:creationId xmlns:a16="http://schemas.microsoft.com/office/drawing/2014/main" id="{80E37987-6BBE-4C41-84A5-FEC3551FC814}"/>
              </a:ext>
            </a:extLst>
          </p:cNvPr>
          <p:cNvSpPr txBox="1"/>
          <p:nvPr/>
        </p:nvSpPr>
        <p:spPr>
          <a:xfrm>
            <a:off x="7375213" y="6285305"/>
            <a:ext cx="474686" cy="215388"/>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a:lstStyle>
          <a:p>
            <a:pPr algn="ctr" defTabSz="914126"/>
            <a:r>
              <a:rPr lang="en-US" sz="800" b="1" dirty="0">
                <a:solidFill>
                  <a:prstClr val="black">
                    <a:lumMod val="50000"/>
                    <a:lumOff val="50000"/>
                  </a:prstClr>
                </a:solidFill>
                <a:latin typeface="Arial" panose="020B0604020202020204" pitchFamily="34" charset="0"/>
                <a:cs typeface="Arial" panose="020B0604020202020204" pitchFamily="34" charset="0"/>
              </a:rPr>
              <a:t>ORNL</a:t>
            </a:r>
          </a:p>
        </p:txBody>
      </p:sp>
      <p:sp>
        <p:nvSpPr>
          <p:cNvPr id="46" name="Rectangle 45"/>
          <p:cNvSpPr/>
          <p:nvPr/>
        </p:nvSpPr>
        <p:spPr>
          <a:xfrm>
            <a:off x="4380359" y="6672688"/>
            <a:ext cx="3428107" cy="184618"/>
          </a:xfrm>
          <a:prstGeom prst="rect">
            <a:avLst/>
          </a:prstGeom>
        </p:spPr>
        <p:txBody>
          <a:bodyPr>
            <a:spAutoFit/>
          </a:bodyPr>
          <a:lstStyle/>
          <a:p>
            <a:pPr algn="ctr" defTabSz="914126" fontAlgn="auto">
              <a:spcBef>
                <a:spcPts val="0"/>
              </a:spcBef>
              <a:spcAft>
                <a:spcPts val="0"/>
              </a:spcAft>
            </a:pPr>
            <a:r>
              <a:rPr lang="en-US" sz="600" dirty="0">
                <a:solidFill>
                  <a:prstClr val="white">
                    <a:lumMod val="75000"/>
                  </a:prstClr>
                </a:solidFill>
                <a:latin typeface="Calibri" panose="020F0502020204030204" pitchFamily="34" charset="0"/>
                <a:ea typeface="Calibri" panose="020F0502020204030204" pitchFamily="34" charset="0"/>
                <a:cs typeface="Times New Roman" panose="02020603050405020304" pitchFamily="18" charset="0"/>
              </a:rPr>
              <a:t>Distribution Statement “A” (Approved for Public Release, Distribution Unlimited)</a:t>
            </a:r>
            <a:endParaRPr lang="en-US" sz="600" dirty="0">
              <a:solidFill>
                <a:prstClr val="white">
                  <a:lumMod val="75000"/>
                </a:prstClr>
              </a:solidFill>
              <a:latin typeface="Tahoma"/>
              <a:cs typeface="+mn-cs"/>
            </a:endParaRPr>
          </a:p>
        </p:txBody>
      </p:sp>
      <p:sp>
        <p:nvSpPr>
          <p:cNvPr id="24" name="TextBox 23">
            <a:extLst>
              <a:ext uri="{FF2B5EF4-FFF2-40B4-BE49-F238E27FC236}">
                <a16:creationId xmlns:a16="http://schemas.microsoft.com/office/drawing/2014/main" id="{62342205-A44C-4B46-888B-475BFD87819A}"/>
              </a:ext>
            </a:extLst>
          </p:cNvPr>
          <p:cNvSpPr txBox="1"/>
          <p:nvPr/>
        </p:nvSpPr>
        <p:spPr>
          <a:xfrm>
            <a:off x="7696505" y="6626497"/>
            <a:ext cx="3533724" cy="276999"/>
          </a:xfrm>
          <a:prstGeom prst="rect">
            <a:avLst/>
          </a:prstGeom>
          <a:noFill/>
        </p:spPr>
        <p:txBody>
          <a:bodyPr wrap="none" rtlCol="0">
            <a:spAutoFit/>
          </a:bodyPr>
          <a:lstStyle/>
          <a:p>
            <a:r>
              <a:rPr lang="en-US" sz="1200" i="1" dirty="0"/>
              <a:t>Slide courtesy of Dr. Tom Rondeau, DARPA MTO</a:t>
            </a:r>
          </a:p>
        </p:txBody>
      </p:sp>
      <p:sp>
        <p:nvSpPr>
          <p:cNvPr id="25" name="TextBox 24">
            <a:extLst>
              <a:ext uri="{FF2B5EF4-FFF2-40B4-BE49-F238E27FC236}">
                <a16:creationId xmlns:a16="http://schemas.microsoft.com/office/drawing/2014/main" id="{526C675D-8E9C-448A-A4D6-49595F8EC05F}"/>
              </a:ext>
            </a:extLst>
          </p:cNvPr>
          <p:cNvSpPr txBox="1"/>
          <p:nvPr/>
        </p:nvSpPr>
        <p:spPr>
          <a:xfrm>
            <a:off x="8241569" y="2539592"/>
            <a:ext cx="142793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defTabSz="914126" fontAlgn="auto">
              <a:spcBef>
                <a:spcPts val="0"/>
              </a:spcBef>
              <a:spcAft>
                <a:spcPts val="0"/>
              </a:spcAft>
            </a:pPr>
            <a:r>
              <a:rPr lang="en-US" sz="900" b="1" dirty="0">
                <a:solidFill>
                  <a:prstClr val="black"/>
                </a:solidFill>
                <a:latin typeface="Tahoma"/>
              </a:rPr>
              <a:t>Raytheon/Xilinx</a:t>
            </a:r>
            <a:endParaRPr lang="en-US" sz="900" dirty="0">
              <a:solidFill>
                <a:prstClr val="black"/>
              </a:solidFill>
              <a:latin typeface="Tahoma"/>
            </a:endParaRPr>
          </a:p>
          <a:p>
            <a:pPr algn="ctr" defTabSz="914126" fontAlgn="auto">
              <a:spcBef>
                <a:spcPts val="0"/>
              </a:spcBef>
              <a:spcAft>
                <a:spcPts val="0"/>
              </a:spcAft>
            </a:pPr>
            <a:r>
              <a:rPr lang="en-US" sz="900" dirty="0">
                <a:solidFill>
                  <a:prstClr val="black"/>
                </a:solidFill>
                <a:latin typeface="Tahoma"/>
              </a:rPr>
              <a:t>Tom Kazior</a:t>
            </a:r>
          </a:p>
        </p:txBody>
      </p:sp>
      <p:sp>
        <p:nvSpPr>
          <p:cNvPr id="26" name="Rectangle 25">
            <a:extLst>
              <a:ext uri="{FF2B5EF4-FFF2-40B4-BE49-F238E27FC236}">
                <a16:creationId xmlns:a16="http://schemas.microsoft.com/office/drawing/2014/main" id="{7BCDB97A-1B60-499C-A283-B5E239913EE9}"/>
              </a:ext>
            </a:extLst>
          </p:cNvPr>
          <p:cNvSpPr/>
          <p:nvPr/>
        </p:nvSpPr>
        <p:spPr>
          <a:xfrm>
            <a:off x="9683550" y="2497979"/>
            <a:ext cx="3052399" cy="769241"/>
          </a:xfrm>
          <a:prstGeom prst="rect">
            <a:avLst/>
          </a:prstGeom>
        </p:spPr>
        <p:txBody>
          <a:bodyPr wrap="square">
            <a:spAutoFit/>
          </a:bodyPr>
          <a:lstStyle/>
          <a:p>
            <a:pPr defTabSz="914126" fontAlgn="auto">
              <a:spcBef>
                <a:spcPts val="0"/>
              </a:spcBef>
              <a:spcAft>
                <a:spcPts val="0"/>
              </a:spcAft>
            </a:pPr>
            <a:r>
              <a:rPr lang="en-US" sz="1100" dirty="0">
                <a:solidFill>
                  <a:srgbClr val="000000"/>
                </a:solidFill>
                <a:latin typeface="Times New Roman" panose="02020603050405020304" pitchFamily="18" charset="0"/>
                <a:cs typeface="+mn-cs"/>
              </a:rPr>
              <a:t>SDR</a:t>
            </a:r>
          </a:p>
          <a:p>
            <a:pPr marL="85699"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Xilinx ACAP</a:t>
            </a:r>
          </a:p>
          <a:p>
            <a:pPr marL="85699"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Visual system integrator</a:t>
            </a:r>
          </a:p>
          <a:p>
            <a:pPr marL="85699" indent="-84510" defTabSz="914126" fontAlgn="auto">
              <a:spcBef>
                <a:spcPts val="0"/>
              </a:spcBef>
              <a:spcAft>
                <a:spcPts val="0"/>
              </a:spcAft>
              <a:buFont typeface="Arial" panose="020B0604020202020204" pitchFamily="34" charset="0"/>
              <a:buChar char="•"/>
            </a:pPr>
            <a:r>
              <a:rPr lang="en-US" sz="1100" dirty="0">
                <a:solidFill>
                  <a:srgbClr val="000000"/>
                </a:solidFill>
                <a:latin typeface="Times New Roman" panose="02020603050405020304" pitchFamily="18" charset="0"/>
                <a:cs typeface="+mn-cs"/>
              </a:rPr>
              <a:t>Improved reconfigurability of processing systems</a:t>
            </a:r>
          </a:p>
        </p:txBody>
      </p:sp>
      <p:sp>
        <p:nvSpPr>
          <p:cNvPr id="40" name="TextBox 19">
            <a:extLst>
              <a:ext uri="{FF2B5EF4-FFF2-40B4-BE49-F238E27FC236}">
                <a16:creationId xmlns:a16="http://schemas.microsoft.com/office/drawing/2014/main" id="{704D5648-1718-4B95-9B1A-5E9FCC4AC1C5}"/>
              </a:ext>
            </a:extLst>
          </p:cNvPr>
          <p:cNvSpPr txBox="1"/>
          <p:nvPr/>
        </p:nvSpPr>
        <p:spPr>
          <a:xfrm>
            <a:off x="10883379" y="4573890"/>
            <a:ext cx="652743" cy="215444"/>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a:lstStyle>
          <a:p>
            <a:pPr algn="ctr" defTabSz="914126"/>
            <a:r>
              <a:rPr lang="en-US" sz="800" b="1" dirty="0">
                <a:solidFill>
                  <a:prstClr val="black">
                    <a:lumMod val="50000"/>
                    <a:lumOff val="50000"/>
                  </a:prstClr>
                </a:solidFill>
                <a:latin typeface="Arial" panose="020B0604020202020204" pitchFamily="34" charset="0"/>
                <a:cs typeface="Arial" panose="020B0604020202020204" pitchFamily="34" charset="0"/>
              </a:rPr>
              <a:t>Raytheon</a:t>
            </a:r>
          </a:p>
        </p:txBody>
      </p:sp>
      <p:pic>
        <p:nvPicPr>
          <p:cNvPr id="2" name="Picture 1">
            <a:extLst>
              <a:ext uri="{FF2B5EF4-FFF2-40B4-BE49-F238E27FC236}">
                <a16:creationId xmlns:a16="http://schemas.microsoft.com/office/drawing/2014/main" id="{DE57786A-91C6-432F-B8C4-54A50C0D84F1}"/>
              </a:ext>
            </a:extLst>
          </p:cNvPr>
          <p:cNvPicPr>
            <a:picLocks noChangeAspect="1"/>
          </p:cNvPicPr>
          <p:nvPr/>
        </p:nvPicPr>
        <p:blipFill>
          <a:blip r:embed="rId8"/>
          <a:stretch>
            <a:fillRect/>
          </a:stretch>
        </p:blipFill>
        <p:spPr>
          <a:xfrm>
            <a:off x="9957529" y="3286537"/>
            <a:ext cx="1501094" cy="1302651"/>
          </a:xfrm>
          <a:prstGeom prst="rect">
            <a:avLst/>
          </a:prstGeom>
        </p:spPr>
      </p:pic>
    </p:spTree>
    <p:extLst>
      <p:ext uri="{BB962C8B-B14F-4D97-AF65-F5344CB8AC3E}">
        <p14:creationId xmlns:p14="http://schemas.microsoft.com/office/powerpoint/2010/main" val="3905005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24C89D-352C-4258-8E20-965ED4F9D619}"/>
              </a:ext>
            </a:extLst>
          </p:cNvPr>
          <p:cNvSpPr>
            <a:spLocks noGrp="1"/>
          </p:cNvSpPr>
          <p:nvPr>
            <p:ph sz="quarter" idx="13"/>
          </p:nvPr>
        </p:nvSpPr>
        <p:spPr/>
        <p:txBody>
          <a:bodyPr>
            <a:normAutofit/>
          </a:bodyPr>
          <a:lstStyle/>
          <a:p>
            <a:pPr marL="115853" indent="-115853" defTabSz="839536">
              <a:lnSpc>
                <a:spcPct val="120000"/>
              </a:lnSpc>
              <a:spcBef>
                <a:spcPts val="0"/>
              </a:spcBef>
            </a:pPr>
            <a:r>
              <a:rPr lang="en-US" sz="1600" b="1" dirty="0"/>
              <a:t>Contract Number</a:t>
            </a:r>
            <a:r>
              <a:rPr lang="en-US" sz="1600" dirty="0"/>
              <a:t>: 	HR001117S0055--FP-008</a:t>
            </a:r>
          </a:p>
          <a:p>
            <a:pPr marL="115853" indent="-115853" defTabSz="839536">
              <a:lnSpc>
                <a:spcPct val="120000"/>
              </a:lnSpc>
              <a:spcBef>
                <a:spcPts val="0"/>
              </a:spcBef>
            </a:pPr>
            <a:r>
              <a:rPr lang="en-US" sz="1600" b="1" dirty="0"/>
              <a:t>Submission Date</a:t>
            </a:r>
            <a:r>
              <a:rPr lang="en-US" sz="1600" dirty="0"/>
              <a:t>: 	Dec 2017</a:t>
            </a:r>
          </a:p>
          <a:p>
            <a:pPr marL="115853" indent="-115853" defTabSz="839536">
              <a:lnSpc>
                <a:spcPct val="120000"/>
              </a:lnSpc>
              <a:spcBef>
                <a:spcPts val="0"/>
              </a:spcBef>
            </a:pPr>
            <a:r>
              <a:rPr lang="en-US" sz="1600" b="1" dirty="0"/>
              <a:t>Review period</a:t>
            </a:r>
            <a:r>
              <a:rPr lang="en-US" sz="1600" dirty="0"/>
              <a:t>: 	Feb 2019 – July 2019</a:t>
            </a:r>
          </a:p>
          <a:p>
            <a:pPr marL="115853" indent="-115853" defTabSz="839536">
              <a:lnSpc>
                <a:spcPct val="120000"/>
              </a:lnSpc>
              <a:spcBef>
                <a:spcPts val="0"/>
              </a:spcBef>
            </a:pPr>
            <a:r>
              <a:rPr lang="en-US" sz="1600" b="1" dirty="0"/>
              <a:t>Technical POC</a:t>
            </a:r>
            <a:r>
              <a:rPr lang="en-US" sz="1600" dirty="0"/>
              <a:t>: 	Jeffrey S. Vetter, </a:t>
            </a:r>
            <a:r>
              <a:rPr lang="en-US" sz="1600" dirty="0">
                <a:hlinkClick r:id="rId2"/>
              </a:rPr>
              <a:t>vetter@computer.org</a:t>
            </a:r>
            <a:r>
              <a:rPr lang="en-US" sz="1600" dirty="0"/>
              <a:t> </a:t>
            </a:r>
          </a:p>
          <a:p>
            <a:pPr marL="115853" indent="-115853" defTabSz="839536">
              <a:lnSpc>
                <a:spcPct val="120000"/>
              </a:lnSpc>
              <a:spcBef>
                <a:spcPts val="0"/>
              </a:spcBef>
            </a:pPr>
            <a:r>
              <a:rPr lang="en-US" sz="1600" b="1" dirty="0"/>
              <a:t>Administrative POC</a:t>
            </a:r>
            <a:r>
              <a:rPr lang="en-US" sz="1600" dirty="0"/>
              <a:t>:	Richard Glassbrook, </a:t>
            </a:r>
            <a:r>
              <a:rPr lang="en-US" sz="1600" dirty="0">
                <a:hlinkClick r:id="rId3"/>
              </a:rPr>
              <a:t>glassbrook@computer.org</a:t>
            </a:r>
            <a:r>
              <a:rPr lang="en-US" sz="1600" dirty="0"/>
              <a:t> </a:t>
            </a:r>
          </a:p>
          <a:p>
            <a:pPr marL="115853" indent="-115853" defTabSz="839536">
              <a:lnSpc>
                <a:spcPct val="120000"/>
              </a:lnSpc>
              <a:spcBef>
                <a:spcPts val="0"/>
              </a:spcBef>
            </a:pPr>
            <a:r>
              <a:rPr lang="en-US" sz="1600" b="1" dirty="0"/>
              <a:t>Summary: 		</a:t>
            </a:r>
            <a:r>
              <a:rPr lang="en-US" sz="1600" dirty="0"/>
              <a:t>Enabling codesign of </a:t>
            </a:r>
            <a:r>
              <a:rPr lang="en-US" sz="1600" dirty="0" err="1"/>
              <a:t>DSSoC</a:t>
            </a:r>
            <a:r>
              <a:rPr lang="en-US" sz="1600" dirty="0"/>
              <a:t> processors and software for mission-critical applications</a:t>
            </a:r>
          </a:p>
        </p:txBody>
      </p:sp>
      <p:sp>
        <p:nvSpPr>
          <p:cNvPr id="2" name="Title 1">
            <a:extLst>
              <a:ext uri="{FF2B5EF4-FFF2-40B4-BE49-F238E27FC236}">
                <a16:creationId xmlns:a16="http://schemas.microsoft.com/office/drawing/2014/main" id="{F0CD1DDB-8C2E-487E-B68D-66354089D9E9}"/>
              </a:ext>
            </a:extLst>
          </p:cNvPr>
          <p:cNvSpPr>
            <a:spLocks noGrp="1"/>
          </p:cNvSpPr>
          <p:nvPr>
            <p:ph type="ctrTitle"/>
          </p:nvPr>
        </p:nvSpPr>
        <p:spPr/>
        <p:txBody>
          <a:bodyPr/>
          <a:lstStyle/>
          <a:p>
            <a:r>
              <a:rPr lang="en-US" dirty="0"/>
              <a:t>ORNL Cosmic Castle</a:t>
            </a:r>
          </a:p>
        </p:txBody>
      </p:sp>
      <p:graphicFrame>
        <p:nvGraphicFramePr>
          <p:cNvPr id="6" name="Content Placeholder 5">
            <a:extLst>
              <a:ext uri="{FF2B5EF4-FFF2-40B4-BE49-F238E27FC236}">
                <a16:creationId xmlns:a16="http://schemas.microsoft.com/office/drawing/2014/main" id="{02D2D932-EA6C-4F30-BF15-D05EF8BADF6F}"/>
              </a:ext>
            </a:extLst>
          </p:cNvPr>
          <p:cNvGraphicFramePr>
            <a:graphicFrameLocks/>
          </p:cNvGraphicFramePr>
          <p:nvPr/>
        </p:nvGraphicFramePr>
        <p:xfrm>
          <a:off x="558655" y="3809901"/>
          <a:ext cx="11071515" cy="24197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0603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Contemporary devices are approaching fundamental limits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081" y="991235"/>
            <a:ext cx="5951575" cy="4261621"/>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754" y="1204223"/>
            <a:ext cx="4104525" cy="206179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4754" y="3510108"/>
            <a:ext cx="4266073" cy="2680653"/>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6856214" y="6332706"/>
            <a:ext cx="3580467" cy="30769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Arial" charset="0"/>
              </a:rPr>
              <a:t>I.L. Markov, “Limits on fundamental limits to computation,” </a:t>
            </a:r>
            <a:r>
              <a:rPr kumimoji="0" lang="en-US" sz="700" b="0" i="1" u="none" strike="noStrike" kern="1200" cap="none" spc="0" normalizeH="0" baseline="0" noProof="0" dirty="0">
                <a:ln>
                  <a:noFill/>
                </a:ln>
                <a:solidFill>
                  <a:prstClr val="black"/>
                </a:solidFill>
                <a:effectLst/>
                <a:uLnTx/>
                <a:uFillTx/>
                <a:latin typeface="Segoe UI" panose="020B0502040204020203" pitchFamily="34" charset="0"/>
                <a:ea typeface="+mn-ea"/>
                <a:cs typeface="Arial" charset="0"/>
              </a:rPr>
              <a:t>Nature, 512(7513):147-54, 2014, doi:10.1038/nature13570.</a:t>
            </a:r>
          </a:p>
        </p:txBody>
      </p:sp>
      <p:sp>
        <p:nvSpPr>
          <p:cNvPr id="9" name="Rectangle 8"/>
          <p:cNvSpPr/>
          <p:nvPr/>
        </p:nvSpPr>
        <p:spPr>
          <a:xfrm>
            <a:off x="5032173" y="5250793"/>
            <a:ext cx="1389762" cy="24615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charset="0"/>
                <a:ea typeface="+mn-ea"/>
                <a:cs typeface="Arial" charset="0"/>
              </a:rPr>
              <a:t>Economist, Mar 2016</a:t>
            </a:r>
          </a:p>
        </p:txBody>
      </p:sp>
      <p:sp>
        <p:nvSpPr>
          <p:cNvPr id="10" name="Rectangle 9"/>
          <p:cNvSpPr/>
          <p:nvPr/>
        </p:nvSpPr>
        <p:spPr>
          <a:xfrm>
            <a:off x="457080" y="6411664"/>
            <a:ext cx="6094413" cy="41539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Arial" charset="0"/>
              </a:rPr>
              <a:t>R.H. Dennard, F.H. </a:t>
            </a:r>
            <a:r>
              <a:rPr kumimoji="0" lang="en-US" sz="10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Arial" charset="0"/>
              </a:rPr>
              <a:t>Gaensslen</a:t>
            </a: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Arial" charset="0"/>
              </a:rPr>
              <a:t>, V.L. Rideout, E. </a:t>
            </a:r>
            <a:r>
              <a:rPr kumimoji="0" lang="en-US" sz="105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Arial" charset="0"/>
              </a:rPr>
              <a:t>Bassous</a:t>
            </a: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Arial" charset="0"/>
              </a:rPr>
              <a:t>, and A.R. LeBlanc, “Design of ion-implanted MOSFET's with very small physical dimensions,” </a:t>
            </a:r>
            <a:r>
              <a:rPr kumimoji="0" lang="en-US" sz="1050" b="0" i="1" u="none" strike="noStrike" kern="1200" cap="none" spc="0" normalizeH="0" baseline="0" noProof="0" dirty="0">
                <a:ln>
                  <a:noFill/>
                </a:ln>
                <a:solidFill>
                  <a:prstClr val="black"/>
                </a:solidFill>
                <a:effectLst/>
                <a:uLnTx/>
                <a:uFillTx/>
                <a:latin typeface="Segoe UI" panose="020B0502040204020203" pitchFamily="34" charset="0"/>
                <a:ea typeface="+mn-ea"/>
                <a:cs typeface="Arial" charset="0"/>
              </a:rPr>
              <a:t>IEEE Journal of Solid-State Circuits, 9(5):256-68, 1974, </a:t>
            </a:r>
            <a:endParaRPr kumimoji="0" lang="en-US" sz="105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1" name="TextBox 10"/>
          <p:cNvSpPr txBox="1"/>
          <p:nvPr/>
        </p:nvSpPr>
        <p:spPr>
          <a:xfrm>
            <a:off x="457080" y="5778644"/>
            <a:ext cx="6018233" cy="673855"/>
          </a:xfrm>
          <a:prstGeom prst="rect">
            <a:avLst/>
          </a:prstGeom>
          <a:no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Dennard scaling has already ended. Dennard observed that voltage and current should be proportional to the linear dimensions of a transistor: 2x transistor count implies 40% faster and 50% more efficient.</a:t>
            </a:r>
          </a:p>
        </p:txBody>
      </p:sp>
    </p:spTree>
    <p:extLst>
      <p:ext uri="{BB962C8B-B14F-4D97-AF65-F5344CB8AC3E}">
        <p14:creationId xmlns:p14="http://schemas.microsoft.com/office/powerpoint/2010/main" val="3469190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1A4225-AF28-4364-9200-1F4C434A3F98}"/>
              </a:ext>
            </a:extLst>
          </p:cNvPr>
          <p:cNvSpPr>
            <a:spLocks noGrp="1"/>
          </p:cNvSpPr>
          <p:nvPr>
            <p:ph type="ctrTitle"/>
          </p:nvPr>
        </p:nvSpPr>
        <p:spPr/>
        <p:txBody>
          <a:bodyPr/>
          <a:lstStyle/>
          <a:p>
            <a:r>
              <a:rPr lang="en-US" dirty="0"/>
              <a:t>ORNL Cosmic Project</a:t>
            </a:r>
          </a:p>
        </p:txBody>
      </p:sp>
      <p:sp>
        <p:nvSpPr>
          <p:cNvPr id="6" name="Text Placeholder 5">
            <a:extLst>
              <a:ext uri="{FF2B5EF4-FFF2-40B4-BE49-F238E27FC236}">
                <a16:creationId xmlns:a16="http://schemas.microsoft.com/office/drawing/2014/main" id="{FF95E24F-BF33-45A8-9735-208F32724FD6}"/>
              </a:ext>
            </a:extLst>
          </p:cNvPr>
          <p:cNvSpPr>
            <a:spLocks noGrp="1"/>
          </p:cNvSpPr>
          <p:nvPr>
            <p:ph type="body" sz="quarter" idx="12"/>
          </p:nvPr>
        </p:nvSpPr>
        <p:spPr/>
        <p:txBody>
          <a:bodyPr/>
          <a:lstStyle/>
          <a:p>
            <a:endParaRPr lang="en-US"/>
          </a:p>
        </p:txBody>
      </p:sp>
      <p:sp>
        <p:nvSpPr>
          <p:cNvPr id="2" name="Rectangle 1">
            <a:extLst>
              <a:ext uri="{FF2B5EF4-FFF2-40B4-BE49-F238E27FC236}">
                <a16:creationId xmlns:a16="http://schemas.microsoft.com/office/drawing/2014/main" id="{6620248C-2658-453B-A09B-D6BA4F8C4432}"/>
              </a:ext>
            </a:extLst>
          </p:cNvPr>
          <p:cNvSpPr/>
          <p:nvPr/>
        </p:nvSpPr>
        <p:spPr>
          <a:xfrm>
            <a:off x="859747" y="4753975"/>
            <a:ext cx="6092825" cy="1754326"/>
          </a:xfrm>
          <a:prstGeom prst="rect">
            <a:avLst/>
          </a:prstGeom>
        </p:spPr>
        <p:txBody>
          <a:bodyPr>
            <a:spAutoFit/>
          </a:bodyPr>
          <a:lstStyle/>
          <a:p>
            <a:r>
              <a:rPr lang="en-US" dirty="0"/>
              <a:t>Jeffrey S. Vetter</a:t>
            </a:r>
          </a:p>
          <a:p>
            <a:r>
              <a:rPr lang="en-US" dirty="0"/>
              <a:t>Seyong Lee</a:t>
            </a:r>
          </a:p>
          <a:p>
            <a:r>
              <a:rPr lang="en-US" dirty="0"/>
              <a:t>Mehmet Belviranli</a:t>
            </a:r>
          </a:p>
          <a:p>
            <a:r>
              <a:rPr lang="en-US" dirty="0"/>
              <a:t>Roberto </a:t>
            </a:r>
            <a:r>
              <a:rPr lang="en-US" dirty="0" err="1"/>
              <a:t>Gioiosa</a:t>
            </a:r>
            <a:endParaRPr lang="en-US" dirty="0"/>
          </a:p>
          <a:p>
            <a:r>
              <a:rPr lang="en-US" dirty="0"/>
              <a:t>Richard Glassbrook</a:t>
            </a:r>
          </a:p>
          <a:p>
            <a:r>
              <a:rPr lang="en-US" dirty="0"/>
              <a:t>Abdel-Kareem Moadi</a:t>
            </a:r>
          </a:p>
        </p:txBody>
      </p:sp>
    </p:spTree>
    <p:extLst>
      <p:ext uri="{BB962C8B-B14F-4D97-AF65-F5344CB8AC3E}">
        <p14:creationId xmlns:p14="http://schemas.microsoft.com/office/powerpoint/2010/main" val="1089166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1A4225-AF28-4364-9200-1F4C434A3F98}"/>
              </a:ext>
            </a:extLst>
          </p:cNvPr>
          <p:cNvSpPr>
            <a:spLocks noGrp="1"/>
          </p:cNvSpPr>
          <p:nvPr>
            <p:ph type="title"/>
          </p:nvPr>
        </p:nvSpPr>
        <p:spPr/>
        <p:txBody>
          <a:bodyPr/>
          <a:lstStyle/>
          <a:p>
            <a:r>
              <a:rPr lang="en-US" dirty="0"/>
              <a:t>ORNL Cosmic Project</a:t>
            </a:r>
          </a:p>
        </p:txBody>
      </p:sp>
      <p:sp>
        <p:nvSpPr>
          <p:cNvPr id="3" name="Text Placeholder 2">
            <a:extLst>
              <a:ext uri="{FF2B5EF4-FFF2-40B4-BE49-F238E27FC236}">
                <a16:creationId xmlns:a16="http://schemas.microsoft.com/office/drawing/2014/main" id="{4E279132-4D85-4689-ABBE-2AA9444A71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4698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980A-C823-441A-BE2D-6BDF63494246}"/>
              </a:ext>
            </a:extLst>
          </p:cNvPr>
          <p:cNvSpPr>
            <a:spLocks noGrp="1"/>
          </p:cNvSpPr>
          <p:nvPr>
            <p:ph type="ctrTitle"/>
          </p:nvPr>
        </p:nvSpPr>
        <p:spPr/>
        <p:txBody>
          <a:bodyPr/>
          <a:lstStyle/>
          <a:p>
            <a:r>
              <a:rPr lang="en-US" dirty="0"/>
              <a:t>Cosmic Castle | Development Lifecycle</a:t>
            </a:r>
          </a:p>
        </p:txBody>
      </p:sp>
      <p:graphicFrame>
        <p:nvGraphicFramePr>
          <p:cNvPr id="6" name="Diagram 5">
            <a:extLst>
              <a:ext uri="{FF2B5EF4-FFF2-40B4-BE49-F238E27FC236}">
                <a16:creationId xmlns:a16="http://schemas.microsoft.com/office/drawing/2014/main" id="{28B926AD-0BE4-45F5-ABFC-D69F5BF8CA9E}"/>
              </a:ext>
            </a:extLst>
          </p:cNvPr>
          <p:cNvGraphicFramePr/>
          <p:nvPr/>
        </p:nvGraphicFramePr>
        <p:xfrm>
          <a:off x="344910" y="1916964"/>
          <a:ext cx="11705600" cy="3137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Arrow: Curved Down 6">
            <a:extLst>
              <a:ext uri="{FF2B5EF4-FFF2-40B4-BE49-F238E27FC236}">
                <a16:creationId xmlns:a16="http://schemas.microsoft.com/office/drawing/2014/main" id="{3911D436-A524-4F97-A844-480C1ED33342}"/>
              </a:ext>
            </a:extLst>
          </p:cNvPr>
          <p:cNvSpPr/>
          <p:nvPr/>
        </p:nvSpPr>
        <p:spPr>
          <a:xfrm flipH="1">
            <a:off x="7040013" y="1541350"/>
            <a:ext cx="3526827" cy="9880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8" name="Rectangle 7">
            <a:extLst>
              <a:ext uri="{FF2B5EF4-FFF2-40B4-BE49-F238E27FC236}">
                <a16:creationId xmlns:a16="http://schemas.microsoft.com/office/drawing/2014/main" id="{96A3FC42-3C52-4AEB-B605-8B05C14C608F}"/>
              </a:ext>
            </a:extLst>
          </p:cNvPr>
          <p:cNvSpPr/>
          <p:nvPr/>
        </p:nvSpPr>
        <p:spPr>
          <a:xfrm>
            <a:off x="7790737" y="1803479"/>
            <a:ext cx="2121200" cy="553854"/>
          </a:xfrm>
          <a:prstGeom prst="rect">
            <a:avLst/>
          </a:prstGeom>
        </p:spPr>
        <p:txBody>
          <a:bodyPr wrap="square">
            <a:spAutoFit/>
          </a:bodyPr>
          <a:lstStyle/>
          <a:p>
            <a:pPr algn="ctr"/>
            <a:r>
              <a:rPr lang="en-US" sz="1000"/>
              <a:t>Dynamic Performance Feedback including profiling and configuration response</a:t>
            </a:r>
          </a:p>
        </p:txBody>
      </p:sp>
      <p:sp>
        <p:nvSpPr>
          <p:cNvPr id="9" name="Arrow: Curved Down 8">
            <a:extLst>
              <a:ext uri="{FF2B5EF4-FFF2-40B4-BE49-F238E27FC236}">
                <a16:creationId xmlns:a16="http://schemas.microsoft.com/office/drawing/2014/main" id="{E9832F35-F079-48BC-9093-8CF8B9375C8F}"/>
              </a:ext>
            </a:extLst>
          </p:cNvPr>
          <p:cNvSpPr/>
          <p:nvPr/>
        </p:nvSpPr>
        <p:spPr>
          <a:xfrm flipH="1">
            <a:off x="4503977" y="1077575"/>
            <a:ext cx="6582146" cy="1451813"/>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solidFill>
                <a:schemeClr val="tx1"/>
              </a:solidFill>
            </a:endParaRPr>
          </a:p>
        </p:txBody>
      </p:sp>
      <p:sp>
        <p:nvSpPr>
          <p:cNvPr id="10" name="Rectangle 9">
            <a:extLst>
              <a:ext uri="{FF2B5EF4-FFF2-40B4-BE49-F238E27FC236}">
                <a16:creationId xmlns:a16="http://schemas.microsoft.com/office/drawing/2014/main" id="{3FFCFF3F-7D72-46CA-9DAC-641EA2C29AC7}"/>
              </a:ext>
            </a:extLst>
          </p:cNvPr>
          <p:cNvSpPr/>
          <p:nvPr/>
        </p:nvSpPr>
        <p:spPr>
          <a:xfrm>
            <a:off x="3011137" y="1136399"/>
            <a:ext cx="2601613" cy="576931"/>
          </a:xfrm>
          <a:prstGeom prst="rect">
            <a:avLst/>
          </a:prstGeom>
        </p:spPr>
        <p:txBody>
          <a:bodyPr wrap="square">
            <a:spAutoFit/>
          </a:bodyPr>
          <a:lstStyle/>
          <a:p>
            <a:pPr algn="ctr"/>
            <a:r>
              <a:rPr lang="en-US" sz="1050"/>
              <a:t>Precise configuration and benchmark data for static analysis, mapping, partitioning, code generation, </a:t>
            </a:r>
            <a:r>
              <a:rPr lang="en-US" sz="1050" err="1"/>
              <a:t>etc</a:t>
            </a:r>
            <a:endParaRPr lang="en-US" sz="1050"/>
          </a:p>
        </p:txBody>
      </p:sp>
      <p:graphicFrame>
        <p:nvGraphicFramePr>
          <p:cNvPr id="11" name="Diagram 10">
            <a:extLst>
              <a:ext uri="{FF2B5EF4-FFF2-40B4-BE49-F238E27FC236}">
                <a16:creationId xmlns:a16="http://schemas.microsoft.com/office/drawing/2014/main" id="{4D91D8BA-728F-4C6E-9D5E-66B74D39DC04}"/>
              </a:ext>
            </a:extLst>
          </p:cNvPr>
          <p:cNvGraphicFramePr/>
          <p:nvPr/>
        </p:nvGraphicFramePr>
        <p:xfrm>
          <a:off x="5019657" y="4829525"/>
          <a:ext cx="2149510" cy="25620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Arrow: Bent-Up 2">
            <a:extLst>
              <a:ext uri="{FF2B5EF4-FFF2-40B4-BE49-F238E27FC236}">
                <a16:creationId xmlns:a16="http://schemas.microsoft.com/office/drawing/2014/main" id="{F0A21351-E344-4F1A-858F-B90AF3D4E429}"/>
              </a:ext>
            </a:extLst>
          </p:cNvPr>
          <p:cNvSpPr/>
          <p:nvPr/>
        </p:nvSpPr>
        <p:spPr>
          <a:xfrm rot="5400000">
            <a:off x="3172284" y="4285485"/>
            <a:ext cx="1323133" cy="1765772"/>
          </a:xfrm>
          <a:prstGeom prst="bentUpArrow">
            <a:avLst/>
          </a:prstGeom>
          <a:solidFill>
            <a:srgbClr val="00B0F0"/>
          </a:solidFill>
          <a:ln w="38100">
            <a:solidFill>
              <a:schemeClr val="bg2"/>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l">
              <a:lnSpc>
                <a:spcPct val="90000"/>
              </a:lnSpc>
            </a:pPr>
            <a:endParaRPr lang="en-US">
              <a:solidFill>
                <a:schemeClr val="tx1"/>
              </a:solidFill>
            </a:endParaRPr>
          </a:p>
        </p:txBody>
      </p:sp>
      <p:sp>
        <p:nvSpPr>
          <p:cNvPr id="13" name="Arrow: Bent-Up 12">
            <a:extLst>
              <a:ext uri="{FF2B5EF4-FFF2-40B4-BE49-F238E27FC236}">
                <a16:creationId xmlns:a16="http://schemas.microsoft.com/office/drawing/2014/main" id="{C4826CAC-0285-4C53-8F3C-4CE0CD27EF3E}"/>
              </a:ext>
            </a:extLst>
          </p:cNvPr>
          <p:cNvSpPr/>
          <p:nvPr/>
        </p:nvSpPr>
        <p:spPr>
          <a:xfrm>
            <a:off x="7472089" y="4413190"/>
            <a:ext cx="1765773" cy="1224229"/>
          </a:xfrm>
          <a:prstGeom prst="bentUpArrow">
            <a:avLst>
              <a:gd name="adj1" fmla="val 25000"/>
              <a:gd name="adj2" fmla="val 24658"/>
              <a:gd name="adj3" fmla="val 25000"/>
            </a:avLst>
          </a:prstGeom>
          <a:solidFill>
            <a:srgbClr val="00B0F0"/>
          </a:solidFill>
          <a:ln w="38100">
            <a:solidFill>
              <a:schemeClr val="bg2"/>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l">
              <a:lnSpc>
                <a:spcPct val="90000"/>
              </a:lnSpc>
            </a:pPr>
            <a:endParaRPr lang="en-US">
              <a:solidFill>
                <a:schemeClr val="tx1"/>
              </a:solidFill>
            </a:endParaRPr>
          </a:p>
        </p:txBody>
      </p:sp>
    </p:spTree>
    <p:extLst>
      <p:ext uri="{BB962C8B-B14F-4D97-AF65-F5344CB8AC3E}">
        <p14:creationId xmlns:p14="http://schemas.microsoft.com/office/powerpoint/2010/main" val="240456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BE1D-82B7-4B15-9DE0-997159D0D7AB}"/>
              </a:ext>
            </a:extLst>
          </p:cNvPr>
          <p:cNvSpPr>
            <a:spLocks noGrp="1"/>
          </p:cNvSpPr>
          <p:nvPr>
            <p:ph type="ctrTitle"/>
          </p:nvPr>
        </p:nvSpPr>
        <p:spPr/>
        <p:txBody>
          <a:bodyPr/>
          <a:lstStyle/>
          <a:p>
            <a:r>
              <a:rPr lang="en-US"/>
              <a:t>Cosmic Castle | Project Overview</a:t>
            </a:r>
          </a:p>
        </p:txBody>
      </p:sp>
      <p:pic>
        <p:nvPicPr>
          <p:cNvPr id="4" name="Picture 4" descr="A screenshot of a cell phone&#10;&#10;Description generated with very high confidence">
            <a:extLst>
              <a:ext uri="{FF2B5EF4-FFF2-40B4-BE49-F238E27FC236}">
                <a16:creationId xmlns:a16="http://schemas.microsoft.com/office/drawing/2014/main" id="{E1EF07F0-7FF5-45F2-B8A7-514213C1722B}"/>
              </a:ext>
            </a:extLst>
          </p:cNvPr>
          <p:cNvPicPr>
            <a:picLocks noGrp="1" noChangeAspect="1"/>
          </p:cNvPicPr>
          <p:nvPr>
            <p:ph idx="4294967295"/>
          </p:nvPr>
        </p:nvPicPr>
        <p:blipFill>
          <a:blip r:embed="rId2"/>
          <a:stretch>
            <a:fillRect/>
          </a:stretch>
        </p:blipFill>
        <p:spPr>
          <a:xfrm>
            <a:off x="989548" y="1035760"/>
            <a:ext cx="10209729" cy="5535758"/>
          </a:xfrm>
          <a:prstGeom prst="rect">
            <a:avLst/>
          </a:prstGeom>
        </p:spPr>
      </p:pic>
    </p:spTree>
    <p:extLst>
      <p:ext uri="{BB962C8B-B14F-4D97-AF65-F5344CB8AC3E}">
        <p14:creationId xmlns:p14="http://schemas.microsoft.com/office/powerpoint/2010/main" val="2902206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BE1D-82B7-4B15-9DE0-997159D0D7AB}"/>
              </a:ext>
            </a:extLst>
          </p:cNvPr>
          <p:cNvSpPr>
            <a:spLocks noGrp="1"/>
          </p:cNvSpPr>
          <p:nvPr>
            <p:ph type="ctrTitle"/>
          </p:nvPr>
        </p:nvSpPr>
        <p:spPr/>
        <p:txBody>
          <a:bodyPr/>
          <a:lstStyle/>
          <a:p>
            <a:r>
              <a:rPr lang="en-US"/>
              <a:t>Project Overview</a:t>
            </a:r>
          </a:p>
        </p:txBody>
      </p:sp>
      <p:pic>
        <p:nvPicPr>
          <p:cNvPr id="4" name="Picture 4" descr="A screenshot of a cell phone&#10;&#10;Description generated with very high confidence">
            <a:extLst>
              <a:ext uri="{FF2B5EF4-FFF2-40B4-BE49-F238E27FC236}">
                <a16:creationId xmlns:a16="http://schemas.microsoft.com/office/drawing/2014/main" id="{E1EF07F0-7FF5-45F2-B8A7-514213C1722B}"/>
              </a:ext>
            </a:extLst>
          </p:cNvPr>
          <p:cNvPicPr>
            <a:picLocks noGrp="1" noChangeAspect="1"/>
          </p:cNvPicPr>
          <p:nvPr>
            <p:ph idx="4294967295"/>
          </p:nvPr>
        </p:nvPicPr>
        <p:blipFill>
          <a:blip r:embed="rId2"/>
          <a:stretch>
            <a:fillRect/>
          </a:stretch>
        </p:blipFill>
        <p:spPr>
          <a:xfrm>
            <a:off x="851546" y="1134073"/>
            <a:ext cx="10208141" cy="5535758"/>
          </a:xfrm>
          <a:prstGeom prst="rect">
            <a:avLst/>
          </a:prstGeom>
        </p:spPr>
      </p:pic>
      <p:sp>
        <p:nvSpPr>
          <p:cNvPr id="3" name="Rectangle 2">
            <a:extLst>
              <a:ext uri="{FF2B5EF4-FFF2-40B4-BE49-F238E27FC236}">
                <a16:creationId xmlns:a16="http://schemas.microsoft.com/office/drawing/2014/main" id="{28759124-B009-4FEC-B572-0D5A37BDDFD0}"/>
              </a:ext>
            </a:extLst>
          </p:cNvPr>
          <p:cNvSpPr/>
          <p:nvPr/>
        </p:nvSpPr>
        <p:spPr>
          <a:xfrm>
            <a:off x="1028188" y="1060932"/>
            <a:ext cx="1468493" cy="5608733"/>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4126" fontAlgn="auto">
              <a:lnSpc>
                <a:spcPct val="90000"/>
              </a:lnSpc>
              <a:spcBef>
                <a:spcPts val="0"/>
              </a:spcBef>
              <a:spcAft>
                <a:spcPts val="0"/>
              </a:spcAft>
            </a:pPr>
            <a:endParaRPr lang="en-US" sz="1799">
              <a:solidFill>
                <a:prstClr val="black"/>
              </a:solidFill>
              <a:latin typeface="Tahoma"/>
            </a:endParaRPr>
          </a:p>
        </p:txBody>
      </p:sp>
      <p:sp>
        <p:nvSpPr>
          <p:cNvPr id="5" name="Rectangle 4">
            <a:extLst>
              <a:ext uri="{FF2B5EF4-FFF2-40B4-BE49-F238E27FC236}">
                <a16:creationId xmlns:a16="http://schemas.microsoft.com/office/drawing/2014/main" id="{1EA781DC-2EDF-4A7C-8656-C06DCC2D9F54}"/>
              </a:ext>
            </a:extLst>
          </p:cNvPr>
          <p:cNvSpPr/>
          <p:nvPr/>
        </p:nvSpPr>
        <p:spPr>
          <a:xfrm>
            <a:off x="2502944" y="1060932"/>
            <a:ext cx="8740790" cy="155602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4126" fontAlgn="auto">
              <a:lnSpc>
                <a:spcPct val="90000"/>
              </a:lnSpc>
              <a:spcBef>
                <a:spcPts val="0"/>
              </a:spcBef>
              <a:spcAft>
                <a:spcPts val="0"/>
              </a:spcAft>
            </a:pPr>
            <a:endParaRPr lang="en-US" sz="1799">
              <a:solidFill>
                <a:prstClr val="black"/>
              </a:solidFill>
              <a:latin typeface="Tahoma"/>
            </a:endParaRPr>
          </a:p>
        </p:txBody>
      </p:sp>
      <p:sp>
        <p:nvSpPr>
          <p:cNvPr id="6" name="Rectangle 5">
            <a:extLst>
              <a:ext uri="{FF2B5EF4-FFF2-40B4-BE49-F238E27FC236}">
                <a16:creationId xmlns:a16="http://schemas.microsoft.com/office/drawing/2014/main" id="{149C1969-74A4-4B63-A37F-CEC3A0A68B1A}"/>
              </a:ext>
            </a:extLst>
          </p:cNvPr>
          <p:cNvSpPr/>
          <p:nvPr/>
        </p:nvSpPr>
        <p:spPr>
          <a:xfrm>
            <a:off x="2509426" y="2616952"/>
            <a:ext cx="8740790" cy="155602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4126" fontAlgn="auto">
              <a:lnSpc>
                <a:spcPct val="90000"/>
              </a:lnSpc>
              <a:spcBef>
                <a:spcPts val="0"/>
              </a:spcBef>
              <a:spcAft>
                <a:spcPts val="0"/>
              </a:spcAft>
            </a:pPr>
            <a:endParaRPr lang="en-US" sz="1799">
              <a:solidFill>
                <a:prstClr val="black"/>
              </a:solidFill>
              <a:latin typeface="Tahoma"/>
            </a:endParaRPr>
          </a:p>
        </p:txBody>
      </p:sp>
      <p:sp>
        <p:nvSpPr>
          <p:cNvPr id="7" name="Rectangle 6">
            <a:extLst>
              <a:ext uri="{FF2B5EF4-FFF2-40B4-BE49-F238E27FC236}">
                <a16:creationId xmlns:a16="http://schemas.microsoft.com/office/drawing/2014/main" id="{06A4B72C-92B9-4210-902A-7C340CEDDF5D}"/>
              </a:ext>
            </a:extLst>
          </p:cNvPr>
          <p:cNvSpPr/>
          <p:nvPr/>
        </p:nvSpPr>
        <p:spPr>
          <a:xfrm>
            <a:off x="2496682" y="4172970"/>
            <a:ext cx="8760017" cy="1422537"/>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4126" fontAlgn="auto">
              <a:lnSpc>
                <a:spcPct val="90000"/>
              </a:lnSpc>
              <a:spcBef>
                <a:spcPts val="0"/>
              </a:spcBef>
              <a:spcAft>
                <a:spcPts val="0"/>
              </a:spcAft>
            </a:pPr>
            <a:endParaRPr lang="en-US" sz="1799">
              <a:solidFill>
                <a:prstClr val="black"/>
              </a:solidFill>
              <a:latin typeface="Tahoma"/>
            </a:endParaRPr>
          </a:p>
        </p:txBody>
      </p:sp>
    </p:spTree>
    <p:extLst>
      <p:ext uri="{BB962C8B-B14F-4D97-AF65-F5344CB8AC3E}">
        <p14:creationId xmlns:p14="http://schemas.microsoft.com/office/powerpoint/2010/main" val="28572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3C77-7630-4031-8E50-63686F9D18E2}"/>
              </a:ext>
            </a:extLst>
          </p:cNvPr>
          <p:cNvSpPr>
            <a:spLocks noGrp="1"/>
          </p:cNvSpPr>
          <p:nvPr>
            <p:ph type="ctrTitle"/>
          </p:nvPr>
        </p:nvSpPr>
        <p:spPr/>
        <p:txBody>
          <a:bodyPr/>
          <a:lstStyle/>
          <a:p>
            <a:r>
              <a:rPr lang="en-US" dirty="0"/>
              <a:t>Hardware </a:t>
            </a:r>
          </a:p>
        </p:txBody>
      </p:sp>
      <p:sp>
        <p:nvSpPr>
          <p:cNvPr id="4" name="Text Placeholder 3">
            <a:extLst>
              <a:ext uri="{FF2B5EF4-FFF2-40B4-BE49-F238E27FC236}">
                <a16:creationId xmlns:a16="http://schemas.microsoft.com/office/drawing/2014/main" id="{3B581B8A-90E1-4916-8F92-FA63F7F969A9}"/>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99738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BE1D-82B7-4B15-9DE0-997159D0D7AB}"/>
              </a:ext>
            </a:extLst>
          </p:cNvPr>
          <p:cNvSpPr>
            <a:spLocks noGrp="1"/>
          </p:cNvSpPr>
          <p:nvPr>
            <p:ph type="ctrTitle"/>
          </p:nvPr>
        </p:nvSpPr>
        <p:spPr/>
        <p:txBody>
          <a:bodyPr/>
          <a:lstStyle/>
          <a:p>
            <a:r>
              <a:rPr lang="en-US"/>
              <a:t>Cosmic Castle | Project Overview</a:t>
            </a:r>
          </a:p>
        </p:txBody>
      </p:sp>
      <p:pic>
        <p:nvPicPr>
          <p:cNvPr id="4" name="Picture 4" descr="A screenshot of a cell phone&#10;&#10;Description generated with very high confidence">
            <a:extLst>
              <a:ext uri="{FF2B5EF4-FFF2-40B4-BE49-F238E27FC236}">
                <a16:creationId xmlns:a16="http://schemas.microsoft.com/office/drawing/2014/main" id="{E1EF07F0-7FF5-45F2-B8A7-514213C1722B}"/>
              </a:ext>
            </a:extLst>
          </p:cNvPr>
          <p:cNvPicPr>
            <a:picLocks noGrp="1" noChangeAspect="1"/>
          </p:cNvPicPr>
          <p:nvPr>
            <p:ph idx="4294967295"/>
          </p:nvPr>
        </p:nvPicPr>
        <p:blipFill>
          <a:blip r:embed="rId2"/>
          <a:stretch>
            <a:fillRect/>
          </a:stretch>
        </p:blipFill>
        <p:spPr>
          <a:xfrm>
            <a:off x="989548" y="1035760"/>
            <a:ext cx="10209729" cy="5535758"/>
          </a:xfrm>
          <a:prstGeom prst="rect">
            <a:avLst/>
          </a:prstGeom>
        </p:spPr>
      </p:pic>
      <p:sp>
        <p:nvSpPr>
          <p:cNvPr id="5" name="Rectangle: Rounded Corners 4">
            <a:extLst>
              <a:ext uri="{FF2B5EF4-FFF2-40B4-BE49-F238E27FC236}">
                <a16:creationId xmlns:a16="http://schemas.microsoft.com/office/drawing/2014/main" id="{B6AE41E8-402B-43DE-AD83-BC074E56D6B1}"/>
              </a:ext>
            </a:extLst>
          </p:cNvPr>
          <p:cNvSpPr/>
          <p:nvPr/>
        </p:nvSpPr>
        <p:spPr>
          <a:xfrm>
            <a:off x="2690445" y="5378449"/>
            <a:ext cx="8757139" cy="1256973"/>
          </a:xfrm>
          <a:prstGeom prst="roundRect">
            <a:avLst/>
          </a:prstGeom>
          <a:noFill/>
          <a:ln w="762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Tree>
    <p:extLst>
      <p:ext uri="{BB962C8B-B14F-4D97-AF65-F5344CB8AC3E}">
        <p14:creationId xmlns:p14="http://schemas.microsoft.com/office/powerpoint/2010/main" val="3859890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F3F8-49A2-451E-AA50-7CDF433252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3874AE-8901-44BD-9535-5DAE6B89493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D833A52-A474-41AA-8136-83CD68985AA7}"/>
              </a:ext>
            </a:extLst>
          </p:cNvPr>
          <p:cNvPicPr>
            <a:picLocks noChangeAspect="1"/>
          </p:cNvPicPr>
          <p:nvPr/>
        </p:nvPicPr>
        <p:blipFill>
          <a:blip r:embed="rId2"/>
          <a:stretch>
            <a:fillRect/>
          </a:stretch>
        </p:blipFill>
        <p:spPr>
          <a:xfrm>
            <a:off x="1369551" y="219354"/>
            <a:ext cx="4360381" cy="320964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9A664D8-7300-4D9A-B0C3-C33FFF12B8B0}"/>
              </a:ext>
            </a:extLst>
          </p:cNvPr>
          <p:cNvPicPr>
            <a:picLocks noChangeAspect="1"/>
          </p:cNvPicPr>
          <p:nvPr/>
        </p:nvPicPr>
        <p:blipFill>
          <a:blip r:embed="rId3"/>
          <a:stretch>
            <a:fillRect/>
          </a:stretch>
        </p:blipFill>
        <p:spPr>
          <a:xfrm>
            <a:off x="6685720" y="274320"/>
            <a:ext cx="4233454" cy="315468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BDBD2C9-3A80-43ED-AF81-A880FB84DDC5}"/>
              </a:ext>
            </a:extLst>
          </p:cNvPr>
          <p:cNvPicPr>
            <a:picLocks noChangeAspect="1"/>
          </p:cNvPicPr>
          <p:nvPr/>
        </p:nvPicPr>
        <p:blipFill>
          <a:blip r:embed="rId4"/>
          <a:stretch>
            <a:fillRect/>
          </a:stretch>
        </p:blipFill>
        <p:spPr>
          <a:xfrm>
            <a:off x="1482524" y="3652991"/>
            <a:ext cx="4134436" cy="306852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A3F6914-640F-424F-A6BC-613FE2C103BB}"/>
              </a:ext>
            </a:extLst>
          </p:cNvPr>
          <p:cNvPicPr>
            <a:picLocks noChangeAspect="1"/>
          </p:cNvPicPr>
          <p:nvPr/>
        </p:nvPicPr>
        <p:blipFill>
          <a:blip r:embed="rId5"/>
          <a:stretch>
            <a:fillRect/>
          </a:stretch>
        </p:blipFill>
        <p:spPr>
          <a:xfrm>
            <a:off x="6702863" y="3694958"/>
            <a:ext cx="4216311" cy="30265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3287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37A5-022D-D74D-A420-D66FF1E39932}"/>
              </a:ext>
            </a:extLst>
          </p:cNvPr>
          <p:cNvSpPr>
            <a:spLocks noGrp="1"/>
          </p:cNvSpPr>
          <p:nvPr>
            <p:ph type="title"/>
          </p:nvPr>
        </p:nvSpPr>
        <p:spPr>
          <a:xfrm>
            <a:off x="1844739" y="274322"/>
            <a:ext cx="8568927" cy="706347"/>
          </a:xfrm>
        </p:spPr>
        <p:txBody>
          <a:bodyPr/>
          <a:lstStyle/>
          <a:p>
            <a:r>
              <a:rPr lang="en-US"/>
              <a:t>Intel Stratix </a:t>
            </a:r>
            <a:r>
              <a:rPr lang="en-US" dirty="0"/>
              <a:t>10 FPGA available</a:t>
            </a:r>
            <a:br>
              <a:rPr lang="en-US" dirty="0"/>
            </a:br>
            <a:r>
              <a:rPr lang="en-US" sz="1400" b="1" dirty="0"/>
              <a:t>Experimental Computing Lab (</a:t>
            </a:r>
            <a:r>
              <a:rPr lang="en-US" sz="1400" b="1" dirty="0" err="1"/>
              <a:t>ExCL</a:t>
            </a:r>
            <a:r>
              <a:rPr lang="en-US" sz="1400" b="1" dirty="0"/>
              <a:t>) </a:t>
            </a:r>
            <a:r>
              <a:rPr lang="en-US" sz="1400" dirty="0"/>
              <a:t>managed by the ORNL Future Technologies Group</a:t>
            </a:r>
            <a:endParaRPr lang="en-US" dirty="0"/>
          </a:p>
        </p:txBody>
      </p:sp>
      <p:sp>
        <p:nvSpPr>
          <p:cNvPr id="3" name="Content Placeholder 2">
            <a:extLst>
              <a:ext uri="{FF2B5EF4-FFF2-40B4-BE49-F238E27FC236}">
                <a16:creationId xmlns:a16="http://schemas.microsoft.com/office/drawing/2014/main" id="{5526A889-87AB-154B-A77F-59A8266C693C}"/>
              </a:ext>
            </a:extLst>
          </p:cNvPr>
          <p:cNvSpPr>
            <a:spLocks noGrp="1"/>
          </p:cNvSpPr>
          <p:nvPr>
            <p:ph idx="1"/>
          </p:nvPr>
        </p:nvSpPr>
        <p:spPr>
          <a:xfrm>
            <a:off x="1844739" y="1298865"/>
            <a:ext cx="4007078" cy="4623577"/>
          </a:xfrm>
        </p:spPr>
        <p:txBody>
          <a:bodyPr/>
          <a:lstStyle/>
          <a:p>
            <a:r>
              <a:rPr lang="en-US" sz="1700" dirty="0"/>
              <a:t>Intel Stratix 10 FPGA and four banks of DDR4 external memory</a:t>
            </a:r>
          </a:p>
          <a:p>
            <a:pPr lvl="1"/>
            <a:r>
              <a:rPr lang="en-US" sz="1400" dirty="0"/>
              <a:t>Board configuration: </a:t>
            </a:r>
            <a:r>
              <a:rPr lang="en-US" sz="1400" dirty="0" err="1"/>
              <a:t>Nallatech</a:t>
            </a:r>
            <a:r>
              <a:rPr lang="en-US" sz="1400" dirty="0"/>
              <a:t> 520 Network Acceleration Card</a:t>
            </a:r>
            <a:endParaRPr lang="en-US" sz="1300" dirty="0"/>
          </a:p>
          <a:p>
            <a:r>
              <a:rPr lang="en-US" sz="1700" dirty="0"/>
              <a:t>Up to 10 TFLOPS of peak single precision performance</a:t>
            </a:r>
          </a:p>
          <a:p>
            <a:r>
              <a:rPr lang="en-US" sz="1700" dirty="0"/>
              <a:t>25MBytes of L1 cache @ up to 94 </a:t>
            </a:r>
            <a:r>
              <a:rPr lang="en-US" sz="1700" dirty="0" err="1"/>
              <a:t>TBytes</a:t>
            </a:r>
            <a:r>
              <a:rPr lang="en-US" sz="1700" dirty="0"/>
              <a:t>/s peak bandwidth</a:t>
            </a:r>
          </a:p>
          <a:p>
            <a:r>
              <a:rPr lang="en-US" sz="1700" dirty="0"/>
              <a:t>2X Core performance gains over </a:t>
            </a:r>
            <a:r>
              <a:rPr lang="en-US" sz="1700" dirty="0" err="1"/>
              <a:t>Arria</a:t>
            </a:r>
            <a:r>
              <a:rPr lang="en-US" sz="1700" dirty="0"/>
              <a:t>® 10</a:t>
            </a:r>
          </a:p>
          <a:p>
            <a:r>
              <a:rPr lang="en-US" sz="1700" dirty="0"/>
              <a:t>Quartus and OpenCL software    (Intel SDK v18.1) for using FPGA</a:t>
            </a:r>
          </a:p>
          <a:p>
            <a:r>
              <a:rPr lang="en-US" sz="1700" dirty="0"/>
              <a:t>Provide researcher access to advanced FPGA/SOC environment</a:t>
            </a:r>
          </a:p>
          <a:p>
            <a:endParaRPr lang="en-US" sz="1700" dirty="0"/>
          </a:p>
          <a:p>
            <a:endParaRPr lang="en-US" dirty="0"/>
          </a:p>
        </p:txBody>
      </p:sp>
      <p:sp>
        <p:nvSpPr>
          <p:cNvPr id="6" name="Rectangle 5">
            <a:extLst>
              <a:ext uri="{FF2B5EF4-FFF2-40B4-BE49-F238E27FC236}">
                <a16:creationId xmlns:a16="http://schemas.microsoft.com/office/drawing/2014/main" id="{8675B1FD-29B8-430E-A82B-78D956BF9285}"/>
              </a:ext>
            </a:extLst>
          </p:cNvPr>
          <p:cNvSpPr/>
          <p:nvPr/>
        </p:nvSpPr>
        <p:spPr>
          <a:xfrm>
            <a:off x="8928184" y="-14477"/>
            <a:ext cx="1595309" cy="276999"/>
          </a:xfrm>
          <a:prstGeom prst="rect">
            <a:avLst/>
          </a:prstGeom>
        </p:spPr>
        <p:txBody>
          <a:bodyPr wrap="none">
            <a:spAutoFit/>
          </a:bodyPr>
          <a:lstStyle/>
          <a:p>
            <a:r>
              <a:rPr lang="en-US" sz="1200" dirty="0">
                <a:hlinkClick r:id="rId3"/>
              </a:rPr>
              <a:t>https://excl.ornl.gov/</a:t>
            </a:r>
            <a:r>
              <a:rPr lang="en-US" sz="1200" dirty="0"/>
              <a:t> </a:t>
            </a:r>
          </a:p>
        </p:txBody>
      </p:sp>
      <p:sp>
        <p:nvSpPr>
          <p:cNvPr id="7" name="Rectangle 256">
            <a:extLst>
              <a:ext uri="{FF2B5EF4-FFF2-40B4-BE49-F238E27FC236}">
                <a16:creationId xmlns:a16="http://schemas.microsoft.com/office/drawing/2014/main" id="{FB3B4EAA-B2C1-4707-B00B-CE230DE0A84A}"/>
              </a:ext>
            </a:extLst>
          </p:cNvPr>
          <p:cNvSpPr txBox="1">
            <a:spLocks noChangeArrowheads="1"/>
          </p:cNvSpPr>
          <p:nvPr/>
        </p:nvSpPr>
        <p:spPr>
          <a:xfrm>
            <a:off x="6813374" y="6685281"/>
            <a:ext cx="3860800" cy="182562"/>
          </a:xfrm>
          <a:prstGeom prst="rect">
            <a:avLst/>
          </a:prstGeom>
          <a:ln/>
        </p:spPr>
        <p:txBody>
          <a:bodyPr anchor="ctr"/>
          <a:lstStyle/>
          <a:p>
            <a:pPr algn="r"/>
            <a:r>
              <a:rPr lang="en-US" sz="1100" dirty="0">
                <a:solidFill>
                  <a:srgbClr val="BFBFBF"/>
                </a:solidFill>
                <a:latin typeface="+mn-lt"/>
                <a:cs typeface="Arial" pitchFamily="34" charset="0"/>
              </a:rPr>
              <a:t>Mar 2019</a:t>
            </a:r>
          </a:p>
        </p:txBody>
      </p:sp>
      <p:pic>
        <p:nvPicPr>
          <p:cNvPr id="10" name="Picture 9">
            <a:extLst>
              <a:ext uri="{FF2B5EF4-FFF2-40B4-BE49-F238E27FC236}">
                <a16:creationId xmlns:a16="http://schemas.microsoft.com/office/drawing/2014/main" id="{70CD9393-5ACA-524B-A69B-C9A7DD7E6288}"/>
              </a:ext>
            </a:extLst>
          </p:cNvPr>
          <p:cNvPicPr>
            <a:picLocks noChangeAspect="1"/>
          </p:cNvPicPr>
          <p:nvPr/>
        </p:nvPicPr>
        <p:blipFill>
          <a:blip r:embed="rId4"/>
          <a:stretch>
            <a:fillRect/>
          </a:stretch>
        </p:blipFill>
        <p:spPr>
          <a:xfrm>
            <a:off x="5549141" y="3786634"/>
            <a:ext cx="5168314" cy="2614166"/>
          </a:xfrm>
          <a:prstGeom prst="rect">
            <a:avLst/>
          </a:prstGeom>
        </p:spPr>
      </p:pic>
      <p:pic>
        <p:nvPicPr>
          <p:cNvPr id="11" name="Picture 10">
            <a:extLst>
              <a:ext uri="{FF2B5EF4-FFF2-40B4-BE49-F238E27FC236}">
                <a16:creationId xmlns:a16="http://schemas.microsoft.com/office/drawing/2014/main" id="{B7246A46-E657-D041-A3DC-6F93F6F12E57}"/>
              </a:ext>
            </a:extLst>
          </p:cNvPr>
          <p:cNvPicPr>
            <a:picLocks noChangeAspect="1"/>
          </p:cNvPicPr>
          <p:nvPr/>
        </p:nvPicPr>
        <p:blipFill>
          <a:blip r:embed="rId5"/>
          <a:stretch>
            <a:fillRect/>
          </a:stretch>
        </p:blipFill>
        <p:spPr>
          <a:xfrm>
            <a:off x="6248165" y="1298865"/>
            <a:ext cx="4072942" cy="2111280"/>
          </a:xfrm>
          <a:prstGeom prst="rect">
            <a:avLst/>
          </a:prstGeom>
        </p:spPr>
      </p:pic>
      <p:sp>
        <p:nvSpPr>
          <p:cNvPr id="8" name="Rectangle 7">
            <a:extLst>
              <a:ext uri="{FF2B5EF4-FFF2-40B4-BE49-F238E27FC236}">
                <a16:creationId xmlns:a16="http://schemas.microsoft.com/office/drawing/2014/main" id="{1F569E6A-104E-DE49-9E9A-6F16AB9D5A23}"/>
              </a:ext>
            </a:extLst>
          </p:cNvPr>
          <p:cNvSpPr/>
          <p:nvPr/>
        </p:nvSpPr>
        <p:spPr>
          <a:xfrm>
            <a:off x="3216060" y="6570151"/>
            <a:ext cx="4764446" cy="261610"/>
          </a:xfrm>
          <a:prstGeom prst="rect">
            <a:avLst/>
          </a:prstGeom>
        </p:spPr>
        <p:txBody>
          <a:bodyPr wrap="none">
            <a:spAutoFit/>
          </a:bodyPr>
          <a:lstStyle/>
          <a:p>
            <a:r>
              <a:rPr lang="en-US" sz="1100" dirty="0"/>
              <a:t>For more information or to apply for an account, visit </a:t>
            </a:r>
            <a:r>
              <a:rPr lang="en-US" sz="1100" dirty="0">
                <a:hlinkClick r:id="rId3"/>
              </a:rPr>
              <a:t>https://excl.ornl.gov/</a:t>
            </a:r>
            <a:r>
              <a:rPr lang="en-US" sz="1100" dirty="0"/>
              <a:t> </a:t>
            </a:r>
          </a:p>
        </p:txBody>
      </p:sp>
    </p:spTree>
    <p:extLst>
      <p:ext uri="{BB962C8B-B14F-4D97-AF65-F5344CB8AC3E}">
        <p14:creationId xmlns:p14="http://schemas.microsoft.com/office/powerpoint/2010/main" val="2918361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37A5-022D-D74D-A420-D66FF1E39932}"/>
              </a:ext>
            </a:extLst>
          </p:cNvPr>
          <p:cNvSpPr>
            <a:spLocks noGrp="1"/>
          </p:cNvSpPr>
          <p:nvPr>
            <p:ph type="title"/>
          </p:nvPr>
        </p:nvSpPr>
        <p:spPr>
          <a:xfrm>
            <a:off x="1844739" y="274322"/>
            <a:ext cx="8568927" cy="706347"/>
          </a:xfrm>
        </p:spPr>
        <p:txBody>
          <a:bodyPr/>
          <a:lstStyle/>
          <a:p>
            <a:r>
              <a:rPr lang="en-US" dirty="0"/>
              <a:t>NVIDIA Jetson AGX Xavier SoC available</a:t>
            </a:r>
            <a:br>
              <a:rPr lang="en-US" dirty="0"/>
            </a:br>
            <a:r>
              <a:rPr lang="en-US" sz="1400" b="1" dirty="0"/>
              <a:t>Experimental Computing Lab (</a:t>
            </a:r>
            <a:r>
              <a:rPr lang="en-US" sz="1400" b="1" dirty="0" err="1"/>
              <a:t>ExCL</a:t>
            </a:r>
            <a:r>
              <a:rPr lang="en-US" sz="1400" b="1" dirty="0"/>
              <a:t>) </a:t>
            </a:r>
            <a:r>
              <a:rPr lang="en-US" sz="1400" dirty="0"/>
              <a:t>managed by the ORNL Future Technologies Group</a:t>
            </a:r>
            <a:endParaRPr lang="en-US" dirty="0"/>
          </a:p>
        </p:txBody>
      </p:sp>
      <p:sp>
        <p:nvSpPr>
          <p:cNvPr id="3" name="Content Placeholder 2">
            <a:extLst>
              <a:ext uri="{FF2B5EF4-FFF2-40B4-BE49-F238E27FC236}">
                <a16:creationId xmlns:a16="http://schemas.microsoft.com/office/drawing/2014/main" id="{5526A889-87AB-154B-A77F-59A8266C693C}"/>
              </a:ext>
            </a:extLst>
          </p:cNvPr>
          <p:cNvSpPr>
            <a:spLocks noGrp="1"/>
          </p:cNvSpPr>
          <p:nvPr>
            <p:ph idx="1"/>
          </p:nvPr>
        </p:nvSpPr>
        <p:spPr>
          <a:xfrm>
            <a:off x="1844739" y="1298865"/>
            <a:ext cx="4007078" cy="4623577"/>
          </a:xfrm>
        </p:spPr>
        <p:txBody>
          <a:bodyPr>
            <a:normAutofit lnSpcReduction="10000"/>
          </a:bodyPr>
          <a:lstStyle/>
          <a:p>
            <a:pPr marL="0" indent="0">
              <a:buNone/>
            </a:pPr>
            <a:r>
              <a:rPr lang="en-US" sz="1800" dirty="0"/>
              <a:t>NVIDIA Jetson AGX Xavier:</a:t>
            </a:r>
          </a:p>
          <a:p>
            <a:r>
              <a:rPr lang="en-US" sz="1700" dirty="0"/>
              <a:t>High-performance system on a chip for autonomous machines </a:t>
            </a:r>
          </a:p>
          <a:p>
            <a:r>
              <a:rPr lang="en-US" sz="1700" dirty="0"/>
              <a:t>Heterogeneous SoC contains: </a:t>
            </a:r>
          </a:p>
          <a:p>
            <a:pPr lvl="1"/>
            <a:r>
              <a:rPr lang="en-US" sz="1300" dirty="0"/>
              <a:t>Eight-core 64-bit ARMv8.2 CPU cluster (Carmel)</a:t>
            </a:r>
          </a:p>
          <a:p>
            <a:pPr lvl="1"/>
            <a:r>
              <a:rPr lang="en-US" sz="1300" dirty="0"/>
              <a:t>1.4 CUDA TFLOPS (FP32) GPU with additional inference optimizations (Volta) </a:t>
            </a:r>
          </a:p>
          <a:p>
            <a:pPr lvl="1"/>
            <a:r>
              <a:rPr lang="en-US" sz="1300" dirty="0"/>
              <a:t>11.4 DL TOPS (INT8) Deep learning accelerator (NVDLA)</a:t>
            </a:r>
          </a:p>
          <a:p>
            <a:pPr lvl="1"/>
            <a:r>
              <a:rPr lang="en-US" sz="1300" dirty="0"/>
              <a:t>1.7 CV TOPS (INT8) 7-slot VLIW  dual-processor Vision accelerator (PVA)</a:t>
            </a:r>
          </a:p>
          <a:p>
            <a:pPr lvl="1"/>
            <a:r>
              <a:rPr lang="en-US" sz="1300" dirty="0"/>
              <a:t>A set of multimedia accelerators (stereo, LDC, optical flow)</a:t>
            </a:r>
          </a:p>
          <a:p>
            <a:r>
              <a:rPr lang="en-US" sz="1700"/>
              <a:t>Provides researchers </a:t>
            </a:r>
            <a:r>
              <a:rPr lang="en-US" sz="1700" dirty="0"/>
              <a:t>access to advanced high-performance SOC environment</a:t>
            </a:r>
          </a:p>
          <a:p>
            <a:endParaRPr lang="en-US" sz="1700" dirty="0"/>
          </a:p>
          <a:p>
            <a:endParaRPr lang="en-US" dirty="0"/>
          </a:p>
        </p:txBody>
      </p:sp>
      <p:sp>
        <p:nvSpPr>
          <p:cNvPr id="6" name="Rectangle 5">
            <a:extLst>
              <a:ext uri="{FF2B5EF4-FFF2-40B4-BE49-F238E27FC236}">
                <a16:creationId xmlns:a16="http://schemas.microsoft.com/office/drawing/2014/main" id="{8675B1FD-29B8-430E-A82B-78D956BF9285}"/>
              </a:ext>
            </a:extLst>
          </p:cNvPr>
          <p:cNvSpPr/>
          <p:nvPr/>
        </p:nvSpPr>
        <p:spPr>
          <a:xfrm>
            <a:off x="8928184" y="-14477"/>
            <a:ext cx="1595309" cy="276999"/>
          </a:xfrm>
          <a:prstGeom prst="rect">
            <a:avLst/>
          </a:prstGeom>
        </p:spPr>
        <p:txBody>
          <a:bodyPr wrap="none">
            <a:spAutoFit/>
          </a:bodyPr>
          <a:lstStyle/>
          <a:p>
            <a:r>
              <a:rPr lang="en-US" sz="1200" dirty="0">
                <a:hlinkClick r:id="rId3"/>
              </a:rPr>
              <a:t>https://excl.ornl.gov/</a:t>
            </a:r>
            <a:r>
              <a:rPr lang="en-US" sz="1200" dirty="0"/>
              <a:t> </a:t>
            </a:r>
          </a:p>
        </p:txBody>
      </p:sp>
      <p:sp>
        <p:nvSpPr>
          <p:cNvPr id="7" name="Rectangle 256">
            <a:extLst>
              <a:ext uri="{FF2B5EF4-FFF2-40B4-BE49-F238E27FC236}">
                <a16:creationId xmlns:a16="http://schemas.microsoft.com/office/drawing/2014/main" id="{FB3B4EAA-B2C1-4707-B00B-CE230DE0A84A}"/>
              </a:ext>
            </a:extLst>
          </p:cNvPr>
          <p:cNvSpPr txBox="1">
            <a:spLocks noChangeArrowheads="1"/>
          </p:cNvSpPr>
          <p:nvPr/>
        </p:nvSpPr>
        <p:spPr>
          <a:xfrm>
            <a:off x="6813374" y="6685281"/>
            <a:ext cx="3860800" cy="182562"/>
          </a:xfrm>
          <a:prstGeom prst="rect">
            <a:avLst/>
          </a:prstGeom>
          <a:ln/>
        </p:spPr>
        <p:txBody>
          <a:bodyPr anchor="ctr"/>
          <a:lstStyle/>
          <a:p>
            <a:pPr algn="r"/>
            <a:r>
              <a:rPr lang="en-US" sz="1100" dirty="0">
                <a:solidFill>
                  <a:srgbClr val="BFBFBF"/>
                </a:solidFill>
                <a:latin typeface="+mn-lt"/>
                <a:cs typeface="Arial" pitchFamily="34" charset="0"/>
              </a:rPr>
              <a:t>Mar 2019</a:t>
            </a:r>
          </a:p>
        </p:txBody>
      </p:sp>
      <p:sp>
        <p:nvSpPr>
          <p:cNvPr id="8" name="Rectangle 7">
            <a:extLst>
              <a:ext uri="{FF2B5EF4-FFF2-40B4-BE49-F238E27FC236}">
                <a16:creationId xmlns:a16="http://schemas.microsoft.com/office/drawing/2014/main" id="{1F569E6A-104E-DE49-9E9A-6F16AB9D5A23}"/>
              </a:ext>
            </a:extLst>
          </p:cNvPr>
          <p:cNvSpPr/>
          <p:nvPr/>
        </p:nvSpPr>
        <p:spPr>
          <a:xfrm>
            <a:off x="3216060" y="6570151"/>
            <a:ext cx="4764446" cy="261610"/>
          </a:xfrm>
          <a:prstGeom prst="rect">
            <a:avLst/>
          </a:prstGeom>
        </p:spPr>
        <p:txBody>
          <a:bodyPr wrap="none">
            <a:spAutoFit/>
          </a:bodyPr>
          <a:lstStyle/>
          <a:p>
            <a:r>
              <a:rPr lang="en-US" sz="1100" dirty="0"/>
              <a:t>For more information or to apply for an account, visit </a:t>
            </a:r>
            <a:r>
              <a:rPr lang="en-US" sz="1100" dirty="0">
                <a:hlinkClick r:id="rId3"/>
              </a:rPr>
              <a:t>https://excl.ornl.gov/</a:t>
            </a:r>
            <a:r>
              <a:rPr lang="en-US" sz="1100" dirty="0"/>
              <a:t> </a:t>
            </a:r>
          </a:p>
        </p:txBody>
      </p:sp>
      <p:pic>
        <p:nvPicPr>
          <p:cNvPr id="4" name="Picture 3">
            <a:extLst>
              <a:ext uri="{FF2B5EF4-FFF2-40B4-BE49-F238E27FC236}">
                <a16:creationId xmlns:a16="http://schemas.microsoft.com/office/drawing/2014/main" id="{D1B6DCD8-6866-E049-BB73-F297F64573F1}"/>
              </a:ext>
            </a:extLst>
          </p:cNvPr>
          <p:cNvPicPr>
            <a:picLocks noChangeAspect="1"/>
          </p:cNvPicPr>
          <p:nvPr/>
        </p:nvPicPr>
        <p:blipFill>
          <a:blip r:embed="rId4"/>
          <a:stretch>
            <a:fillRect/>
          </a:stretch>
        </p:blipFill>
        <p:spPr>
          <a:xfrm>
            <a:off x="6192940" y="1116302"/>
            <a:ext cx="4142938" cy="3134823"/>
          </a:xfrm>
          <a:prstGeom prst="rect">
            <a:avLst/>
          </a:prstGeom>
        </p:spPr>
      </p:pic>
      <p:pic>
        <p:nvPicPr>
          <p:cNvPr id="9" name="Picture 8">
            <a:extLst>
              <a:ext uri="{FF2B5EF4-FFF2-40B4-BE49-F238E27FC236}">
                <a16:creationId xmlns:a16="http://schemas.microsoft.com/office/drawing/2014/main" id="{84C71D5B-9360-F646-A343-FC716FD7010C}"/>
              </a:ext>
            </a:extLst>
          </p:cNvPr>
          <p:cNvPicPr>
            <a:picLocks noChangeAspect="1"/>
          </p:cNvPicPr>
          <p:nvPr/>
        </p:nvPicPr>
        <p:blipFill>
          <a:blip r:embed="rId5"/>
          <a:stretch>
            <a:fillRect/>
          </a:stretch>
        </p:blipFill>
        <p:spPr>
          <a:xfrm>
            <a:off x="6094413" y="4505307"/>
            <a:ext cx="2385445" cy="1979919"/>
          </a:xfrm>
          <a:prstGeom prst="rect">
            <a:avLst/>
          </a:prstGeom>
        </p:spPr>
      </p:pic>
      <p:pic>
        <p:nvPicPr>
          <p:cNvPr id="12" name="Picture 11">
            <a:extLst>
              <a:ext uri="{FF2B5EF4-FFF2-40B4-BE49-F238E27FC236}">
                <a16:creationId xmlns:a16="http://schemas.microsoft.com/office/drawing/2014/main" id="{C77BBE5F-542B-B24D-916C-41DA8401901F}"/>
              </a:ext>
            </a:extLst>
          </p:cNvPr>
          <p:cNvPicPr>
            <a:picLocks noChangeAspect="1"/>
          </p:cNvPicPr>
          <p:nvPr/>
        </p:nvPicPr>
        <p:blipFill rotWithShape="1">
          <a:blip r:embed="rId6"/>
          <a:srcRect l="19345" t="16543" r="19692" b="12420"/>
          <a:stretch/>
        </p:blipFill>
        <p:spPr>
          <a:xfrm>
            <a:off x="8577426" y="4713667"/>
            <a:ext cx="1920021" cy="1870013"/>
          </a:xfrm>
          <a:prstGeom prst="rect">
            <a:avLst/>
          </a:prstGeom>
        </p:spPr>
      </p:pic>
    </p:spTree>
    <p:extLst>
      <p:ext uri="{BB962C8B-B14F-4D97-AF65-F5344CB8AC3E}">
        <p14:creationId xmlns:p14="http://schemas.microsoft.com/office/powerpoint/2010/main" val="7817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34E5-0590-44F1-8377-44F54C806531}"/>
              </a:ext>
            </a:extLst>
          </p:cNvPr>
          <p:cNvSpPr>
            <a:spLocks noGrp="1"/>
          </p:cNvSpPr>
          <p:nvPr>
            <p:ph type="title"/>
          </p:nvPr>
        </p:nvSpPr>
        <p:spPr/>
        <p:txBody>
          <a:bodyPr/>
          <a:lstStyle/>
          <a:p>
            <a:endParaRPr lang="en-US" dirty="0"/>
          </a:p>
        </p:txBody>
      </p:sp>
      <p:pic>
        <p:nvPicPr>
          <p:cNvPr id="4" name="Picture 3" descr="A screenshot of a cell phone&#10;&#10;Description automatically generated">
            <a:extLst>
              <a:ext uri="{FF2B5EF4-FFF2-40B4-BE49-F238E27FC236}">
                <a16:creationId xmlns:a16="http://schemas.microsoft.com/office/drawing/2014/main" id="{B22DD90F-E47B-4E4F-9789-1F7AC1801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649" y="274321"/>
            <a:ext cx="5620542" cy="645469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75D66EA-7797-4899-9438-A6B2E47E0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4" y="86663"/>
            <a:ext cx="3884545" cy="431220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716553-4BEE-4490-B745-1BC787C5D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18" y="2047375"/>
            <a:ext cx="1704988" cy="39494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AB42746-66E9-4559-A116-FFC28D6271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34" y="3172058"/>
            <a:ext cx="3133304" cy="229097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D65289A-5168-4F10-8A50-238D8EFFFE61}"/>
              </a:ext>
            </a:extLst>
          </p:cNvPr>
          <p:cNvPicPr>
            <a:picLocks noChangeAspect="1"/>
          </p:cNvPicPr>
          <p:nvPr/>
        </p:nvPicPr>
        <p:blipFill>
          <a:blip r:embed="rId6"/>
          <a:stretch>
            <a:fillRect/>
          </a:stretch>
        </p:blipFill>
        <p:spPr>
          <a:xfrm>
            <a:off x="2609663" y="886183"/>
            <a:ext cx="3292822" cy="388736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8BDD9C0-ADE1-4DC1-9A83-8E6F74C70232}"/>
              </a:ext>
            </a:extLst>
          </p:cNvPr>
          <p:cNvPicPr>
            <a:picLocks noChangeAspect="1"/>
          </p:cNvPicPr>
          <p:nvPr/>
        </p:nvPicPr>
        <p:blipFill>
          <a:blip r:embed="rId7"/>
          <a:stretch>
            <a:fillRect/>
          </a:stretch>
        </p:blipFill>
        <p:spPr>
          <a:xfrm>
            <a:off x="429656" y="4033933"/>
            <a:ext cx="4703234" cy="320491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6BD3D79-956B-4CAB-9B5D-E67C0DA6E82A}"/>
              </a:ext>
            </a:extLst>
          </p:cNvPr>
          <p:cNvPicPr>
            <a:picLocks noChangeAspect="1"/>
          </p:cNvPicPr>
          <p:nvPr/>
        </p:nvPicPr>
        <p:blipFill>
          <a:blip r:embed="rId8"/>
          <a:stretch>
            <a:fillRect/>
          </a:stretch>
        </p:blipFill>
        <p:spPr>
          <a:xfrm>
            <a:off x="127634" y="5219247"/>
            <a:ext cx="4508280" cy="28814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4B5F0CD-B51D-41C9-ADF0-CBD7C1285B1B}"/>
              </a:ext>
            </a:extLst>
          </p:cNvPr>
          <p:cNvPicPr>
            <a:picLocks noChangeAspect="1"/>
          </p:cNvPicPr>
          <p:nvPr/>
        </p:nvPicPr>
        <p:blipFill>
          <a:blip r:embed="rId9"/>
          <a:stretch>
            <a:fillRect/>
          </a:stretch>
        </p:blipFill>
        <p:spPr>
          <a:xfrm>
            <a:off x="3260751" y="5944461"/>
            <a:ext cx="3179898" cy="25887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5645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4BEA25A-CED3-4532-B764-7A961AFEA050}"/>
              </a:ext>
            </a:extLst>
          </p:cNvPr>
          <p:cNvSpPr/>
          <p:nvPr/>
        </p:nvSpPr>
        <p:spPr>
          <a:xfrm>
            <a:off x="6908643" y="1050338"/>
            <a:ext cx="4960281" cy="5359886"/>
          </a:xfrm>
          <a:prstGeom prst="rect">
            <a:avLst/>
          </a:prstGeom>
          <a:solidFill>
            <a:schemeClr val="bg1">
              <a:lumMod val="85000"/>
            </a:schemeClr>
          </a:solidFill>
          <a:ln w="3810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marL="228531" indent="-228531">
              <a:lnSpc>
                <a:spcPct val="90000"/>
              </a:lnSpc>
              <a:buFont typeface="Arial" panose="020B0604020202020204" pitchFamily="34" charset="0"/>
              <a:buChar char="•"/>
            </a:pPr>
            <a:endParaRPr lang="en-US" dirty="0">
              <a:solidFill>
                <a:schemeClr val="tx1"/>
              </a:solidFill>
            </a:endParaRPr>
          </a:p>
        </p:txBody>
      </p:sp>
      <p:sp>
        <p:nvSpPr>
          <p:cNvPr id="33" name="Rectangle 32">
            <a:extLst>
              <a:ext uri="{FF2B5EF4-FFF2-40B4-BE49-F238E27FC236}">
                <a16:creationId xmlns:a16="http://schemas.microsoft.com/office/drawing/2014/main" id="{13136014-EA1B-4E8F-ABDC-3D13B09A4E2D}"/>
              </a:ext>
            </a:extLst>
          </p:cNvPr>
          <p:cNvSpPr/>
          <p:nvPr/>
        </p:nvSpPr>
        <p:spPr>
          <a:xfrm>
            <a:off x="2963775" y="5519271"/>
            <a:ext cx="3796362" cy="906140"/>
          </a:xfrm>
          <a:prstGeom prst="rect">
            <a:avLst/>
          </a:prstGeom>
          <a:solidFill>
            <a:schemeClr val="bg1">
              <a:lumMod val="85000"/>
            </a:schemeClr>
          </a:solidFill>
          <a:ln w="3810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marL="228531" indent="-228531">
              <a:lnSpc>
                <a:spcPct val="90000"/>
              </a:lnSpc>
              <a:buFont typeface="Arial" panose="020B0604020202020204" pitchFamily="34" charset="0"/>
              <a:buChar char="•"/>
            </a:pPr>
            <a:endParaRPr lang="en-US" dirty="0">
              <a:solidFill>
                <a:schemeClr val="tx1"/>
              </a:solidFill>
            </a:endParaRPr>
          </a:p>
        </p:txBody>
      </p:sp>
      <p:sp>
        <p:nvSpPr>
          <p:cNvPr id="2" name="Title 1">
            <a:extLst>
              <a:ext uri="{FF2B5EF4-FFF2-40B4-BE49-F238E27FC236}">
                <a16:creationId xmlns:a16="http://schemas.microsoft.com/office/drawing/2014/main" id="{864B116D-6845-8044-9A87-1FA220AE2ADF}"/>
              </a:ext>
            </a:extLst>
          </p:cNvPr>
          <p:cNvSpPr>
            <a:spLocks noGrp="1"/>
          </p:cNvSpPr>
          <p:nvPr>
            <p:ph type="title"/>
          </p:nvPr>
        </p:nvSpPr>
        <p:spPr>
          <a:xfrm>
            <a:off x="429657" y="199890"/>
            <a:ext cx="11422261" cy="677108"/>
          </a:xfrm>
        </p:spPr>
        <p:txBody>
          <a:bodyPr/>
          <a:lstStyle/>
          <a:p>
            <a:r>
              <a:rPr lang="en-US" dirty="0"/>
              <a:t>Qualcomm 855 SoC (SM8510P)</a:t>
            </a:r>
            <a:br>
              <a:rPr lang="en-US" dirty="0"/>
            </a:br>
            <a:r>
              <a:rPr lang="en-US" sz="1200" b="1" dirty="0"/>
              <a:t>Experimental Computing Lab (</a:t>
            </a:r>
            <a:r>
              <a:rPr lang="en-US" sz="1200" b="1" dirty="0" err="1"/>
              <a:t>ExCL</a:t>
            </a:r>
            <a:r>
              <a:rPr lang="en-US" sz="1200" b="1" dirty="0"/>
              <a:t>) </a:t>
            </a:r>
            <a:r>
              <a:rPr lang="en-US" sz="1200" dirty="0"/>
              <a:t>managed by the ORNL Future Technologies Group</a:t>
            </a:r>
            <a:endParaRPr lang="en-US" dirty="0"/>
          </a:p>
        </p:txBody>
      </p:sp>
      <p:pic>
        <p:nvPicPr>
          <p:cNvPr id="1026" name="Picture 2" descr="Image result for Qualcomm 8150P">
            <a:extLst>
              <a:ext uri="{FF2B5EF4-FFF2-40B4-BE49-F238E27FC236}">
                <a16:creationId xmlns:a16="http://schemas.microsoft.com/office/drawing/2014/main" id="{EC7FBA7B-0F43-417B-A47C-B760E840F9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30" t="7046" r="6954" b="8368"/>
          <a:stretch/>
        </p:blipFill>
        <p:spPr bwMode="auto">
          <a:xfrm>
            <a:off x="2968512" y="889183"/>
            <a:ext cx="3794636" cy="20256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qualcomm 855">
            <a:extLst>
              <a:ext uri="{FF2B5EF4-FFF2-40B4-BE49-F238E27FC236}">
                <a16:creationId xmlns:a16="http://schemas.microsoft.com/office/drawing/2014/main" id="{19DFCAD2-F7A5-4FE9-BB9D-F5843E1DC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39" r="16568"/>
          <a:stretch/>
        </p:blipFill>
        <p:spPr bwMode="auto">
          <a:xfrm>
            <a:off x="484752" y="889183"/>
            <a:ext cx="2346395" cy="2025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E6A855E-0AC7-421C-8E21-D390BED5E8D2}"/>
              </a:ext>
            </a:extLst>
          </p:cNvPr>
          <p:cNvPicPr>
            <a:picLocks noChangeAspect="1"/>
          </p:cNvPicPr>
          <p:nvPr/>
        </p:nvPicPr>
        <p:blipFill>
          <a:blip r:embed="rId4"/>
          <a:stretch>
            <a:fillRect/>
          </a:stretch>
        </p:blipFill>
        <p:spPr>
          <a:xfrm>
            <a:off x="484752" y="3111010"/>
            <a:ext cx="2346395" cy="1012884"/>
          </a:xfrm>
          <a:prstGeom prst="rect">
            <a:avLst/>
          </a:prstGeom>
        </p:spPr>
      </p:pic>
      <p:sp>
        <p:nvSpPr>
          <p:cNvPr id="7" name="TextBox 6">
            <a:extLst>
              <a:ext uri="{FF2B5EF4-FFF2-40B4-BE49-F238E27FC236}">
                <a16:creationId xmlns:a16="http://schemas.microsoft.com/office/drawing/2014/main" id="{05A92337-59FE-4F61-A8E0-1076D0271F82}"/>
              </a:ext>
            </a:extLst>
          </p:cNvPr>
          <p:cNvSpPr txBox="1"/>
          <p:nvPr/>
        </p:nvSpPr>
        <p:spPr>
          <a:xfrm>
            <a:off x="844330" y="1264430"/>
            <a:ext cx="641034" cy="145386"/>
          </a:xfrm>
          <a:prstGeom prst="rect">
            <a:avLst/>
          </a:prstGeom>
          <a:solidFill>
            <a:srgbClr val="1C1E21"/>
          </a:solidFill>
        </p:spPr>
        <p:txBody>
          <a:bodyPr wrap="none" lIns="0" tIns="0" rIns="0" bIns="0" rtlCol="0">
            <a:spAutoFit/>
          </a:bodyPr>
          <a:lstStyle/>
          <a:p>
            <a:pPr algn="l">
              <a:lnSpc>
                <a:spcPct val="90000"/>
              </a:lnSpc>
            </a:pPr>
            <a:r>
              <a:rPr lang="en-US" sz="1050" dirty="0">
                <a:solidFill>
                  <a:srgbClr val="FFFF00"/>
                </a:solidFill>
                <a:latin typeface="Calibri" panose="020F0502020204030204" pitchFamily="34" charset="0"/>
                <a:cs typeface="Calibri" panose="020F0502020204030204" pitchFamily="34" charset="0"/>
              </a:rPr>
              <a:t>Adreno 640</a:t>
            </a:r>
          </a:p>
        </p:txBody>
      </p:sp>
      <p:sp>
        <p:nvSpPr>
          <p:cNvPr id="11" name="TextBox 10">
            <a:extLst>
              <a:ext uri="{FF2B5EF4-FFF2-40B4-BE49-F238E27FC236}">
                <a16:creationId xmlns:a16="http://schemas.microsoft.com/office/drawing/2014/main" id="{30CA2C4B-B956-4F9F-86E5-BE0E58D8B6B8}"/>
              </a:ext>
            </a:extLst>
          </p:cNvPr>
          <p:cNvSpPr txBox="1"/>
          <p:nvPr/>
        </p:nvSpPr>
        <p:spPr>
          <a:xfrm>
            <a:off x="844330" y="1824944"/>
            <a:ext cx="714753" cy="145386"/>
          </a:xfrm>
          <a:prstGeom prst="rect">
            <a:avLst/>
          </a:prstGeom>
          <a:solidFill>
            <a:srgbClr val="1C1E21"/>
          </a:solidFill>
        </p:spPr>
        <p:txBody>
          <a:bodyPr wrap="none" lIns="0" tIns="0" rIns="0" bIns="0" rtlCol="0">
            <a:spAutoFit/>
          </a:bodyPr>
          <a:lstStyle/>
          <a:p>
            <a:pPr algn="l">
              <a:lnSpc>
                <a:spcPct val="90000"/>
              </a:lnSpc>
            </a:pPr>
            <a:r>
              <a:rPr lang="en-US" sz="1050" dirty="0">
                <a:solidFill>
                  <a:srgbClr val="FFFF00"/>
                </a:solidFill>
                <a:latin typeface="Calibri" panose="020F0502020204030204" pitchFamily="34" charset="0"/>
                <a:cs typeface="Calibri" panose="020F0502020204030204" pitchFamily="34" charset="0"/>
              </a:rPr>
              <a:t>Hexagon 690</a:t>
            </a:r>
          </a:p>
        </p:txBody>
      </p:sp>
      <p:sp>
        <p:nvSpPr>
          <p:cNvPr id="12" name="TextBox 11">
            <a:extLst>
              <a:ext uri="{FF2B5EF4-FFF2-40B4-BE49-F238E27FC236}">
                <a16:creationId xmlns:a16="http://schemas.microsoft.com/office/drawing/2014/main" id="{FEC1A9E3-2CD2-4F15-810A-CEFA9D9B1C0F}"/>
              </a:ext>
            </a:extLst>
          </p:cNvPr>
          <p:cNvSpPr txBox="1"/>
          <p:nvPr/>
        </p:nvSpPr>
        <p:spPr>
          <a:xfrm>
            <a:off x="836001" y="2353735"/>
            <a:ext cx="485584" cy="145386"/>
          </a:xfrm>
          <a:prstGeom prst="rect">
            <a:avLst/>
          </a:prstGeom>
          <a:solidFill>
            <a:srgbClr val="1C1E21"/>
          </a:solidFill>
        </p:spPr>
        <p:txBody>
          <a:bodyPr wrap="none" lIns="0" tIns="0" rIns="0" bIns="0" rtlCol="0">
            <a:spAutoFit/>
          </a:bodyPr>
          <a:lstStyle/>
          <a:p>
            <a:pPr algn="l">
              <a:lnSpc>
                <a:spcPct val="90000"/>
              </a:lnSpc>
            </a:pPr>
            <a:r>
              <a:rPr lang="en-US" sz="1050" dirty="0" err="1">
                <a:solidFill>
                  <a:srgbClr val="FFFF00"/>
                </a:solidFill>
                <a:latin typeface="Calibri" panose="020F0502020204030204" pitchFamily="34" charset="0"/>
                <a:cs typeface="Calibri" panose="020F0502020204030204" pitchFamily="34" charset="0"/>
              </a:rPr>
              <a:t>Kyro</a:t>
            </a:r>
            <a:r>
              <a:rPr lang="en-US" sz="1050" dirty="0">
                <a:solidFill>
                  <a:srgbClr val="FFFF00"/>
                </a:solidFill>
                <a:latin typeface="Calibri" panose="020F0502020204030204" pitchFamily="34" charset="0"/>
                <a:cs typeface="Calibri" panose="020F0502020204030204" pitchFamily="34" charset="0"/>
              </a:rPr>
              <a:t> 485</a:t>
            </a:r>
          </a:p>
        </p:txBody>
      </p:sp>
      <p:sp>
        <p:nvSpPr>
          <p:cNvPr id="14" name="TextBox 13">
            <a:extLst>
              <a:ext uri="{FF2B5EF4-FFF2-40B4-BE49-F238E27FC236}">
                <a16:creationId xmlns:a16="http://schemas.microsoft.com/office/drawing/2014/main" id="{40704FAE-A243-4D35-AA64-1FD896F38AC4}"/>
              </a:ext>
            </a:extLst>
          </p:cNvPr>
          <p:cNvSpPr txBox="1"/>
          <p:nvPr/>
        </p:nvSpPr>
        <p:spPr>
          <a:xfrm>
            <a:off x="484751" y="2965623"/>
            <a:ext cx="2346395" cy="145386"/>
          </a:xfrm>
          <a:prstGeom prst="rect">
            <a:avLst/>
          </a:prstGeom>
          <a:solidFill>
            <a:srgbClr val="1C1E21"/>
          </a:solidFill>
        </p:spPr>
        <p:txBody>
          <a:bodyPr wrap="square" lIns="0" tIns="0" rIns="0" bIns="0" rtlCol="0">
            <a:spAutoFit/>
          </a:bodyPr>
          <a:lstStyle>
            <a:defPPr>
              <a:defRPr lang="en-US"/>
            </a:defPPr>
            <a:lvl1pPr>
              <a:lnSpc>
                <a:spcPct val="90000"/>
              </a:lnSpc>
              <a:defRPr sz="1050">
                <a:solidFill>
                  <a:srgbClr val="FFFF00"/>
                </a:solidFill>
                <a:latin typeface="Calibri" panose="020F0502020204030204" pitchFamily="34" charset="0"/>
                <a:cs typeface="Calibri" panose="020F0502020204030204" pitchFamily="34" charset="0"/>
              </a:defRPr>
            </a:lvl1pPr>
          </a:lstStyle>
          <a:p>
            <a:pPr algn="ctr"/>
            <a:r>
              <a:rPr lang="en-US" dirty="0" err="1"/>
              <a:t>Kyro</a:t>
            </a:r>
            <a:r>
              <a:rPr lang="en-US" dirty="0"/>
              <a:t> 485 (8-ARM </a:t>
            </a:r>
            <a:r>
              <a:rPr lang="en-US" dirty="0" err="1"/>
              <a:t>Prime+BigLittle</a:t>
            </a:r>
            <a:r>
              <a:rPr lang="en-US" dirty="0"/>
              <a:t> Cores)</a:t>
            </a:r>
          </a:p>
        </p:txBody>
      </p:sp>
      <p:sp>
        <p:nvSpPr>
          <p:cNvPr id="15" name="TextBox 14">
            <a:extLst>
              <a:ext uri="{FF2B5EF4-FFF2-40B4-BE49-F238E27FC236}">
                <a16:creationId xmlns:a16="http://schemas.microsoft.com/office/drawing/2014/main" id="{7F7F4B76-338D-411E-A7F4-65CCF3C06F38}"/>
              </a:ext>
            </a:extLst>
          </p:cNvPr>
          <p:cNvSpPr txBox="1"/>
          <p:nvPr/>
        </p:nvSpPr>
        <p:spPr>
          <a:xfrm>
            <a:off x="613519" y="3269359"/>
            <a:ext cx="267631" cy="221541"/>
          </a:xfrm>
          <a:prstGeom prst="rect">
            <a:avLst/>
          </a:prstGeom>
          <a:noFill/>
        </p:spPr>
        <p:txBody>
          <a:bodyPr wrap="none" lIns="0" tIns="0" rIns="0" bIns="0" rtlCol="0">
            <a:spAutoFit/>
          </a:bodyPr>
          <a:lstStyle/>
          <a:p>
            <a:pPr algn="ctr">
              <a:lnSpc>
                <a:spcPct val="90000"/>
              </a:lnSpc>
            </a:pPr>
            <a:r>
              <a:rPr lang="en-US" sz="800" dirty="0">
                <a:latin typeface="Calibri" panose="020F0502020204030204" pitchFamily="34" charset="0"/>
                <a:cs typeface="Calibri" panose="020F0502020204030204" pitchFamily="34" charset="0"/>
              </a:rPr>
              <a:t>Prime </a:t>
            </a:r>
          </a:p>
          <a:p>
            <a:pPr algn="ctr">
              <a:lnSpc>
                <a:spcPct val="90000"/>
              </a:lnSpc>
            </a:pPr>
            <a:r>
              <a:rPr lang="en-US" sz="800" dirty="0">
                <a:latin typeface="Calibri" panose="020F0502020204030204" pitchFamily="34" charset="0"/>
                <a:cs typeface="Calibri" panose="020F0502020204030204" pitchFamily="34" charset="0"/>
              </a:rPr>
              <a:t>Core</a:t>
            </a:r>
          </a:p>
        </p:txBody>
      </p:sp>
      <p:sp>
        <p:nvSpPr>
          <p:cNvPr id="8" name="Rectangle 7">
            <a:extLst>
              <a:ext uri="{FF2B5EF4-FFF2-40B4-BE49-F238E27FC236}">
                <a16:creationId xmlns:a16="http://schemas.microsoft.com/office/drawing/2014/main" id="{48F942B9-30A9-4953-8BA9-A156735753C4}"/>
              </a:ext>
            </a:extLst>
          </p:cNvPr>
          <p:cNvSpPr/>
          <p:nvPr/>
        </p:nvSpPr>
        <p:spPr>
          <a:xfrm>
            <a:off x="484751" y="4308056"/>
            <a:ext cx="2346395" cy="927177"/>
          </a:xfrm>
          <a:prstGeom prst="rect">
            <a:avLst/>
          </a:prstGeom>
          <a:solidFill>
            <a:schemeClr val="bg1">
              <a:lumMod val="85000"/>
            </a:schemeClr>
          </a:solidFill>
          <a:ln w="3810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marL="228531" indent="-228531">
              <a:lnSpc>
                <a:spcPct val="90000"/>
              </a:lnSpc>
              <a:buFont typeface="Arial" panose="020B0604020202020204" pitchFamily="34" charset="0"/>
              <a:buChar char="•"/>
            </a:pPr>
            <a:endParaRPr lang="en-US" dirty="0">
              <a:solidFill>
                <a:schemeClr val="tx1"/>
              </a:solidFill>
            </a:endParaRPr>
          </a:p>
        </p:txBody>
      </p:sp>
      <p:sp>
        <p:nvSpPr>
          <p:cNvPr id="16" name="TextBox 15">
            <a:extLst>
              <a:ext uri="{FF2B5EF4-FFF2-40B4-BE49-F238E27FC236}">
                <a16:creationId xmlns:a16="http://schemas.microsoft.com/office/drawing/2014/main" id="{39B544F7-C6E7-418D-A38B-258A00CDCD35}"/>
              </a:ext>
            </a:extLst>
          </p:cNvPr>
          <p:cNvSpPr txBox="1"/>
          <p:nvPr/>
        </p:nvSpPr>
        <p:spPr>
          <a:xfrm>
            <a:off x="484751" y="4168591"/>
            <a:ext cx="2346395" cy="145386"/>
          </a:xfrm>
          <a:prstGeom prst="rect">
            <a:avLst/>
          </a:prstGeom>
          <a:solidFill>
            <a:srgbClr val="1C1E21"/>
          </a:solidFill>
        </p:spPr>
        <p:txBody>
          <a:bodyPr wrap="square" lIns="0" tIns="0" rIns="0" bIns="0" rtlCol="0">
            <a:spAutoFit/>
          </a:bodyPr>
          <a:lstStyle>
            <a:defPPr>
              <a:defRPr lang="en-US"/>
            </a:defPPr>
            <a:lvl1pPr>
              <a:lnSpc>
                <a:spcPct val="90000"/>
              </a:lnSpc>
              <a:defRPr sz="1050">
                <a:solidFill>
                  <a:srgbClr val="FFFF00"/>
                </a:solidFill>
                <a:latin typeface="Calibri" panose="020F0502020204030204" pitchFamily="34" charset="0"/>
                <a:cs typeface="Calibri" panose="020F0502020204030204" pitchFamily="34" charset="0"/>
              </a:defRPr>
            </a:lvl1pPr>
          </a:lstStyle>
          <a:p>
            <a:pPr algn="ctr"/>
            <a:r>
              <a:rPr lang="en-US" dirty="0"/>
              <a:t>Hexagon 690 (DSP + AI)</a:t>
            </a:r>
          </a:p>
        </p:txBody>
      </p:sp>
      <p:sp>
        <p:nvSpPr>
          <p:cNvPr id="19" name="TextBox 18">
            <a:extLst>
              <a:ext uri="{FF2B5EF4-FFF2-40B4-BE49-F238E27FC236}">
                <a16:creationId xmlns:a16="http://schemas.microsoft.com/office/drawing/2014/main" id="{D49B98FB-77FD-45FF-81B2-9EDE72243EFB}"/>
              </a:ext>
            </a:extLst>
          </p:cNvPr>
          <p:cNvSpPr txBox="1"/>
          <p:nvPr/>
        </p:nvSpPr>
        <p:spPr>
          <a:xfrm>
            <a:off x="6111992" y="1191737"/>
            <a:ext cx="592957" cy="145386"/>
          </a:xfrm>
          <a:prstGeom prst="rect">
            <a:avLst/>
          </a:prstGeom>
          <a:solidFill>
            <a:srgbClr val="1C1E21"/>
          </a:solidFill>
        </p:spPr>
        <p:txBody>
          <a:bodyPr wrap="none" lIns="0" tIns="0" rIns="0" bIns="0" rtlCol="0">
            <a:spAutoFit/>
          </a:bodyPr>
          <a:lstStyle/>
          <a:p>
            <a:pPr algn="l">
              <a:lnSpc>
                <a:spcPct val="90000"/>
              </a:lnSpc>
            </a:pPr>
            <a:r>
              <a:rPr lang="en-US" sz="1050" dirty="0">
                <a:solidFill>
                  <a:srgbClr val="FFFF00"/>
                </a:solidFill>
                <a:latin typeface="Calibri" panose="020F0502020204030204" pitchFamily="34" charset="0"/>
                <a:cs typeface="Calibri" panose="020F0502020204030204" pitchFamily="34" charset="0"/>
              </a:rPr>
              <a:t>7nm TSMC</a:t>
            </a:r>
          </a:p>
        </p:txBody>
      </p:sp>
      <p:sp>
        <p:nvSpPr>
          <p:cNvPr id="22" name="Rectangle 21">
            <a:extLst>
              <a:ext uri="{FF2B5EF4-FFF2-40B4-BE49-F238E27FC236}">
                <a16:creationId xmlns:a16="http://schemas.microsoft.com/office/drawing/2014/main" id="{817D2DB0-787F-4536-B10E-002F0DD4A05F}"/>
              </a:ext>
            </a:extLst>
          </p:cNvPr>
          <p:cNvSpPr/>
          <p:nvPr/>
        </p:nvSpPr>
        <p:spPr>
          <a:xfrm>
            <a:off x="484751" y="5504083"/>
            <a:ext cx="2346395" cy="906140"/>
          </a:xfrm>
          <a:prstGeom prst="rect">
            <a:avLst/>
          </a:prstGeom>
          <a:solidFill>
            <a:schemeClr val="bg1">
              <a:lumMod val="85000"/>
            </a:schemeClr>
          </a:solidFill>
          <a:ln w="3810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marL="228531" indent="-228531">
              <a:lnSpc>
                <a:spcPct val="90000"/>
              </a:lnSpc>
              <a:buFont typeface="Arial" panose="020B0604020202020204" pitchFamily="34" charset="0"/>
              <a:buChar char="•"/>
            </a:pPr>
            <a:endParaRPr lang="en-US" dirty="0">
              <a:solidFill>
                <a:schemeClr val="tx1"/>
              </a:solidFill>
            </a:endParaRPr>
          </a:p>
        </p:txBody>
      </p:sp>
      <p:sp>
        <p:nvSpPr>
          <p:cNvPr id="23" name="TextBox 22">
            <a:extLst>
              <a:ext uri="{FF2B5EF4-FFF2-40B4-BE49-F238E27FC236}">
                <a16:creationId xmlns:a16="http://schemas.microsoft.com/office/drawing/2014/main" id="{B91213E0-D0DD-4A03-B50B-3E2326498713}"/>
              </a:ext>
            </a:extLst>
          </p:cNvPr>
          <p:cNvSpPr txBox="1"/>
          <p:nvPr/>
        </p:nvSpPr>
        <p:spPr>
          <a:xfrm>
            <a:off x="484751" y="5364620"/>
            <a:ext cx="2346395" cy="145386"/>
          </a:xfrm>
          <a:prstGeom prst="rect">
            <a:avLst/>
          </a:prstGeom>
          <a:solidFill>
            <a:srgbClr val="1C1E21"/>
          </a:solidFill>
        </p:spPr>
        <p:txBody>
          <a:bodyPr wrap="square" lIns="0" tIns="0" rIns="0" bIns="0" rtlCol="0">
            <a:spAutoFit/>
          </a:bodyPr>
          <a:lstStyle>
            <a:defPPr>
              <a:defRPr lang="en-US"/>
            </a:defPPr>
            <a:lvl1pPr>
              <a:lnSpc>
                <a:spcPct val="90000"/>
              </a:lnSpc>
              <a:defRPr sz="1050">
                <a:solidFill>
                  <a:srgbClr val="FFFF00"/>
                </a:solidFill>
                <a:latin typeface="Calibri" panose="020F0502020204030204" pitchFamily="34" charset="0"/>
                <a:cs typeface="Calibri" panose="020F0502020204030204" pitchFamily="34" charset="0"/>
              </a:defRPr>
            </a:lvl1pPr>
          </a:lstStyle>
          <a:p>
            <a:pPr algn="ctr"/>
            <a:r>
              <a:rPr lang="en-US" dirty="0"/>
              <a:t>Adreno 640</a:t>
            </a:r>
          </a:p>
        </p:txBody>
      </p:sp>
      <p:sp>
        <p:nvSpPr>
          <p:cNvPr id="9" name="TextBox 8">
            <a:extLst>
              <a:ext uri="{FF2B5EF4-FFF2-40B4-BE49-F238E27FC236}">
                <a16:creationId xmlns:a16="http://schemas.microsoft.com/office/drawing/2014/main" id="{78B9797C-2469-410A-9C6B-A02C4D930336}"/>
              </a:ext>
            </a:extLst>
          </p:cNvPr>
          <p:cNvSpPr txBox="1"/>
          <p:nvPr/>
        </p:nvSpPr>
        <p:spPr>
          <a:xfrm>
            <a:off x="427227" y="5466076"/>
            <a:ext cx="2557597" cy="946872"/>
          </a:xfrm>
          <a:prstGeom prst="rect">
            <a:avLst/>
          </a:prstGeom>
          <a:noFill/>
        </p:spPr>
        <p:txBody>
          <a:bodyPr wrap="square" rtlCol="0">
            <a:spAutoFit/>
          </a:bodyPr>
          <a:lstStyle/>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Vulkan, OpenCL, OpenGL ES 3.1</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Apps: HDR10+, HEVC, Dolby, </a:t>
            </a:r>
            <a:r>
              <a:rPr lang="en-US" sz="1100" dirty="0" err="1">
                <a:latin typeface="Calibri" panose="020F0502020204030204" pitchFamily="34" charset="0"/>
                <a:cs typeface="Calibri" panose="020F0502020204030204" pitchFamily="34" charset="0"/>
              </a:rPr>
              <a:t>etc</a:t>
            </a:r>
            <a:endParaRPr lang="en-US" sz="1100" dirty="0">
              <a:latin typeface="Calibri" panose="020F0502020204030204" pitchFamily="34" charset="0"/>
              <a:cs typeface="Calibri" panose="020F0502020204030204" pitchFamily="34" charset="0"/>
            </a:endParaRP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Enables 8k-360</a:t>
            </a:r>
            <a:r>
              <a:rPr lang="en-US" sz="1100" baseline="30000" dirty="0">
                <a:latin typeface="Calibri" panose="020F0502020204030204" pitchFamily="34" charset="0"/>
                <a:cs typeface="Calibri" panose="020F0502020204030204" pitchFamily="34" charset="0"/>
              </a:rPr>
              <a:t>o</a:t>
            </a:r>
            <a:r>
              <a:rPr lang="en-US" sz="1100" dirty="0">
                <a:latin typeface="Calibri" panose="020F0502020204030204" pitchFamily="34" charset="0"/>
                <a:cs typeface="Calibri" panose="020F0502020204030204" pitchFamily="34" charset="0"/>
              </a:rPr>
              <a:t> VR video playback</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20% faster compared to Adreno 630</a:t>
            </a:r>
          </a:p>
        </p:txBody>
      </p:sp>
      <p:sp>
        <p:nvSpPr>
          <p:cNvPr id="25" name="TextBox 24">
            <a:extLst>
              <a:ext uri="{FF2B5EF4-FFF2-40B4-BE49-F238E27FC236}">
                <a16:creationId xmlns:a16="http://schemas.microsoft.com/office/drawing/2014/main" id="{DF0C3611-772C-4A60-AF68-F694B512CFE4}"/>
              </a:ext>
            </a:extLst>
          </p:cNvPr>
          <p:cNvSpPr txBox="1"/>
          <p:nvPr/>
        </p:nvSpPr>
        <p:spPr>
          <a:xfrm>
            <a:off x="427227" y="4252326"/>
            <a:ext cx="2557597" cy="946872"/>
          </a:xfrm>
          <a:prstGeom prst="rect">
            <a:avLst/>
          </a:prstGeom>
          <a:noFill/>
        </p:spPr>
        <p:txBody>
          <a:bodyPr wrap="square" rtlCol="0">
            <a:spAutoFit/>
          </a:bodyPr>
          <a:lstStyle/>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Quad threaded Scalar Core</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DSP + 4 Hexagon Vector </a:t>
            </a:r>
            <a:r>
              <a:rPr lang="en-US" sz="1100" dirty="0" err="1">
                <a:latin typeface="Calibri" panose="020F0502020204030204" pitchFamily="34" charset="0"/>
                <a:cs typeface="Calibri" panose="020F0502020204030204" pitchFamily="34" charset="0"/>
              </a:rPr>
              <a:t>Xccelerators</a:t>
            </a:r>
            <a:endParaRPr lang="en-US" sz="1100" dirty="0">
              <a:latin typeface="Calibri" panose="020F0502020204030204" pitchFamily="34" charset="0"/>
              <a:cs typeface="Calibri" panose="020F0502020204030204" pitchFamily="34" charset="0"/>
            </a:endParaRP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New Tensor </a:t>
            </a:r>
            <a:r>
              <a:rPr lang="en-US" sz="1100" dirty="0" err="1">
                <a:latin typeface="Calibri" panose="020F0502020204030204" pitchFamily="34" charset="0"/>
                <a:cs typeface="Calibri" panose="020F0502020204030204" pitchFamily="34" charset="0"/>
              </a:rPr>
              <a:t>Xccelerator</a:t>
            </a:r>
            <a:r>
              <a:rPr lang="en-US" sz="1100" dirty="0">
                <a:latin typeface="Calibri" panose="020F0502020204030204" pitchFamily="34" charset="0"/>
                <a:cs typeface="Calibri" panose="020F0502020204030204" pitchFamily="34" charset="0"/>
              </a:rPr>
              <a:t> for AI</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Apps: AI, Voice Assistance, AV codecs</a:t>
            </a:r>
          </a:p>
        </p:txBody>
      </p:sp>
      <p:sp>
        <p:nvSpPr>
          <p:cNvPr id="27" name="Rectangle 26">
            <a:extLst>
              <a:ext uri="{FF2B5EF4-FFF2-40B4-BE49-F238E27FC236}">
                <a16:creationId xmlns:a16="http://schemas.microsoft.com/office/drawing/2014/main" id="{4EF6D94B-20FF-4536-8AC4-A6F982FD0C8E}"/>
              </a:ext>
            </a:extLst>
          </p:cNvPr>
          <p:cNvSpPr/>
          <p:nvPr/>
        </p:nvSpPr>
        <p:spPr>
          <a:xfrm>
            <a:off x="2977492" y="3105391"/>
            <a:ext cx="3785656" cy="2129841"/>
          </a:xfrm>
          <a:prstGeom prst="rect">
            <a:avLst/>
          </a:prstGeom>
          <a:solidFill>
            <a:schemeClr val="bg1">
              <a:lumMod val="85000"/>
            </a:schemeClr>
          </a:solidFill>
          <a:ln w="3810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marL="228531" indent="-228531">
              <a:lnSpc>
                <a:spcPct val="90000"/>
              </a:lnSpc>
              <a:buFont typeface="Arial" panose="020B0604020202020204" pitchFamily="34" charset="0"/>
              <a:buChar char="•"/>
            </a:pPr>
            <a:endParaRPr lang="en-US" dirty="0">
              <a:solidFill>
                <a:schemeClr val="tx1"/>
              </a:solidFill>
            </a:endParaRPr>
          </a:p>
        </p:txBody>
      </p:sp>
      <p:sp>
        <p:nvSpPr>
          <p:cNvPr id="26" name="TextBox 25">
            <a:extLst>
              <a:ext uri="{FF2B5EF4-FFF2-40B4-BE49-F238E27FC236}">
                <a16:creationId xmlns:a16="http://schemas.microsoft.com/office/drawing/2014/main" id="{889FE088-800A-49EF-95FA-72745840C59F}"/>
              </a:ext>
            </a:extLst>
          </p:cNvPr>
          <p:cNvSpPr txBox="1"/>
          <p:nvPr/>
        </p:nvSpPr>
        <p:spPr>
          <a:xfrm>
            <a:off x="2906251" y="3130117"/>
            <a:ext cx="3841391" cy="2036630"/>
          </a:xfrm>
          <a:prstGeom prst="rect">
            <a:avLst/>
          </a:prstGeom>
          <a:noFill/>
        </p:spPr>
        <p:txBody>
          <a:bodyPr wrap="square" rtlCol="0">
            <a:spAutoFit/>
          </a:bodyPr>
          <a:lstStyle/>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Snapdragon X24 LTE (855 built-in) modem LTE Category 20</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Snapdragon X50 5G (external) modem (for 5G devices)</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Qualcomm Wi-Fi 6-ready mobile platform: (802.11ax-ready, 802.11ac Wave 2, 802.11ay, 802.11ad)</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Qualcomm 60 GHz Wi-Fi mobile platform: (802.11ay, 802.11ad)</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Bluetooth Version: 5.0</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Bluetooth Speed: 2 Mbps</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High accuracy location with dual-frequency GNSS.</a:t>
            </a:r>
          </a:p>
        </p:txBody>
      </p:sp>
      <p:sp>
        <p:nvSpPr>
          <p:cNvPr id="30" name="TextBox 29">
            <a:extLst>
              <a:ext uri="{FF2B5EF4-FFF2-40B4-BE49-F238E27FC236}">
                <a16:creationId xmlns:a16="http://schemas.microsoft.com/office/drawing/2014/main" id="{B2395117-5A69-47D6-8DB0-A3B44A7F9C0D}"/>
              </a:ext>
            </a:extLst>
          </p:cNvPr>
          <p:cNvSpPr txBox="1"/>
          <p:nvPr/>
        </p:nvSpPr>
        <p:spPr>
          <a:xfrm>
            <a:off x="2976793" y="2960005"/>
            <a:ext cx="3785656" cy="145386"/>
          </a:xfrm>
          <a:prstGeom prst="rect">
            <a:avLst/>
          </a:prstGeom>
          <a:solidFill>
            <a:srgbClr val="1C1E21"/>
          </a:solidFill>
        </p:spPr>
        <p:txBody>
          <a:bodyPr wrap="square" lIns="0" tIns="0" rIns="0" bIns="0" rtlCol="0">
            <a:spAutoFit/>
          </a:bodyPr>
          <a:lstStyle>
            <a:defPPr>
              <a:defRPr lang="en-US"/>
            </a:defPPr>
            <a:lvl1pPr>
              <a:lnSpc>
                <a:spcPct val="90000"/>
              </a:lnSpc>
              <a:defRPr sz="1050">
                <a:solidFill>
                  <a:srgbClr val="FFFF00"/>
                </a:solidFill>
                <a:latin typeface="Calibri" panose="020F0502020204030204" pitchFamily="34" charset="0"/>
                <a:cs typeface="Calibri" panose="020F0502020204030204" pitchFamily="34" charset="0"/>
              </a:defRPr>
            </a:lvl1pPr>
          </a:lstStyle>
          <a:p>
            <a:pPr algn="ctr"/>
            <a:r>
              <a:rPr lang="en-US" dirty="0"/>
              <a:t>Connectivity (5G)</a:t>
            </a:r>
          </a:p>
        </p:txBody>
      </p:sp>
      <p:sp>
        <p:nvSpPr>
          <p:cNvPr id="31" name="TextBox 30">
            <a:extLst>
              <a:ext uri="{FF2B5EF4-FFF2-40B4-BE49-F238E27FC236}">
                <a16:creationId xmlns:a16="http://schemas.microsoft.com/office/drawing/2014/main" id="{F46F1444-9E39-4646-A941-12F1BEB0C333}"/>
              </a:ext>
            </a:extLst>
          </p:cNvPr>
          <p:cNvSpPr txBox="1"/>
          <p:nvPr/>
        </p:nvSpPr>
        <p:spPr>
          <a:xfrm>
            <a:off x="2963776" y="5361896"/>
            <a:ext cx="3796361" cy="145386"/>
          </a:xfrm>
          <a:prstGeom prst="rect">
            <a:avLst/>
          </a:prstGeom>
          <a:solidFill>
            <a:srgbClr val="1C1E21"/>
          </a:solidFill>
        </p:spPr>
        <p:txBody>
          <a:bodyPr wrap="square" lIns="0" tIns="0" rIns="0" bIns="0" rtlCol="0">
            <a:spAutoFit/>
          </a:bodyPr>
          <a:lstStyle>
            <a:defPPr>
              <a:defRPr lang="en-US"/>
            </a:defPPr>
            <a:lvl1pPr>
              <a:lnSpc>
                <a:spcPct val="90000"/>
              </a:lnSpc>
              <a:defRPr sz="1050">
                <a:solidFill>
                  <a:srgbClr val="FFFF00"/>
                </a:solidFill>
                <a:latin typeface="Calibri" panose="020F0502020204030204" pitchFamily="34" charset="0"/>
                <a:cs typeface="Calibri" panose="020F0502020204030204" pitchFamily="34" charset="0"/>
              </a:defRPr>
            </a:lvl1pPr>
          </a:lstStyle>
          <a:p>
            <a:pPr algn="ctr"/>
            <a:r>
              <a:rPr lang="en-US" dirty="0"/>
              <a:t>Spectra 360 ISP</a:t>
            </a:r>
          </a:p>
        </p:txBody>
      </p:sp>
      <p:sp>
        <p:nvSpPr>
          <p:cNvPr id="32" name="TextBox 31">
            <a:extLst>
              <a:ext uri="{FF2B5EF4-FFF2-40B4-BE49-F238E27FC236}">
                <a16:creationId xmlns:a16="http://schemas.microsoft.com/office/drawing/2014/main" id="{EFDC1D33-84AE-4E45-BDFC-303E65042E56}"/>
              </a:ext>
            </a:extLst>
          </p:cNvPr>
          <p:cNvSpPr txBox="1"/>
          <p:nvPr/>
        </p:nvSpPr>
        <p:spPr>
          <a:xfrm>
            <a:off x="2906251" y="5463352"/>
            <a:ext cx="4010573" cy="946872"/>
          </a:xfrm>
          <a:prstGeom prst="rect">
            <a:avLst/>
          </a:prstGeom>
          <a:noFill/>
        </p:spPr>
        <p:txBody>
          <a:bodyPr wrap="square" rtlCol="0">
            <a:spAutoFit/>
          </a:bodyPr>
          <a:lstStyle/>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New dedicated Image Signal Processor (ISP)</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Dual 14-bit CV-ISPs; 48MP @ 30fps single camera</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Hardware CV for object detection, tracking, </a:t>
            </a:r>
            <a:r>
              <a:rPr lang="en-US" sz="1100" dirty="0" err="1">
                <a:latin typeface="Calibri" panose="020F0502020204030204" pitchFamily="34" charset="0"/>
                <a:cs typeface="Calibri" panose="020F0502020204030204" pitchFamily="34" charset="0"/>
              </a:rPr>
              <a:t>streo</a:t>
            </a:r>
            <a:r>
              <a:rPr lang="en-US" sz="1100" dirty="0">
                <a:latin typeface="Calibri" panose="020F0502020204030204" pitchFamily="34" charset="0"/>
                <a:cs typeface="Calibri" panose="020F0502020204030204" pitchFamily="34" charset="0"/>
              </a:rPr>
              <a:t> depth process</a:t>
            </a:r>
          </a:p>
          <a:p>
            <a:pPr marL="114266" indent="-114266">
              <a:lnSpc>
                <a:spcPts val="1699"/>
              </a:lnSpc>
              <a:buFont typeface="Arial" panose="020B0604020202020204" pitchFamily="34" charset="0"/>
              <a:buChar char="•"/>
            </a:pPr>
            <a:r>
              <a:rPr lang="en-US" sz="1100" dirty="0">
                <a:latin typeface="Calibri" panose="020F0502020204030204" pitchFamily="34" charset="0"/>
                <a:cs typeface="Calibri" panose="020F0502020204030204" pitchFamily="34" charset="0"/>
              </a:rPr>
              <a:t>6DoF XR Body tracking, H265, 4K60 HDR video capture, etc.</a:t>
            </a:r>
          </a:p>
        </p:txBody>
      </p:sp>
      <p:sp>
        <p:nvSpPr>
          <p:cNvPr id="34" name="TextBox 33">
            <a:extLst>
              <a:ext uri="{FF2B5EF4-FFF2-40B4-BE49-F238E27FC236}">
                <a16:creationId xmlns:a16="http://schemas.microsoft.com/office/drawing/2014/main" id="{2A1C0725-B71A-42AD-9DF0-84A9C8DFC2AB}"/>
              </a:ext>
            </a:extLst>
          </p:cNvPr>
          <p:cNvSpPr txBox="1"/>
          <p:nvPr/>
        </p:nvSpPr>
        <p:spPr>
          <a:xfrm>
            <a:off x="1723622" y="2016499"/>
            <a:ext cx="650650" cy="145386"/>
          </a:xfrm>
          <a:prstGeom prst="rect">
            <a:avLst/>
          </a:prstGeom>
          <a:solidFill>
            <a:srgbClr val="1C1E21"/>
          </a:solidFill>
        </p:spPr>
        <p:txBody>
          <a:bodyPr wrap="none" lIns="0" tIns="0" rIns="0" bIns="0" rtlCol="0">
            <a:spAutoFit/>
          </a:bodyPr>
          <a:lstStyle/>
          <a:p>
            <a:pPr algn="l">
              <a:lnSpc>
                <a:spcPct val="90000"/>
              </a:lnSpc>
            </a:pPr>
            <a:r>
              <a:rPr lang="en-US" sz="1050" dirty="0">
                <a:solidFill>
                  <a:srgbClr val="FFFF00"/>
                </a:solidFill>
                <a:latin typeface="Calibri" panose="020F0502020204030204" pitchFamily="34" charset="0"/>
                <a:cs typeface="Calibri" panose="020F0502020204030204" pitchFamily="34" charset="0"/>
              </a:rPr>
              <a:t>Spectra 360</a:t>
            </a:r>
          </a:p>
        </p:txBody>
      </p:sp>
      <p:sp>
        <p:nvSpPr>
          <p:cNvPr id="35" name="TextBox 34">
            <a:extLst>
              <a:ext uri="{FF2B5EF4-FFF2-40B4-BE49-F238E27FC236}">
                <a16:creationId xmlns:a16="http://schemas.microsoft.com/office/drawing/2014/main" id="{A002E03D-275C-4807-BAEE-5F06B88D240A}"/>
              </a:ext>
            </a:extLst>
          </p:cNvPr>
          <p:cNvSpPr txBox="1"/>
          <p:nvPr/>
        </p:nvSpPr>
        <p:spPr>
          <a:xfrm>
            <a:off x="5052177" y="1763725"/>
            <a:ext cx="205131" cy="193849"/>
          </a:xfrm>
          <a:prstGeom prst="rect">
            <a:avLst/>
          </a:prstGeom>
          <a:solidFill>
            <a:srgbClr val="1C1E21"/>
          </a:solidFill>
        </p:spPr>
        <p:txBody>
          <a:bodyPr wrap="none" lIns="0" tIns="0" rIns="0" bIns="0" rtlCol="0">
            <a:spAutoFit/>
          </a:bodyPr>
          <a:lstStyle/>
          <a:p>
            <a:pPr algn="l">
              <a:lnSpc>
                <a:spcPct val="90000"/>
              </a:lnSpc>
            </a:pPr>
            <a:r>
              <a:rPr lang="en-US" sz="1400" dirty="0">
                <a:solidFill>
                  <a:srgbClr val="FFFF00"/>
                </a:solidFill>
                <a:latin typeface="Calibri" panose="020F0502020204030204" pitchFamily="34" charset="0"/>
                <a:cs typeface="Calibri" panose="020F0502020204030204" pitchFamily="34" charset="0"/>
              </a:rPr>
              <a:t>5G</a:t>
            </a:r>
          </a:p>
        </p:txBody>
      </p:sp>
      <p:sp>
        <p:nvSpPr>
          <p:cNvPr id="38" name="TextBox 37">
            <a:extLst>
              <a:ext uri="{FF2B5EF4-FFF2-40B4-BE49-F238E27FC236}">
                <a16:creationId xmlns:a16="http://schemas.microsoft.com/office/drawing/2014/main" id="{44EF12F9-A7B7-4C26-B875-2724F9DA82FF}"/>
              </a:ext>
            </a:extLst>
          </p:cNvPr>
          <p:cNvSpPr txBox="1"/>
          <p:nvPr/>
        </p:nvSpPr>
        <p:spPr>
          <a:xfrm>
            <a:off x="6913136" y="889183"/>
            <a:ext cx="4960281" cy="145386"/>
          </a:xfrm>
          <a:prstGeom prst="rect">
            <a:avLst/>
          </a:prstGeom>
          <a:solidFill>
            <a:srgbClr val="1C1E21"/>
          </a:solidFill>
        </p:spPr>
        <p:txBody>
          <a:bodyPr wrap="square" lIns="0" tIns="0" rIns="0" bIns="0" rtlCol="0">
            <a:spAutoFit/>
          </a:bodyPr>
          <a:lstStyle>
            <a:defPPr>
              <a:defRPr lang="en-US"/>
            </a:defPPr>
            <a:lvl1pPr>
              <a:lnSpc>
                <a:spcPct val="90000"/>
              </a:lnSpc>
              <a:defRPr sz="1050">
                <a:solidFill>
                  <a:srgbClr val="FFFF00"/>
                </a:solidFill>
                <a:latin typeface="Calibri" panose="020F0502020204030204" pitchFamily="34" charset="0"/>
                <a:cs typeface="Calibri" panose="020F0502020204030204" pitchFamily="34" charset="0"/>
              </a:defRPr>
            </a:lvl1pPr>
          </a:lstStyle>
          <a:p>
            <a:pPr algn="ctr"/>
            <a:r>
              <a:rPr lang="en-US" dirty="0"/>
              <a:t>Qualcomm Development Board connected to (</a:t>
            </a:r>
            <a:r>
              <a:rPr lang="en-US" dirty="0" err="1"/>
              <a:t>mcmurdo</a:t>
            </a:r>
            <a:r>
              <a:rPr lang="en-US" dirty="0"/>
              <a:t>) HPZ820</a:t>
            </a:r>
          </a:p>
        </p:txBody>
      </p:sp>
      <p:pic>
        <p:nvPicPr>
          <p:cNvPr id="43" name="Picture 42">
            <a:extLst>
              <a:ext uri="{FF2B5EF4-FFF2-40B4-BE49-F238E27FC236}">
                <a16:creationId xmlns:a16="http://schemas.microsoft.com/office/drawing/2014/main" id="{259C6554-0162-4825-8698-F1AD8827DE04}"/>
              </a:ext>
            </a:extLst>
          </p:cNvPr>
          <p:cNvPicPr>
            <a:picLocks noChangeAspect="1"/>
          </p:cNvPicPr>
          <p:nvPr/>
        </p:nvPicPr>
        <p:blipFill>
          <a:blip r:embed="rId5"/>
          <a:stretch>
            <a:fillRect/>
          </a:stretch>
        </p:blipFill>
        <p:spPr>
          <a:xfrm>
            <a:off x="7852730" y="1034953"/>
            <a:ext cx="2894846" cy="2133044"/>
          </a:xfrm>
          <a:prstGeom prst="rect">
            <a:avLst/>
          </a:prstGeom>
        </p:spPr>
      </p:pic>
      <p:sp>
        <p:nvSpPr>
          <p:cNvPr id="49" name="TextBox 48">
            <a:extLst>
              <a:ext uri="{FF2B5EF4-FFF2-40B4-BE49-F238E27FC236}">
                <a16:creationId xmlns:a16="http://schemas.microsoft.com/office/drawing/2014/main" id="{0C6CF613-291D-465B-9817-973384076638}"/>
              </a:ext>
            </a:extLst>
          </p:cNvPr>
          <p:cNvSpPr txBox="1"/>
          <p:nvPr/>
        </p:nvSpPr>
        <p:spPr>
          <a:xfrm>
            <a:off x="6893136" y="3124049"/>
            <a:ext cx="4960281" cy="3360366"/>
          </a:xfrm>
          <a:prstGeom prst="rect">
            <a:avLst/>
          </a:prstGeom>
          <a:noFill/>
        </p:spPr>
        <p:txBody>
          <a:bodyPr wrap="square" rtlCol="0">
            <a:spAutoFit/>
          </a:bodyPr>
          <a:lstStyle/>
          <a:p>
            <a:pPr marL="114266" indent="-114266">
              <a:lnSpc>
                <a:spcPts val="1600"/>
              </a:lnSpc>
              <a:buFont typeface="Arial" panose="020B0604020202020204" pitchFamily="34" charset="0"/>
              <a:buChar char="•"/>
            </a:pPr>
            <a:r>
              <a:rPr lang="en-US" sz="1100" dirty="0">
                <a:latin typeface="Calibri" panose="020F0502020204030204" pitchFamily="34" charset="0"/>
                <a:cs typeface="Calibri" panose="020F0502020204030204" pitchFamily="34" charset="0"/>
              </a:rPr>
              <a:t>Connected Qualcomm board to HPZ820 through USB </a:t>
            </a:r>
          </a:p>
          <a:p>
            <a:pPr marL="114266" indent="-114266">
              <a:lnSpc>
                <a:spcPts val="1600"/>
              </a:lnSpc>
              <a:buFont typeface="Arial" panose="020B0604020202020204" pitchFamily="34" charset="0"/>
              <a:buChar char="•"/>
            </a:pPr>
            <a:r>
              <a:rPr lang="en-US" sz="1100" dirty="0">
                <a:latin typeface="Calibri" panose="020F0502020204030204" pitchFamily="34" charset="0"/>
                <a:cs typeface="Calibri" panose="020F0502020204030204" pitchFamily="34" charset="0"/>
              </a:rPr>
              <a:t>Development Environment: Android SDK/NDK</a:t>
            </a:r>
          </a:p>
          <a:p>
            <a:pPr marL="114266" indent="-114266">
              <a:lnSpc>
                <a:spcPts val="1600"/>
              </a:lnSpc>
              <a:buFont typeface="Arial" panose="020B0604020202020204" pitchFamily="34" charset="0"/>
              <a:buChar char="•"/>
            </a:pPr>
            <a:r>
              <a:rPr lang="en-US" sz="1100" dirty="0">
                <a:latin typeface="Calibri" panose="020F0502020204030204" pitchFamily="34" charset="0"/>
                <a:cs typeface="Calibri" panose="020F0502020204030204" pitchFamily="34" charset="0"/>
              </a:rPr>
              <a:t>Login to </a:t>
            </a:r>
            <a:r>
              <a:rPr lang="en-US" sz="1100" dirty="0" err="1">
                <a:latin typeface="Calibri" panose="020F0502020204030204" pitchFamily="34" charset="0"/>
                <a:cs typeface="Calibri" panose="020F0502020204030204" pitchFamily="34" charset="0"/>
              </a:rPr>
              <a:t>mcmurdo</a:t>
            </a:r>
            <a:r>
              <a:rPr lang="en-US" sz="1100" dirty="0">
                <a:latin typeface="Calibri" panose="020F0502020204030204" pitchFamily="34" charset="0"/>
                <a:cs typeface="Calibri" panose="020F0502020204030204" pitchFamily="34" charset="0"/>
              </a:rPr>
              <a:t> machine</a:t>
            </a:r>
          </a:p>
          <a:p>
            <a:pPr lvl="1">
              <a:lnSpc>
                <a:spcPts val="1600"/>
              </a:lnSpc>
            </a:pP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ssh</a:t>
            </a:r>
            <a:r>
              <a:rPr lang="en-US" sz="1100" dirty="0">
                <a:latin typeface="Calibri" panose="020F0502020204030204" pitchFamily="34" charset="0"/>
                <a:cs typeface="Calibri" panose="020F0502020204030204" pitchFamily="34" charset="0"/>
              </a:rPr>
              <a:t> –Y </a:t>
            </a:r>
            <a:r>
              <a:rPr lang="en-US" sz="1100" dirty="0" err="1">
                <a:latin typeface="Calibri" panose="020F0502020204030204" pitchFamily="34" charset="0"/>
                <a:cs typeface="Calibri" panose="020F0502020204030204" pitchFamily="34" charset="0"/>
              </a:rPr>
              <a:t>mcmurdo</a:t>
            </a:r>
            <a:endParaRPr lang="en-US" sz="1100" dirty="0">
              <a:latin typeface="Calibri" panose="020F0502020204030204" pitchFamily="34" charset="0"/>
              <a:cs typeface="Calibri" panose="020F0502020204030204" pitchFamily="34" charset="0"/>
            </a:endParaRPr>
          </a:p>
          <a:p>
            <a:pPr marL="114266" indent="-114266">
              <a:lnSpc>
                <a:spcPts val="1600"/>
              </a:lnSpc>
              <a:buFont typeface="Arial" panose="020B0604020202020204" pitchFamily="34" charset="0"/>
              <a:buChar char="•"/>
            </a:pPr>
            <a:r>
              <a:rPr lang="en-US" sz="1100" dirty="0">
                <a:latin typeface="Calibri" panose="020F0502020204030204" pitchFamily="34" charset="0"/>
                <a:cs typeface="Calibri" panose="020F0502020204030204" pitchFamily="34" charset="0"/>
              </a:rPr>
              <a:t>Setup Android platform tools and development environment</a:t>
            </a:r>
          </a:p>
          <a:p>
            <a:pPr lvl="1">
              <a:lnSpc>
                <a:spcPts val="1600"/>
              </a:lnSpc>
            </a:pPr>
            <a:r>
              <a:rPr lang="en-US" sz="1100" dirty="0">
                <a:latin typeface="Calibri" panose="020F0502020204030204" pitchFamily="34" charset="0"/>
                <a:cs typeface="Calibri" panose="020F0502020204030204" pitchFamily="34" charset="0"/>
              </a:rPr>
              <a:t>$ source /home/</a:t>
            </a:r>
            <a:r>
              <a:rPr lang="en-US" sz="1100" dirty="0" err="1">
                <a:latin typeface="Calibri" panose="020F0502020204030204" pitchFamily="34" charset="0"/>
                <a:cs typeface="Calibri" panose="020F0502020204030204" pitchFamily="34" charset="0"/>
              </a:rPr>
              <a:t>nqx</a:t>
            </a:r>
            <a:r>
              <a:rPr lang="en-US" sz="1100" dirty="0">
                <a:latin typeface="Calibri" panose="020F0502020204030204" pitchFamily="34" charset="0"/>
                <a:cs typeface="Calibri" panose="020F0502020204030204" pitchFamily="34" charset="0"/>
              </a:rPr>
              <a:t>/</a:t>
            </a:r>
            <a:r>
              <a:rPr lang="en-US" sz="1100" dirty="0" err="1">
                <a:latin typeface="Calibri" panose="020F0502020204030204" pitchFamily="34" charset="0"/>
                <a:cs typeface="Calibri" panose="020F0502020204030204" pitchFamily="34" charset="0"/>
              </a:rPr>
              <a:t>setup_android.source</a:t>
            </a:r>
            <a:endParaRPr lang="en-US" sz="1100" dirty="0">
              <a:latin typeface="Calibri" panose="020F0502020204030204" pitchFamily="34" charset="0"/>
              <a:cs typeface="Calibri" panose="020F0502020204030204" pitchFamily="34" charset="0"/>
            </a:endParaRPr>
          </a:p>
          <a:p>
            <a:pPr marL="114266" indent="-114266">
              <a:lnSpc>
                <a:spcPts val="1600"/>
              </a:lnSpc>
              <a:buFont typeface="Arial" panose="020B0604020202020204" pitchFamily="34" charset="0"/>
              <a:buChar char="•"/>
            </a:pPr>
            <a:r>
              <a:rPr lang="en-US" sz="1100" dirty="0">
                <a:latin typeface="Calibri" panose="020F0502020204030204" pitchFamily="34" charset="0"/>
                <a:cs typeface="Calibri" panose="020F0502020204030204" pitchFamily="34" charset="0"/>
              </a:rPr>
              <a:t>Run Hello-world on ARM cores </a:t>
            </a:r>
          </a:p>
          <a:p>
            <a:pPr lvl="1">
              <a:lnSpc>
                <a:spcPts val="1600"/>
              </a:lnSpc>
            </a:pPr>
            <a:r>
              <a:rPr lang="en-US" sz="1100" dirty="0">
                <a:latin typeface="Calibri" panose="020F0502020204030204" pitchFamily="34" charset="0"/>
                <a:cs typeface="Calibri" panose="020F0502020204030204" pitchFamily="34" charset="0"/>
              </a:rPr>
              <a:t>$ git clone </a:t>
            </a:r>
            <a:r>
              <a:rPr lang="en-US" sz="1100" dirty="0">
                <a:latin typeface="Calibri" panose="020F0502020204030204" pitchFamily="34" charset="0"/>
                <a:cs typeface="Calibri" panose="020F0502020204030204" pitchFamily="34" charset="0"/>
                <a:hlinkClick r:id="rId6"/>
              </a:rPr>
              <a:t>https://code.ornl.gov/nqx/helloworld-android</a:t>
            </a:r>
            <a:r>
              <a:rPr lang="en-US" sz="1100" dirty="0">
                <a:latin typeface="Calibri" panose="020F0502020204030204" pitchFamily="34" charset="0"/>
                <a:cs typeface="Calibri" panose="020F0502020204030204" pitchFamily="34" charset="0"/>
              </a:rPr>
              <a:t> </a:t>
            </a:r>
          </a:p>
          <a:p>
            <a:pPr lvl="1">
              <a:lnSpc>
                <a:spcPts val="1600"/>
              </a:lnSpc>
            </a:pPr>
            <a:r>
              <a:rPr lang="en-US" sz="1100" dirty="0">
                <a:latin typeface="Calibri" panose="020F0502020204030204" pitchFamily="34" charset="0"/>
                <a:cs typeface="Calibri" panose="020F0502020204030204" pitchFamily="34" charset="0"/>
              </a:rPr>
              <a:t>$ make  compile  push  run</a:t>
            </a:r>
          </a:p>
          <a:p>
            <a:pPr marL="114266" indent="-114266">
              <a:lnSpc>
                <a:spcPts val="1600"/>
              </a:lnSpc>
              <a:buFont typeface="Arial" panose="020B0604020202020204" pitchFamily="34" charset="0"/>
              <a:buChar char="•"/>
            </a:pPr>
            <a:r>
              <a:rPr lang="en-US" sz="1100" dirty="0">
                <a:latin typeface="Calibri" panose="020F0502020204030204" pitchFamily="34" charset="0"/>
                <a:cs typeface="Calibri" panose="020F0502020204030204" pitchFamily="34" charset="0"/>
              </a:rPr>
              <a:t>Run OpenCL example on GPU</a:t>
            </a:r>
          </a:p>
          <a:p>
            <a:pPr lvl="1">
              <a:lnSpc>
                <a:spcPts val="1600"/>
              </a:lnSpc>
            </a:pPr>
            <a:r>
              <a:rPr lang="en-US" sz="1100" dirty="0">
                <a:latin typeface="Calibri" panose="020F0502020204030204" pitchFamily="34" charset="0"/>
                <a:cs typeface="Calibri" panose="020F0502020204030204" pitchFamily="34" charset="0"/>
              </a:rPr>
              <a:t>$ git clone </a:t>
            </a:r>
            <a:r>
              <a:rPr lang="en-US" sz="1100" dirty="0">
                <a:latin typeface="Calibri" panose="020F0502020204030204" pitchFamily="34" charset="0"/>
                <a:cs typeface="Calibri" panose="020F0502020204030204" pitchFamily="34" charset="0"/>
                <a:hlinkClick r:id="rId7"/>
              </a:rPr>
              <a:t>https://code.ornl.gov/nqx/opencl-img-processing</a:t>
            </a:r>
            <a:r>
              <a:rPr lang="en-US" sz="1100" dirty="0">
                <a:latin typeface="Calibri" panose="020F0502020204030204" pitchFamily="34" charset="0"/>
                <a:cs typeface="Calibri" panose="020F0502020204030204" pitchFamily="34" charset="0"/>
              </a:rPr>
              <a:t> </a:t>
            </a:r>
          </a:p>
          <a:p>
            <a:pPr marL="571329" lvl="1" indent="-114266">
              <a:lnSpc>
                <a:spcPts val="1600"/>
              </a:lnSpc>
              <a:buFont typeface="Arial" panose="020B0604020202020204" pitchFamily="34" charset="0"/>
              <a:buChar char="•"/>
            </a:pPr>
            <a:r>
              <a:rPr lang="en-US" sz="1100" dirty="0">
                <a:latin typeface="Calibri" panose="020F0502020204030204" pitchFamily="34" charset="0"/>
                <a:cs typeface="Calibri" panose="020F0502020204030204" pitchFamily="34" charset="0"/>
              </a:rPr>
              <a:t>Run Sobel edge detection</a:t>
            </a:r>
          </a:p>
          <a:p>
            <a:pPr lvl="1">
              <a:lnSpc>
                <a:spcPts val="1600"/>
              </a:lnSpc>
            </a:pPr>
            <a:r>
              <a:rPr lang="en-US" sz="1100" dirty="0">
                <a:latin typeface="Calibri" panose="020F0502020204030204" pitchFamily="34" charset="0"/>
                <a:cs typeface="Calibri" panose="020F0502020204030204" pitchFamily="34" charset="0"/>
              </a:rPr>
              <a:t>	$ make  compile  push  run  fetch</a:t>
            </a:r>
          </a:p>
          <a:p>
            <a:pPr marL="114266" lvl="1" indent="-114266">
              <a:lnSpc>
                <a:spcPts val="1600"/>
              </a:lnSpc>
              <a:buFont typeface="Arial" panose="020B0604020202020204" pitchFamily="34" charset="0"/>
              <a:buChar char="•"/>
            </a:pPr>
            <a:r>
              <a:rPr lang="en-US" sz="1100" dirty="0">
                <a:latin typeface="Calibri" panose="020F0502020204030204" pitchFamily="34" charset="0"/>
                <a:cs typeface="Calibri" panose="020F0502020204030204" pitchFamily="34" charset="0"/>
              </a:rPr>
              <a:t>Login to Qualcomm development board shell</a:t>
            </a:r>
          </a:p>
          <a:p>
            <a:pPr lvl="1">
              <a:lnSpc>
                <a:spcPts val="1600"/>
              </a:lnSpc>
            </a:pP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adb</a:t>
            </a:r>
            <a:r>
              <a:rPr lang="en-US" sz="1100" dirty="0">
                <a:latin typeface="Calibri" panose="020F0502020204030204" pitchFamily="34" charset="0"/>
                <a:cs typeface="Calibri" panose="020F0502020204030204" pitchFamily="34" charset="0"/>
              </a:rPr>
              <a:t> shell </a:t>
            </a:r>
          </a:p>
          <a:p>
            <a:pPr lvl="1">
              <a:lnSpc>
                <a:spcPts val="1600"/>
              </a:lnSpc>
            </a:pPr>
            <a:r>
              <a:rPr lang="en-US" sz="1100" dirty="0">
                <a:latin typeface="Calibri" panose="020F0502020204030204" pitchFamily="34" charset="0"/>
                <a:cs typeface="Calibri" panose="020F0502020204030204" pitchFamily="34" charset="0"/>
              </a:rPr>
              <a:t>$ cd /data/local/</a:t>
            </a:r>
            <a:r>
              <a:rPr lang="en-US" sz="1100" dirty="0" err="1">
                <a:latin typeface="Calibri" panose="020F0502020204030204" pitchFamily="34" charset="0"/>
                <a:cs typeface="Calibri" panose="020F0502020204030204" pitchFamily="34" charset="0"/>
              </a:rPr>
              <a:t>tmp</a:t>
            </a:r>
            <a:endParaRPr lang="en-US" sz="1100" dirty="0">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C62A88C0-17D3-46EA-B5AA-503DA85AF195}"/>
              </a:ext>
            </a:extLst>
          </p:cNvPr>
          <p:cNvSpPr txBox="1"/>
          <p:nvPr/>
        </p:nvSpPr>
        <p:spPr>
          <a:xfrm>
            <a:off x="9013999" y="6646064"/>
            <a:ext cx="2854925" cy="145386"/>
          </a:xfrm>
          <a:prstGeom prst="rect">
            <a:avLst/>
          </a:prstGeom>
          <a:solidFill>
            <a:srgbClr val="1C1E21"/>
          </a:solidFill>
        </p:spPr>
        <p:txBody>
          <a:bodyPr wrap="square" lIns="0" tIns="0" rIns="0" bIns="0" rtlCol="0">
            <a:spAutoFit/>
          </a:bodyPr>
          <a:lstStyle>
            <a:defPPr>
              <a:defRPr lang="en-US"/>
            </a:defPPr>
            <a:lvl1pPr>
              <a:lnSpc>
                <a:spcPct val="90000"/>
              </a:lnSpc>
              <a:defRPr sz="1050">
                <a:solidFill>
                  <a:srgbClr val="FFFF00"/>
                </a:solidFill>
                <a:latin typeface="Calibri" panose="020F0502020204030204" pitchFamily="34" charset="0"/>
                <a:cs typeface="Calibri" panose="020F0502020204030204" pitchFamily="34" charset="0"/>
              </a:defRPr>
            </a:lvl1pPr>
          </a:lstStyle>
          <a:p>
            <a:pPr algn="ctr"/>
            <a:r>
              <a:rPr lang="en-US" dirty="0"/>
              <a:t>Created by Narasinga Rao Miniskar, Steve Moulton</a:t>
            </a:r>
          </a:p>
        </p:txBody>
      </p:sp>
      <p:sp>
        <p:nvSpPr>
          <p:cNvPr id="46" name="TextBox 45">
            <a:extLst>
              <a:ext uri="{FF2B5EF4-FFF2-40B4-BE49-F238E27FC236}">
                <a16:creationId xmlns:a16="http://schemas.microsoft.com/office/drawing/2014/main" id="{D761AA11-5362-475E-B4C9-A381E8AE7C01}"/>
              </a:ext>
            </a:extLst>
          </p:cNvPr>
          <p:cNvSpPr txBox="1"/>
          <p:nvPr/>
        </p:nvSpPr>
        <p:spPr>
          <a:xfrm>
            <a:off x="5851803" y="2555873"/>
            <a:ext cx="960269" cy="189234"/>
          </a:xfrm>
          <a:prstGeom prst="rect">
            <a:avLst/>
          </a:prstGeom>
          <a:noFill/>
        </p:spPr>
        <p:txBody>
          <a:bodyPr wrap="none" rtlCol="0">
            <a:spAutoFit/>
          </a:bodyPr>
          <a:lstStyle/>
          <a:p>
            <a:pPr algn="l">
              <a:lnSpc>
                <a:spcPct val="90000"/>
              </a:lnSpc>
            </a:pPr>
            <a:r>
              <a:rPr lang="en-US" sz="700" dirty="0">
                <a:solidFill>
                  <a:schemeClr val="bg1"/>
                </a:solidFill>
                <a:latin typeface="+mn-lt"/>
              </a:rPr>
              <a:t>© Qualcomm Inc.</a:t>
            </a:r>
          </a:p>
        </p:txBody>
      </p:sp>
      <p:sp>
        <p:nvSpPr>
          <p:cNvPr id="52" name="TextBox 51">
            <a:extLst>
              <a:ext uri="{FF2B5EF4-FFF2-40B4-BE49-F238E27FC236}">
                <a16:creationId xmlns:a16="http://schemas.microsoft.com/office/drawing/2014/main" id="{DD846078-DFD7-4BA2-99E1-4DFEC708B201}"/>
              </a:ext>
            </a:extLst>
          </p:cNvPr>
          <p:cNvSpPr txBox="1"/>
          <p:nvPr/>
        </p:nvSpPr>
        <p:spPr>
          <a:xfrm>
            <a:off x="1870878" y="2713569"/>
            <a:ext cx="960269" cy="189234"/>
          </a:xfrm>
          <a:prstGeom prst="rect">
            <a:avLst/>
          </a:prstGeom>
          <a:noFill/>
        </p:spPr>
        <p:txBody>
          <a:bodyPr wrap="none" rtlCol="0">
            <a:spAutoFit/>
          </a:bodyPr>
          <a:lstStyle/>
          <a:p>
            <a:pPr algn="l">
              <a:lnSpc>
                <a:spcPct val="90000"/>
              </a:lnSpc>
            </a:pPr>
            <a:r>
              <a:rPr lang="en-US" sz="700" dirty="0">
                <a:solidFill>
                  <a:schemeClr val="bg1"/>
                </a:solidFill>
                <a:latin typeface="+mn-lt"/>
              </a:rPr>
              <a:t>© Qualcomm Inc.</a:t>
            </a:r>
          </a:p>
        </p:txBody>
      </p:sp>
      <p:sp>
        <p:nvSpPr>
          <p:cNvPr id="36" name="Rectangle 35">
            <a:extLst>
              <a:ext uri="{FF2B5EF4-FFF2-40B4-BE49-F238E27FC236}">
                <a16:creationId xmlns:a16="http://schemas.microsoft.com/office/drawing/2014/main" id="{AF55BE05-B783-49FB-B92B-F2305AE1A098}"/>
              </a:ext>
            </a:extLst>
          </p:cNvPr>
          <p:cNvSpPr/>
          <p:nvPr/>
        </p:nvSpPr>
        <p:spPr>
          <a:xfrm>
            <a:off x="8928184" y="-14477"/>
            <a:ext cx="1595309" cy="276999"/>
          </a:xfrm>
          <a:prstGeom prst="rect">
            <a:avLst/>
          </a:prstGeom>
        </p:spPr>
        <p:txBody>
          <a:bodyPr wrap="none">
            <a:spAutoFit/>
          </a:bodyPr>
          <a:lstStyle/>
          <a:p>
            <a:r>
              <a:rPr lang="en-US" sz="1200" dirty="0">
                <a:hlinkClick r:id="rId8"/>
              </a:rPr>
              <a:t>https://excl.ornl.gov/</a:t>
            </a:r>
            <a:r>
              <a:rPr lang="en-US" sz="1200" dirty="0"/>
              <a:t> </a:t>
            </a:r>
          </a:p>
        </p:txBody>
      </p:sp>
      <p:sp>
        <p:nvSpPr>
          <p:cNvPr id="37" name="Rectangle 36">
            <a:extLst>
              <a:ext uri="{FF2B5EF4-FFF2-40B4-BE49-F238E27FC236}">
                <a16:creationId xmlns:a16="http://schemas.microsoft.com/office/drawing/2014/main" id="{4AD39744-D71E-463E-BD96-3309AB0B6ADA}"/>
              </a:ext>
            </a:extLst>
          </p:cNvPr>
          <p:cNvSpPr/>
          <p:nvPr/>
        </p:nvSpPr>
        <p:spPr>
          <a:xfrm>
            <a:off x="3216060" y="6570151"/>
            <a:ext cx="4764446" cy="261610"/>
          </a:xfrm>
          <a:prstGeom prst="rect">
            <a:avLst/>
          </a:prstGeom>
        </p:spPr>
        <p:txBody>
          <a:bodyPr wrap="none">
            <a:spAutoFit/>
          </a:bodyPr>
          <a:lstStyle/>
          <a:p>
            <a:r>
              <a:rPr lang="en-US" sz="1100" dirty="0"/>
              <a:t>For more information or to apply for an account, visit </a:t>
            </a:r>
            <a:r>
              <a:rPr lang="en-US" sz="1100" dirty="0">
                <a:hlinkClick r:id="rId8"/>
              </a:rPr>
              <a:t>https://excl.ornl.gov/</a:t>
            </a:r>
            <a:r>
              <a:rPr lang="en-US" sz="1100" dirty="0"/>
              <a:t> </a:t>
            </a:r>
          </a:p>
        </p:txBody>
      </p:sp>
    </p:spTree>
    <p:extLst>
      <p:ext uri="{BB962C8B-B14F-4D97-AF65-F5344CB8AC3E}">
        <p14:creationId xmlns:p14="http://schemas.microsoft.com/office/powerpoint/2010/main" val="3146397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42ABE-C115-4F51-A4EC-FAFB57AA3265}"/>
              </a:ext>
            </a:extLst>
          </p:cNvPr>
          <p:cNvSpPr>
            <a:spLocks noGrp="1"/>
          </p:cNvSpPr>
          <p:nvPr>
            <p:ph type="title"/>
          </p:nvPr>
        </p:nvSpPr>
        <p:spPr/>
        <p:txBody>
          <a:bodyPr/>
          <a:lstStyle/>
          <a:p>
            <a:r>
              <a:rPr lang="en-US" dirty="0"/>
              <a:t>RISC-V</a:t>
            </a:r>
          </a:p>
        </p:txBody>
      </p:sp>
      <p:sp>
        <p:nvSpPr>
          <p:cNvPr id="3" name="Content Placeholder 2">
            <a:extLst>
              <a:ext uri="{FF2B5EF4-FFF2-40B4-BE49-F238E27FC236}">
                <a16:creationId xmlns:a16="http://schemas.microsoft.com/office/drawing/2014/main" id="{6013ED04-3218-4F77-8AB1-F8DDBD06FE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DE6E81-BC62-41E3-B7DC-7D2ADBD0B98B}"/>
              </a:ext>
            </a:extLst>
          </p:cNvPr>
          <p:cNvPicPr>
            <a:picLocks noChangeAspect="1"/>
          </p:cNvPicPr>
          <p:nvPr/>
        </p:nvPicPr>
        <p:blipFill>
          <a:blip r:embed="rId2"/>
          <a:stretch>
            <a:fillRect/>
          </a:stretch>
        </p:blipFill>
        <p:spPr>
          <a:xfrm>
            <a:off x="1091312" y="837508"/>
            <a:ext cx="10005791" cy="56085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1073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3C77-7630-4031-8E50-63686F9D18E2}"/>
              </a:ext>
            </a:extLst>
          </p:cNvPr>
          <p:cNvSpPr>
            <a:spLocks noGrp="1"/>
          </p:cNvSpPr>
          <p:nvPr>
            <p:ph type="ctrTitle"/>
          </p:nvPr>
        </p:nvSpPr>
        <p:spPr/>
        <p:txBody>
          <a:bodyPr/>
          <a:lstStyle/>
          <a:p>
            <a:r>
              <a:rPr lang="en-US"/>
              <a:t>Applications </a:t>
            </a:r>
          </a:p>
        </p:txBody>
      </p:sp>
      <p:sp>
        <p:nvSpPr>
          <p:cNvPr id="4" name="Text Placeholder 3">
            <a:extLst>
              <a:ext uri="{FF2B5EF4-FFF2-40B4-BE49-F238E27FC236}">
                <a16:creationId xmlns:a16="http://schemas.microsoft.com/office/drawing/2014/main" id="{3B581B8A-90E1-4916-8F92-FA63F7F969A9}"/>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614669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7868-53D8-4A59-81BD-A617977D9074}"/>
              </a:ext>
            </a:extLst>
          </p:cNvPr>
          <p:cNvSpPr>
            <a:spLocks noGrp="1"/>
          </p:cNvSpPr>
          <p:nvPr>
            <p:ph type="ctrTitle"/>
          </p:nvPr>
        </p:nvSpPr>
        <p:spPr/>
        <p:txBody>
          <a:bodyPr/>
          <a:lstStyle/>
          <a:p>
            <a:r>
              <a:rPr lang="en-US"/>
              <a:t>Applications</a:t>
            </a:r>
          </a:p>
        </p:txBody>
      </p:sp>
      <p:pic>
        <p:nvPicPr>
          <p:cNvPr id="3" name="Picture 4" descr="A screenshot of a cell phone&#10;&#10;Description generated with very high confidence">
            <a:extLst>
              <a:ext uri="{FF2B5EF4-FFF2-40B4-BE49-F238E27FC236}">
                <a16:creationId xmlns:a16="http://schemas.microsoft.com/office/drawing/2014/main" id="{9B74A2FC-F50E-4D0B-B706-03BD4F9291AD}"/>
              </a:ext>
            </a:extLst>
          </p:cNvPr>
          <p:cNvPicPr>
            <a:picLocks noChangeAspect="1"/>
          </p:cNvPicPr>
          <p:nvPr/>
        </p:nvPicPr>
        <p:blipFill>
          <a:blip r:embed="rId2"/>
          <a:stretch>
            <a:fillRect/>
          </a:stretch>
        </p:blipFill>
        <p:spPr>
          <a:xfrm>
            <a:off x="1863101" y="1784045"/>
            <a:ext cx="8462622" cy="4589093"/>
          </a:xfrm>
          <a:prstGeom prst="rect">
            <a:avLst/>
          </a:prstGeom>
        </p:spPr>
      </p:pic>
      <p:sp>
        <p:nvSpPr>
          <p:cNvPr id="5" name="Rectangle: Rounded Corners 4">
            <a:extLst>
              <a:ext uri="{FF2B5EF4-FFF2-40B4-BE49-F238E27FC236}">
                <a16:creationId xmlns:a16="http://schemas.microsoft.com/office/drawing/2014/main" id="{B1089E27-F493-42C7-B150-67C9D69D4C46}"/>
              </a:ext>
            </a:extLst>
          </p:cNvPr>
          <p:cNvSpPr/>
          <p:nvPr/>
        </p:nvSpPr>
        <p:spPr>
          <a:xfrm>
            <a:off x="3258290" y="1562586"/>
            <a:ext cx="7227592" cy="1256973"/>
          </a:xfrm>
          <a:prstGeom prst="roundRect">
            <a:avLst/>
          </a:prstGeom>
          <a:noFill/>
          <a:ln w="762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Tree>
    <p:extLst>
      <p:ext uri="{BB962C8B-B14F-4D97-AF65-F5344CB8AC3E}">
        <p14:creationId xmlns:p14="http://schemas.microsoft.com/office/powerpoint/2010/main" val="1165989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7448836-1C8F-44B7-8C3E-176E71F24F07}"/>
              </a:ext>
            </a:extLst>
          </p:cNvPr>
          <p:cNvSpPr/>
          <p:nvPr/>
        </p:nvSpPr>
        <p:spPr>
          <a:xfrm>
            <a:off x="7359740" y="1088690"/>
            <a:ext cx="4672562" cy="561703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B0744E8C-C4D0-4A44-A782-C590540063E8}"/>
              </a:ext>
            </a:extLst>
          </p:cNvPr>
          <p:cNvSpPr/>
          <p:nvPr/>
        </p:nvSpPr>
        <p:spPr>
          <a:xfrm>
            <a:off x="168715" y="1189807"/>
            <a:ext cx="5897680" cy="310366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Content Placeholder 3">
            <a:extLst>
              <a:ext uri="{FF2B5EF4-FFF2-40B4-BE49-F238E27FC236}">
                <a16:creationId xmlns:a16="http://schemas.microsoft.com/office/drawing/2014/main" id="{83E27617-0781-A745-B070-A929427F8713}"/>
              </a:ext>
            </a:extLst>
          </p:cNvPr>
          <p:cNvPicPr>
            <a:picLocks noGrp="1" noChangeAspect="1"/>
          </p:cNvPicPr>
          <p:nvPr>
            <p:ph sz="quarter" idx="14"/>
          </p:nvPr>
        </p:nvPicPr>
        <p:blipFill>
          <a:blip r:embed="rId2"/>
          <a:stretch>
            <a:fillRect/>
          </a:stretch>
        </p:blipFill>
        <p:spPr>
          <a:xfrm>
            <a:off x="7580368" y="1142255"/>
            <a:ext cx="4214162" cy="2673860"/>
          </a:xfrm>
          <a:prstGeom prst="rect">
            <a:avLst/>
          </a:prstGeom>
        </p:spPr>
      </p:pic>
      <p:sp>
        <p:nvSpPr>
          <p:cNvPr id="6" name="Title 5">
            <a:extLst>
              <a:ext uri="{FF2B5EF4-FFF2-40B4-BE49-F238E27FC236}">
                <a16:creationId xmlns:a16="http://schemas.microsoft.com/office/drawing/2014/main" id="{51FDE971-2999-F743-97E0-1F2EFDBEB7B0}"/>
              </a:ext>
            </a:extLst>
          </p:cNvPr>
          <p:cNvSpPr>
            <a:spLocks noGrp="1"/>
          </p:cNvSpPr>
          <p:nvPr>
            <p:ph type="ctrTitle"/>
          </p:nvPr>
        </p:nvSpPr>
        <p:spPr/>
        <p:txBody>
          <a:bodyPr>
            <a:normAutofit/>
          </a:bodyPr>
          <a:lstStyle/>
          <a:p>
            <a:r>
              <a:rPr lang="en-US" dirty="0"/>
              <a:t>End-to-End System: Gnu Radio for </a:t>
            </a:r>
            <a:r>
              <a:rPr lang="en-US" dirty="0" err="1"/>
              <a:t>Wifi</a:t>
            </a:r>
            <a:r>
              <a:rPr lang="en-US" dirty="0"/>
              <a:t> on two NVIDIA Xavier SoCs</a:t>
            </a:r>
          </a:p>
        </p:txBody>
      </p:sp>
      <p:pic>
        <p:nvPicPr>
          <p:cNvPr id="7" name="Picture 6">
            <a:extLst>
              <a:ext uri="{FF2B5EF4-FFF2-40B4-BE49-F238E27FC236}">
                <a16:creationId xmlns:a16="http://schemas.microsoft.com/office/drawing/2014/main" id="{12050812-F11D-0F43-B805-E5197CD06A6F}"/>
              </a:ext>
            </a:extLst>
          </p:cNvPr>
          <p:cNvPicPr>
            <a:picLocks noChangeAspect="1"/>
          </p:cNvPicPr>
          <p:nvPr/>
        </p:nvPicPr>
        <p:blipFill>
          <a:blip r:embed="rId3"/>
          <a:stretch>
            <a:fillRect/>
          </a:stretch>
        </p:blipFill>
        <p:spPr>
          <a:xfrm>
            <a:off x="2683607" y="1300358"/>
            <a:ext cx="3220649" cy="2623882"/>
          </a:xfrm>
          <a:prstGeom prst="rect">
            <a:avLst/>
          </a:prstGeom>
        </p:spPr>
      </p:pic>
      <p:sp>
        <p:nvSpPr>
          <p:cNvPr id="17" name="Content Placeholder 4">
            <a:extLst>
              <a:ext uri="{FF2B5EF4-FFF2-40B4-BE49-F238E27FC236}">
                <a16:creationId xmlns:a16="http://schemas.microsoft.com/office/drawing/2014/main" id="{D0F74225-257E-3344-9561-E4C3407C522D}"/>
              </a:ext>
            </a:extLst>
          </p:cNvPr>
          <p:cNvSpPr txBox="1">
            <a:spLocks/>
          </p:cNvSpPr>
          <p:nvPr/>
        </p:nvSpPr>
        <p:spPr bwMode="auto">
          <a:xfrm>
            <a:off x="131616" y="4438538"/>
            <a:ext cx="3634278" cy="225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normAutofit fontScale="92500" lnSpcReduction="20000"/>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99" dirty="0"/>
              <a:t>Signal processing: An open-source implementation of IEEE-802.11 WIFI a/b/g with GNR OOT modules.</a:t>
            </a:r>
          </a:p>
          <a:p>
            <a:r>
              <a:rPr lang="en-US" sz="1999" dirty="0"/>
              <a:t>Input / Output file support via Socket PDU (UDP server) blocks</a:t>
            </a:r>
          </a:p>
          <a:p>
            <a:r>
              <a:rPr lang="en-US" sz="1999" dirty="0"/>
              <a:t>Image/Video transcoding with OpenCL/OpenCV</a:t>
            </a:r>
          </a:p>
          <a:p>
            <a:endParaRPr lang="en-US" sz="1999" dirty="0"/>
          </a:p>
          <a:p>
            <a:endParaRPr lang="en-US" sz="1999" dirty="0"/>
          </a:p>
          <a:p>
            <a:endParaRPr lang="en-US" sz="1999" dirty="0"/>
          </a:p>
          <a:p>
            <a:endParaRPr lang="en-US" sz="1999" dirty="0"/>
          </a:p>
        </p:txBody>
      </p:sp>
      <p:pic>
        <p:nvPicPr>
          <p:cNvPr id="5" name="Picture 4">
            <a:extLst>
              <a:ext uri="{FF2B5EF4-FFF2-40B4-BE49-F238E27FC236}">
                <a16:creationId xmlns:a16="http://schemas.microsoft.com/office/drawing/2014/main" id="{2B6E2F53-612B-E142-AD2A-371BB2879810}"/>
              </a:ext>
            </a:extLst>
          </p:cNvPr>
          <p:cNvPicPr>
            <a:picLocks noChangeAspect="1"/>
          </p:cNvPicPr>
          <p:nvPr/>
        </p:nvPicPr>
        <p:blipFill>
          <a:blip r:embed="rId4"/>
          <a:stretch>
            <a:fillRect/>
          </a:stretch>
        </p:blipFill>
        <p:spPr>
          <a:xfrm>
            <a:off x="10849155" y="4631778"/>
            <a:ext cx="748089" cy="920150"/>
          </a:xfrm>
          <a:prstGeom prst="rect">
            <a:avLst/>
          </a:prstGeom>
        </p:spPr>
      </p:pic>
      <p:pic>
        <p:nvPicPr>
          <p:cNvPr id="8" name="Picture 7">
            <a:extLst>
              <a:ext uri="{FF2B5EF4-FFF2-40B4-BE49-F238E27FC236}">
                <a16:creationId xmlns:a16="http://schemas.microsoft.com/office/drawing/2014/main" id="{E03FCE2B-489E-E644-A120-380A785A14CE}"/>
              </a:ext>
            </a:extLst>
          </p:cNvPr>
          <p:cNvPicPr>
            <a:picLocks noChangeAspect="1"/>
          </p:cNvPicPr>
          <p:nvPr/>
        </p:nvPicPr>
        <p:blipFill>
          <a:blip r:embed="rId5"/>
          <a:stretch>
            <a:fillRect/>
          </a:stretch>
        </p:blipFill>
        <p:spPr>
          <a:xfrm>
            <a:off x="593468" y="1938813"/>
            <a:ext cx="918696" cy="918696"/>
          </a:xfrm>
          <a:prstGeom prst="rect">
            <a:avLst/>
          </a:prstGeom>
        </p:spPr>
      </p:pic>
      <p:sp>
        <p:nvSpPr>
          <p:cNvPr id="9" name="TextBox 8">
            <a:extLst>
              <a:ext uri="{FF2B5EF4-FFF2-40B4-BE49-F238E27FC236}">
                <a16:creationId xmlns:a16="http://schemas.microsoft.com/office/drawing/2014/main" id="{FF236C4D-084B-054F-8FC3-599263125AE1}"/>
              </a:ext>
            </a:extLst>
          </p:cNvPr>
          <p:cNvSpPr txBox="1"/>
          <p:nvPr/>
        </p:nvSpPr>
        <p:spPr>
          <a:xfrm>
            <a:off x="273855" y="2890961"/>
            <a:ext cx="1561687" cy="646163"/>
          </a:xfrm>
          <a:prstGeom prst="rect">
            <a:avLst/>
          </a:prstGeom>
          <a:noFill/>
        </p:spPr>
        <p:txBody>
          <a:bodyPr wrap="none" rtlCol="0">
            <a:spAutoFit/>
          </a:bodyPr>
          <a:lstStyle/>
          <a:p>
            <a:pPr algn="ctr"/>
            <a:r>
              <a:rPr lang="en-US" dirty="0"/>
              <a:t>Video/Image </a:t>
            </a:r>
            <a:br>
              <a:rPr lang="en-US" dirty="0"/>
            </a:br>
            <a:r>
              <a:rPr lang="en-US" dirty="0"/>
              <a:t>Files</a:t>
            </a:r>
          </a:p>
        </p:txBody>
      </p:sp>
      <p:sp>
        <p:nvSpPr>
          <p:cNvPr id="11" name="Rectangle 10">
            <a:extLst>
              <a:ext uri="{FF2B5EF4-FFF2-40B4-BE49-F238E27FC236}">
                <a16:creationId xmlns:a16="http://schemas.microsoft.com/office/drawing/2014/main" id="{295BA966-4A7F-734A-837B-5CE0AC6B2F1D}"/>
              </a:ext>
            </a:extLst>
          </p:cNvPr>
          <p:cNvSpPr/>
          <p:nvPr/>
        </p:nvSpPr>
        <p:spPr>
          <a:xfrm>
            <a:off x="2146356" y="3924240"/>
            <a:ext cx="4430844" cy="369236"/>
          </a:xfrm>
          <a:prstGeom prst="rect">
            <a:avLst/>
          </a:prstGeom>
        </p:spPr>
        <p:txBody>
          <a:bodyPr wrap="square">
            <a:spAutoFit/>
          </a:bodyPr>
          <a:lstStyle/>
          <a:p>
            <a:pPr algn="ctr"/>
            <a:r>
              <a:rPr lang="en-US" dirty="0"/>
              <a:t>GNR IEEE-802.11 Transmit (TX)</a:t>
            </a:r>
          </a:p>
        </p:txBody>
      </p:sp>
      <p:sp>
        <p:nvSpPr>
          <p:cNvPr id="12" name="Right Arrow 11">
            <a:extLst>
              <a:ext uri="{FF2B5EF4-FFF2-40B4-BE49-F238E27FC236}">
                <a16:creationId xmlns:a16="http://schemas.microsoft.com/office/drawing/2014/main" id="{A0497C0A-B9A3-824D-8959-D1BEC8713042}"/>
              </a:ext>
            </a:extLst>
          </p:cNvPr>
          <p:cNvSpPr/>
          <p:nvPr/>
        </p:nvSpPr>
        <p:spPr>
          <a:xfrm>
            <a:off x="1728304" y="2154959"/>
            <a:ext cx="720287" cy="50786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167B5FFB-BE3B-2E42-8131-367FF86C0295}"/>
              </a:ext>
            </a:extLst>
          </p:cNvPr>
          <p:cNvSpPr txBox="1"/>
          <p:nvPr/>
        </p:nvSpPr>
        <p:spPr>
          <a:xfrm>
            <a:off x="1701773" y="2726487"/>
            <a:ext cx="671980" cy="369332"/>
          </a:xfrm>
          <a:prstGeom prst="rect">
            <a:avLst/>
          </a:prstGeom>
          <a:noFill/>
        </p:spPr>
        <p:txBody>
          <a:bodyPr wrap="none" rtlCol="0">
            <a:spAutoFit/>
          </a:bodyPr>
          <a:lstStyle/>
          <a:p>
            <a:pPr algn="ctr"/>
            <a:r>
              <a:rPr lang="en-US" dirty="0"/>
              <a:t>UDP</a:t>
            </a:r>
          </a:p>
        </p:txBody>
      </p:sp>
      <p:pic>
        <p:nvPicPr>
          <p:cNvPr id="13" name="Picture 12">
            <a:extLst>
              <a:ext uri="{FF2B5EF4-FFF2-40B4-BE49-F238E27FC236}">
                <a16:creationId xmlns:a16="http://schemas.microsoft.com/office/drawing/2014/main" id="{6BC44993-4E4F-D245-B51D-D6ADB5F3F005}"/>
              </a:ext>
            </a:extLst>
          </p:cNvPr>
          <p:cNvPicPr>
            <a:picLocks noChangeAspect="1"/>
          </p:cNvPicPr>
          <p:nvPr/>
        </p:nvPicPr>
        <p:blipFill>
          <a:blip r:embed="rId6"/>
          <a:stretch>
            <a:fillRect/>
          </a:stretch>
        </p:blipFill>
        <p:spPr>
          <a:xfrm>
            <a:off x="7748187" y="4767388"/>
            <a:ext cx="2086714" cy="1569080"/>
          </a:xfrm>
          <a:prstGeom prst="rect">
            <a:avLst/>
          </a:prstGeom>
        </p:spPr>
      </p:pic>
      <p:sp>
        <p:nvSpPr>
          <p:cNvPr id="16" name="Right Arrow 15">
            <a:extLst>
              <a:ext uri="{FF2B5EF4-FFF2-40B4-BE49-F238E27FC236}">
                <a16:creationId xmlns:a16="http://schemas.microsoft.com/office/drawing/2014/main" id="{59EA22B0-87C0-B44A-BC65-FE0B10CF82C6}"/>
              </a:ext>
            </a:extLst>
          </p:cNvPr>
          <p:cNvSpPr/>
          <p:nvPr/>
        </p:nvSpPr>
        <p:spPr>
          <a:xfrm>
            <a:off x="6390662" y="2531732"/>
            <a:ext cx="761802" cy="50786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990826E8-D504-5F4E-8CA6-A5F3AAD7384F}"/>
              </a:ext>
            </a:extLst>
          </p:cNvPr>
          <p:cNvPicPr>
            <a:picLocks noChangeAspect="1"/>
          </p:cNvPicPr>
          <p:nvPr/>
        </p:nvPicPr>
        <p:blipFill>
          <a:blip r:embed="rId7"/>
          <a:stretch>
            <a:fillRect/>
          </a:stretch>
        </p:blipFill>
        <p:spPr>
          <a:xfrm>
            <a:off x="6390662" y="1654812"/>
            <a:ext cx="761802" cy="761802"/>
          </a:xfrm>
          <a:prstGeom prst="rect">
            <a:avLst/>
          </a:prstGeom>
        </p:spPr>
      </p:pic>
      <p:sp>
        <p:nvSpPr>
          <p:cNvPr id="18" name="TextBox 17">
            <a:extLst>
              <a:ext uri="{FF2B5EF4-FFF2-40B4-BE49-F238E27FC236}">
                <a16:creationId xmlns:a16="http://schemas.microsoft.com/office/drawing/2014/main" id="{4CFFF114-0DDD-644D-AA4A-1725ECFF2127}"/>
              </a:ext>
            </a:extLst>
          </p:cNvPr>
          <p:cNvSpPr txBox="1"/>
          <p:nvPr/>
        </p:nvSpPr>
        <p:spPr>
          <a:xfrm>
            <a:off x="6220374" y="3117141"/>
            <a:ext cx="1043876" cy="369332"/>
          </a:xfrm>
          <a:prstGeom prst="rect">
            <a:avLst/>
          </a:prstGeom>
          <a:noFill/>
        </p:spPr>
        <p:txBody>
          <a:bodyPr wrap="none" rtlCol="0">
            <a:spAutoFit/>
          </a:bodyPr>
          <a:lstStyle/>
          <a:p>
            <a:pPr algn="ctr"/>
            <a:r>
              <a:rPr lang="en-US" dirty="0"/>
              <a:t>Antenna</a:t>
            </a:r>
          </a:p>
        </p:txBody>
      </p:sp>
      <p:sp>
        <p:nvSpPr>
          <p:cNvPr id="19" name="Right Arrow 18">
            <a:extLst>
              <a:ext uri="{FF2B5EF4-FFF2-40B4-BE49-F238E27FC236}">
                <a16:creationId xmlns:a16="http://schemas.microsoft.com/office/drawing/2014/main" id="{70AF38C1-E5F7-BA48-A281-025F26B1085F}"/>
              </a:ext>
            </a:extLst>
          </p:cNvPr>
          <p:cNvSpPr/>
          <p:nvPr/>
        </p:nvSpPr>
        <p:spPr>
          <a:xfrm rot="5400000">
            <a:off x="10770307" y="4248483"/>
            <a:ext cx="369236" cy="38011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0" name="Picture 19">
            <a:extLst>
              <a:ext uri="{FF2B5EF4-FFF2-40B4-BE49-F238E27FC236}">
                <a16:creationId xmlns:a16="http://schemas.microsoft.com/office/drawing/2014/main" id="{16AD3DCB-058F-F549-A665-6473CEDF9D14}"/>
              </a:ext>
            </a:extLst>
          </p:cNvPr>
          <p:cNvPicPr>
            <a:picLocks noChangeAspect="1"/>
          </p:cNvPicPr>
          <p:nvPr/>
        </p:nvPicPr>
        <p:blipFill>
          <a:blip r:embed="rId8"/>
          <a:stretch>
            <a:fillRect/>
          </a:stretch>
        </p:blipFill>
        <p:spPr>
          <a:xfrm>
            <a:off x="10752359" y="5620441"/>
            <a:ext cx="1041129" cy="990342"/>
          </a:xfrm>
          <a:prstGeom prst="rect">
            <a:avLst/>
          </a:prstGeom>
        </p:spPr>
      </p:pic>
      <p:sp>
        <p:nvSpPr>
          <p:cNvPr id="21" name="TextBox 20">
            <a:extLst>
              <a:ext uri="{FF2B5EF4-FFF2-40B4-BE49-F238E27FC236}">
                <a16:creationId xmlns:a16="http://schemas.microsoft.com/office/drawing/2014/main" id="{EF790A0C-DEE4-B747-B5A0-5939E45E978C}"/>
              </a:ext>
            </a:extLst>
          </p:cNvPr>
          <p:cNvSpPr txBox="1"/>
          <p:nvPr/>
        </p:nvSpPr>
        <p:spPr>
          <a:xfrm>
            <a:off x="11196669" y="4209692"/>
            <a:ext cx="671980" cy="369332"/>
          </a:xfrm>
          <a:prstGeom prst="rect">
            <a:avLst/>
          </a:prstGeom>
          <a:noFill/>
        </p:spPr>
        <p:txBody>
          <a:bodyPr wrap="none" rtlCol="0">
            <a:spAutoFit/>
          </a:bodyPr>
          <a:lstStyle/>
          <a:p>
            <a:pPr algn="ctr"/>
            <a:r>
              <a:rPr lang="en-US" dirty="0"/>
              <a:t>UDP</a:t>
            </a:r>
          </a:p>
        </p:txBody>
      </p:sp>
      <p:sp>
        <p:nvSpPr>
          <p:cNvPr id="22" name="Rectangle 21">
            <a:extLst>
              <a:ext uri="{FF2B5EF4-FFF2-40B4-BE49-F238E27FC236}">
                <a16:creationId xmlns:a16="http://schemas.microsoft.com/office/drawing/2014/main" id="{C81DCA24-C64E-E349-A589-1A37029A9416}"/>
              </a:ext>
            </a:extLst>
          </p:cNvPr>
          <p:cNvSpPr/>
          <p:nvPr/>
        </p:nvSpPr>
        <p:spPr>
          <a:xfrm>
            <a:off x="8034813" y="3834463"/>
            <a:ext cx="3188386" cy="369236"/>
          </a:xfrm>
          <a:prstGeom prst="rect">
            <a:avLst/>
          </a:prstGeom>
        </p:spPr>
        <p:txBody>
          <a:bodyPr wrap="square">
            <a:spAutoFit/>
          </a:bodyPr>
          <a:lstStyle/>
          <a:p>
            <a:pPr algn="ctr"/>
            <a:r>
              <a:rPr lang="en-US" dirty="0"/>
              <a:t>IEEE-802.11  Receive (RX)</a:t>
            </a:r>
          </a:p>
        </p:txBody>
      </p:sp>
      <p:sp>
        <p:nvSpPr>
          <p:cNvPr id="23" name="Right Arrow 22">
            <a:extLst>
              <a:ext uri="{FF2B5EF4-FFF2-40B4-BE49-F238E27FC236}">
                <a16:creationId xmlns:a16="http://schemas.microsoft.com/office/drawing/2014/main" id="{34C59669-3ADF-4645-ACEC-3378FCA99199}"/>
              </a:ext>
            </a:extLst>
          </p:cNvPr>
          <p:cNvSpPr/>
          <p:nvPr/>
        </p:nvSpPr>
        <p:spPr>
          <a:xfrm rot="10800000">
            <a:off x="9998869" y="5297993"/>
            <a:ext cx="514676" cy="50786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C6473117-D9DC-4FAD-9289-1528433147B7}"/>
              </a:ext>
            </a:extLst>
          </p:cNvPr>
          <p:cNvSpPr txBox="1"/>
          <p:nvPr/>
        </p:nvSpPr>
        <p:spPr>
          <a:xfrm>
            <a:off x="2395332" y="871795"/>
            <a:ext cx="1351652" cy="369332"/>
          </a:xfrm>
          <a:prstGeom prst="rect">
            <a:avLst/>
          </a:prstGeom>
          <a:noFill/>
        </p:spPr>
        <p:txBody>
          <a:bodyPr wrap="none" rtlCol="0">
            <a:spAutoFit/>
          </a:bodyPr>
          <a:lstStyle/>
          <a:p>
            <a:r>
              <a:rPr lang="en-US" dirty="0"/>
              <a:t>Xavier SoC</a:t>
            </a:r>
          </a:p>
        </p:txBody>
      </p:sp>
      <p:sp>
        <p:nvSpPr>
          <p:cNvPr id="26" name="TextBox 25">
            <a:extLst>
              <a:ext uri="{FF2B5EF4-FFF2-40B4-BE49-F238E27FC236}">
                <a16:creationId xmlns:a16="http://schemas.microsoft.com/office/drawing/2014/main" id="{1CFF594A-32D5-4D79-B58B-042ED8753272}"/>
              </a:ext>
            </a:extLst>
          </p:cNvPr>
          <p:cNvSpPr txBox="1"/>
          <p:nvPr/>
        </p:nvSpPr>
        <p:spPr>
          <a:xfrm>
            <a:off x="9034211" y="777903"/>
            <a:ext cx="1351652" cy="369332"/>
          </a:xfrm>
          <a:prstGeom prst="rect">
            <a:avLst/>
          </a:prstGeom>
          <a:noFill/>
        </p:spPr>
        <p:txBody>
          <a:bodyPr wrap="none" rtlCol="0">
            <a:spAutoFit/>
          </a:bodyPr>
          <a:lstStyle/>
          <a:p>
            <a:r>
              <a:rPr lang="en-US" dirty="0"/>
              <a:t>Xavier SoC</a:t>
            </a:r>
          </a:p>
        </p:txBody>
      </p:sp>
      <p:pic>
        <p:nvPicPr>
          <p:cNvPr id="27" name="Picture 26">
            <a:extLst>
              <a:ext uri="{FF2B5EF4-FFF2-40B4-BE49-F238E27FC236}">
                <a16:creationId xmlns:a16="http://schemas.microsoft.com/office/drawing/2014/main" id="{0518BFB8-24D0-4F3A-AC1C-A3F1966A71FF}"/>
              </a:ext>
            </a:extLst>
          </p:cNvPr>
          <p:cNvPicPr>
            <a:picLocks noChangeAspect="1"/>
          </p:cNvPicPr>
          <p:nvPr/>
        </p:nvPicPr>
        <p:blipFill>
          <a:blip r:embed="rId9"/>
          <a:stretch>
            <a:fillRect/>
          </a:stretch>
        </p:blipFill>
        <p:spPr>
          <a:xfrm>
            <a:off x="4004708" y="4354766"/>
            <a:ext cx="3220649" cy="2415487"/>
          </a:xfrm>
          <a:prstGeom prst="rect">
            <a:avLst/>
          </a:prstGeom>
        </p:spPr>
      </p:pic>
    </p:spTree>
    <p:extLst>
      <p:ext uri="{BB962C8B-B14F-4D97-AF65-F5344CB8AC3E}">
        <p14:creationId xmlns:p14="http://schemas.microsoft.com/office/powerpoint/2010/main" val="2492273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2BE3CC6-F4E5-7545-961F-FB614FF8084F}"/>
              </a:ext>
            </a:extLst>
          </p:cNvPr>
          <p:cNvSpPr>
            <a:spLocks noGrp="1"/>
          </p:cNvSpPr>
          <p:nvPr>
            <p:ph sz="quarter" idx="14"/>
          </p:nvPr>
        </p:nvSpPr>
        <p:spPr>
          <a:xfrm>
            <a:off x="168714" y="875681"/>
            <a:ext cx="7691370" cy="5490171"/>
          </a:xfrm>
        </p:spPr>
        <p:txBody>
          <a:bodyPr/>
          <a:lstStyle/>
          <a:p>
            <a:r>
              <a:rPr lang="en-US" sz="2399" b="1" dirty="0"/>
              <a:t>Preliminary SDR Application Profiling:</a:t>
            </a:r>
          </a:p>
          <a:p>
            <a:pPr lvl="1"/>
            <a:r>
              <a:rPr lang="en-US" sz="1999" b="1" dirty="0">
                <a:solidFill>
                  <a:schemeClr val="accent5">
                    <a:lumMod val="75000"/>
                  </a:schemeClr>
                </a:solidFill>
              </a:rPr>
              <a:t>Created fully automated GRC profiling toolkit </a:t>
            </a:r>
          </a:p>
          <a:p>
            <a:pPr lvl="1"/>
            <a:r>
              <a:rPr lang="en-US" sz="1999" dirty="0"/>
              <a:t>Ran each of the 89 flowgraph for 30 seconds</a:t>
            </a:r>
          </a:p>
          <a:p>
            <a:pPr lvl="1"/>
            <a:r>
              <a:rPr lang="en-US" sz="1999" dirty="0"/>
              <a:t>Profiled with performance counters</a:t>
            </a:r>
            <a:endParaRPr lang="en-US" sz="2199" dirty="0"/>
          </a:p>
          <a:p>
            <a:pPr lvl="1"/>
            <a:r>
              <a:rPr lang="en-US" sz="1999" dirty="0"/>
              <a:t>Major overheads:</a:t>
            </a:r>
          </a:p>
          <a:p>
            <a:pPr lvl="2"/>
            <a:r>
              <a:rPr lang="en-US" sz="1799" dirty="0"/>
              <a:t>Python glue code (</a:t>
            </a:r>
            <a:r>
              <a:rPr lang="en-US" sz="1799" dirty="0" err="1"/>
              <a:t>libpython</a:t>
            </a:r>
            <a:r>
              <a:rPr lang="en-US" sz="1799" dirty="0"/>
              <a:t>), O/S threading &amp; profiling (</a:t>
            </a:r>
            <a:r>
              <a:rPr lang="en-US" sz="1799" dirty="0" err="1"/>
              <a:t>kernel.kallsysms</a:t>
            </a:r>
            <a:r>
              <a:rPr lang="en-US" sz="1799" dirty="0"/>
              <a:t>, </a:t>
            </a:r>
            <a:r>
              <a:rPr lang="en-US" sz="1799" dirty="0" err="1"/>
              <a:t>libpthread</a:t>
            </a:r>
            <a:r>
              <a:rPr lang="en-US" sz="1799" dirty="0"/>
              <a:t>), </a:t>
            </a:r>
            <a:r>
              <a:rPr lang="en-US" sz="1799" dirty="0" err="1"/>
              <a:t>libc</a:t>
            </a:r>
            <a:r>
              <a:rPr lang="en-US" sz="1799" dirty="0"/>
              <a:t>, </a:t>
            </a:r>
            <a:r>
              <a:rPr lang="en-US" sz="1799" dirty="0" err="1"/>
              <a:t>ld</a:t>
            </a:r>
            <a:r>
              <a:rPr lang="en-US" sz="1799" dirty="0"/>
              <a:t>, Qt</a:t>
            </a:r>
          </a:p>
          <a:p>
            <a:pPr lvl="1"/>
            <a:r>
              <a:rPr lang="en-US" sz="2199" dirty="0"/>
              <a:t>Runtime overhead:</a:t>
            </a:r>
          </a:p>
          <a:p>
            <a:pPr lvl="2"/>
            <a:r>
              <a:rPr lang="en-US" sz="1999" dirty="0"/>
              <a:t>Will require significant consideration when run on SoC</a:t>
            </a:r>
          </a:p>
          <a:p>
            <a:pPr lvl="2"/>
            <a:r>
              <a:rPr lang="en-US" sz="1999" dirty="0"/>
              <a:t>Cannot be executed in parallel</a:t>
            </a:r>
          </a:p>
          <a:p>
            <a:pPr lvl="2"/>
            <a:r>
              <a:rPr lang="en-US" sz="1999" dirty="0"/>
              <a:t>Hardware assisted scheduling is essential</a:t>
            </a:r>
          </a:p>
          <a:p>
            <a:pPr lvl="1"/>
            <a:endParaRPr lang="en-US" sz="1999" dirty="0"/>
          </a:p>
          <a:p>
            <a:endParaRPr lang="en-US" sz="2199" dirty="0"/>
          </a:p>
          <a:p>
            <a:pPr lvl="1"/>
            <a:endParaRPr lang="en-US" sz="1999" dirty="0"/>
          </a:p>
        </p:txBody>
      </p:sp>
      <p:sp>
        <p:nvSpPr>
          <p:cNvPr id="6" name="Title 5">
            <a:extLst>
              <a:ext uri="{FF2B5EF4-FFF2-40B4-BE49-F238E27FC236}">
                <a16:creationId xmlns:a16="http://schemas.microsoft.com/office/drawing/2014/main" id="{51FDE971-2999-F743-97E0-1F2EFDBEB7B0}"/>
              </a:ext>
            </a:extLst>
          </p:cNvPr>
          <p:cNvSpPr>
            <a:spLocks noGrp="1"/>
          </p:cNvSpPr>
          <p:nvPr>
            <p:ph type="ctrTitle"/>
          </p:nvPr>
        </p:nvSpPr>
        <p:spPr/>
        <p:txBody>
          <a:bodyPr>
            <a:normAutofit/>
          </a:bodyPr>
          <a:lstStyle/>
          <a:p>
            <a:r>
              <a:rPr lang="en-US" dirty="0"/>
              <a:t>Applications Profiling</a:t>
            </a:r>
          </a:p>
        </p:txBody>
      </p:sp>
      <p:graphicFrame>
        <p:nvGraphicFramePr>
          <p:cNvPr id="7" name="Content Placeholder 6">
            <a:extLst>
              <a:ext uri="{FF2B5EF4-FFF2-40B4-BE49-F238E27FC236}">
                <a16:creationId xmlns:a16="http://schemas.microsoft.com/office/drawing/2014/main" id="{5EA68A8B-716A-F74F-9B54-FE4458791A24}"/>
              </a:ext>
            </a:extLst>
          </p:cNvPr>
          <p:cNvGraphicFramePr>
            <a:graphicFrameLocks/>
          </p:cNvGraphicFramePr>
          <p:nvPr/>
        </p:nvGraphicFramePr>
        <p:xfrm>
          <a:off x="8970895" y="1088701"/>
          <a:ext cx="2337399" cy="2535276"/>
        </p:xfrm>
        <a:graphic>
          <a:graphicData uri="http://schemas.openxmlformats.org/drawingml/2006/table">
            <a:tbl>
              <a:tblPr firstRow="1" bandRow="1">
                <a:tableStyleId>{5C22544A-7EE6-4342-B048-85BDC9FD1C3A}</a:tableStyleId>
              </a:tblPr>
              <a:tblGrid>
                <a:gridCol w="1274100">
                  <a:extLst>
                    <a:ext uri="{9D8B030D-6E8A-4147-A177-3AD203B41FA5}">
                      <a16:colId xmlns:a16="http://schemas.microsoft.com/office/drawing/2014/main" val="4260895340"/>
                    </a:ext>
                  </a:extLst>
                </a:gridCol>
                <a:gridCol w="1063299">
                  <a:extLst>
                    <a:ext uri="{9D8B030D-6E8A-4147-A177-3AD203B41FA5}">
                      <a16:colId xmlns:a16="http://schemas.microsoft.com/office/drawing/2014/main" val="278024711"/>
                    </a:ext>
                  </a:extLst>
                </a:gridCol>
              </a:tblGrid>
              <a:tr h="259013">
                <a:tc>
                  <a:txBody>
                    <a:bodyPr/>
                    <a:lstStyle/>
                    <a:p>
                      <a:r>
                        <a:rPr lang="en-US" sz="1100" dirty="0"/>
                        <a:t>Library</a:t>
                      </a:r>
                    </a:p>
                  </a:txBody>
                  <a:tcPr marL="91416" marR="91416" marT="45708" marB="45708"/>
                </a:tc>
                <a:tc>
                  <a:txBody>
                    <a:bodyPr/>
                    <a:lstStyle/>
                    <a:p>
                      <a:pPr algn="r"/>
                      <a:r>
                        <a:rPr lang="en-US" sz="1100"/>
                        <a:t>Percentage</a:t>
                      </a:r>
                    </a:p>
                  </a:txBody>
                  <a:tcPr marL="91416" marR="91416" marT="45708" marB="45708"/>
                </a:tc>
                <a:extLst>
                  <a:ext uri="{0D108BD9-81ED-4DB2-BD59-A6C34878D82A}">
                    <a16:rowId xmlns:a16="http://schemas.microsoft.com/office/drawing/2014/main" val="3825950075"/>
                  </a:ext>
                </a:extLst>
              </a:tr>
              <a:tr h="227622">
                <a:tc>
                  <a:txBody>
                    <a:bodyPr/>
                    <a:lstStyle/>
                    <a:p>
                      <a:pPr algn="l" fontAlgn="b"/>
                      <a:r>
                        <a:rPr lang="en-US" sz="1200" b="0" i="0" u="none" strike="noStrike">
                          <a:solidFill>
                            <a:srgbClr val="000000"/>
                          </a:solidFill>
                          <a:effectLst/>
                          <a:latin typeface="Calibri" panose="020F0502020204030204" pitchFamily="34" charset="0"/>
                        </a:rPr>
                        <a:t>[</a:t>
                      </a:r>
                      <a:r>
                        <a:rPr lang="en-US" sz="1200" b="0" i="0" u="none" strike="noStrike" err="1">
                          <a:solidFill>
                            <a:srgbClr val="000000"/>
                          </a:solidFill>
                          <a:effectLst/>
                          <a:latin typeface="Calibri" panose="020F0502020204030204" pitchFamily="34" charset="0"/>
                        </a:rPr>
                        <a:t>kernel.kallsyms</a:t>
                      </a:r>
                      <a:r>
                        <a:rPr lang="en-US" sz="1200" b="0" i="0" u="none" strike="noStrike">
                          <a:solidFill>
                            <a:srgbClr val="000000"/>
                          </a:solidFill>
                          <a:effectLst/>
                          <a:latin typeface="Calibri" panose="020F0502020204030204" pitchFamily="34" charset="0"/>
                        </a:rPr>
                        <a:t>]</a:t>
                      </a:r>
                    </a:p>
                  </a:txBody>
                  <a:tcPr marL="9523" marR="9523" marT="9523" marB="0" anchor="b"/>
                </a:tc>
                <a:tc>
                  <a:txBody>
                    <a:bodyPr/>
                    <a:lstStyle/>
                    <a:p>
                      <a:pPr algn="r" fontAlgn="b"/>
                      <a:r>
                        <a:rPr lang="en-US" sz="1200" b="0" i="0" u="none" strike="noStrike">
                          <a:solidFill>
                            <a:srgbClr val="000000"/>
                          </a:solidFill>
                          <a:effectLst/>
                          <a:latin typeface="Calibri" panose="020F0502020204030204" pitchFamily="34" charset="0"/>
                        </a:rPr>
                        <a:t>27.8547</a:t>
                      </a:r>
                    </a:p>
                  </a:txBody>
                  <a:tcPr marL="9523" marR="9523" marT="9523" marB="0" anchor="b"/>
                </a:tc>
                <a:extLst>
                  <a:ext uri="{0D108BD9-81ED-4DB2-BD59-A6C34878D82A}">
                    <a16:rowId xmlns:a16="http://schemas.microsoft.com/office/drawing/2014/main" val="2482555864"/>
                  </a:ext>
                </a:extLst>
              </a:tr>
              <a:tr h="227622">
                <a:tc>
                  <a:txBody>
                    <a:bodyPr/>
                    <a:lstStyle/>
                    <a:p>
                      <a:pPr algn="l" fontAlgn="b"/>
                      <a:r>
                        <a:rPr lang="en-US" sz="1200" b="0" i="0" u="none" strike="noStrike" err="1">
                          <a:solidFill>
                            <a:srgbClr val="000000"/>
                          </a:solidFill>
                          <a:effectLst/>
                          <a:latin typeface="Calibri" panose="020F0502020204030204" pitchFamily="34" charset="0"/>
                        </a:rPr>
                        <a:t>libpython</a:t>
                      </a:r>
                      <a:endParaRPr lang="en-US" sz="1200" b="0" i="0" u="none" strike="noStrike">
                        <a:solidFill>
                          <a:srgbClr val="000000"/>
                        </a:solidFill>
                        <a:effectLst/>
                        <a:latin typeface="Calibri" panose="020F0502020204030204" pitchFamily="34" charset="0"/>
                      </a:endParaRPr>
                    </a:p>
                  </a:txBody>
                  <a:tcPr marL="9523" marR="9523" marT="9523" marB="0" anchor="b"/>
                </a:tc>
                <a:tc>
                  <a:txBody>
                    <a:bodyPr/>
                    <a:lstStyle/>
                    <a:p>
                      <a:pPr algn="r" fontAlgn="b"/>
                      <a:r>
                        <a:rPr lang="en-US" sz="1200" b="0" i="0" u="none" strike="noStrike">
                          <a:solidFill>
                            <a:srgbClr val="000000"/>
                          </a:solidFill>
                          <a:effectLst/>
                          <a:latin typeface="Calibri" panose="020F0502020204030204" pitchFamily="34" charset="0"/>
                        </a:rPr>
                        <a:t>18.6281</a:t>
                      </a:r>
                    </a:p>
                  </a:txBody>
                  <a:tcPr marL="9523" marR="9523" marT="9523" marB="0" anchor="b"/>
                </a:tc>
                <a:extLst>
                  <a:ext uri="{0D108BD9-81ED-4DB2-BD59-A6C34878D82A}">
                    <a16:rowId xmlns:a16="http://schemas.microsoft.com/office/drawing/2014/main" val="970704298"/>
                  </a:ext>
                </a:extLst>
              </a:tr>
              <a:tr h="227622">
                <a:tc>
                  <a:txBody>
                    <a:bodyPr/>
                    <a:lstStyle/>
                    <a:p>
                      <a:pPr algn="l" fontAlgn="b"/>
                      <a:r>
                        <a:rPr lang="en-US" sz="1200" b="1" i="0" u="none" strike="noStrike" err="1">
                          <a:solidFill>
                            <a:srgbClr val="00B050"/>
                          </a:solidFill>
                          <a:effectLst/>
                          <a:latin typeface="Calibri" panose="020F0502020204030204" pitchFamily="34" charset="0"/>
                        </a:rPr>
                        <a:t>libgnuradio</a:t>
                      </a:r>
                      <a:endParaRPr lang="en-US" sz="1200" b="1" i="0" u="none" strike="noStrike">
                        <a:solidFill>
                          <a:srgbClr val="00B050"/>
                        </a:solidFill>
                        <a:effectLst/>
                        <a:latin typeface="Calibri" panose="020F0502020204030204" pitchFamily="34" charset="0"/>
                      </a:endParaRPr>
                    </a:p>
                  </a:txBody>
                  <a:tcPr marL="9523" marR="9523" marT="9523" marB="0" anchor="b"/>
                </a:tc>
                <a:tc>
                  <a:txBody>
                    <a:bodyPr/>
                    <a:lstStyle/>
                    <a:p>
                      <a:pPr algn="r" fontAlgn="b"/>
                      <a:r>
                        <a:rPr lang="en-US" sz="1200" b="1" i="0" u="none" strike="noStrike">
                          <a:solidFill>
                            <a:srgbClr val="00B050"/>
                          </a:solidFill>
                          <a:effectLst/>
                          <a:latin typeface="Calibri" panose="020F0502020204030204" pitchFamily="34" charset="0"/>
                        </a:rPr>
                        <a:t>11.7548</a:t>
                      </a:r>
                    </a:p>
                  </a:txBody>
                  <a:tcPr marL="9523" marR="9523" marT="9523" marB="0" anchor="b"/>
                </a:tc>
                <a:extLst>
                  <a:ext uri="{0D108BD9-81ED-4DB2-BD59-A6C34878D82A}">
                    <a16:rowId xmlns:a16="http://schemas.microsoft.com/office/drawing/2014/main" val="3794363794"/>
                  </a:ext>
                </a:extLst>
              </a:tr>
              <a:tr h="227622">
                <a:tc>
                  <a:txBody>
                    <a:bodyPr/>
                    <a:lstStyle/>
                    <a:p>
                      <a:pPr algn="l" fontAlgn="b"/>
                      <a:r>
                        <a:rPr lang="en-US" sz="1200" b="0" i="0" u="none" strike="noStrike" err="1">
                          <a:solidFill>
                            <a:srgbClr val="000000"/>
                          </a:solidFill>
                          <a:effectLst/>
                          <a:latin typeface="Calibri" panose="020F0502020204030204" pitchFamily="34" charset="0"/>
                        </a:rPr>
                        <a:t>libc</a:t>
                      </a:r>
                      <a:endParaRPr lang="en-US" sz="1200" b="0" i="0" u="none" strike="noStrike">
                        <a:solidFill>
                          <a:srgbClr val="000000"/>
                        </a:solidFill>
                        <a:effectLst/>
                        <a:latin typeface="Calibri" panose="020F0502020204030204" pitchFamily="34" charset="0"/>
                      </a:endParaRPr>
                    </a:p>
                  </a:txBody>
                  <a:tcPr marL="9523" marR="9523" marT="9523" marB="0" anchor="b"/>
                </a:tc>
                <a:tc>
                  <a:txBody>
                    <a:bodyPr/>
                    <a:lstStyle/>
                    <a:p>
                      <a:pPr algn="r" fontAlgn="b"/>
                      <a:r>
                        <a:rPr lang="en-US" sz="1200" b="0" i="0" u="none" strike="noStrike">
                          <a:solidFill>
                            <a:srgbClr val="000000"/>
                          </a:solidFill>
                          <a:effectLst/>
                          <a:latin typeface="Calibri" panose="020F0502020204030204" pitchFamily="34" charset="0"/>
                        </a:rPr>
                        <a:t>7.7503</a:t>
                      </a:r>
                    </a:p>
                  </a:txBody>
                  <a:tcPr marL="9523" marR="9523" marT="9523" marB="0" anchor="b"/>
                </a:tc>
                <a:extLst>
                  <a:ext uri="{0D108BD9-81ED-4DB2-BD59-A6C34878D82A}">
                    <a16:rowId xmlns:a16="http://schemas.microsoft.com/office/drawing/2014/main" val="2892119795"/>
                  </a:ext>
                </a:extLst>
              </a:tr>
              <a:tr h="227622">
                <a:tc>
                  <a:txBody>
                    <a:bodyPr/>
                    <a:lstStyle/>
                    <a:p>
                      <a:pPr algn="l" fontAlgn="b"/>
                      <a:r>
                        <a:rPr lang="en-US" sz="1200" b="0" i="0" u="none" strike="noStrike" err="1">
                          <a:solidFill>
                            <a:srgbClr val="000000"/>
                          </a:solidFill>
                          <a:effectLst/>
                          <a:latin typeface="Calibri" panose="020F0502020204030204" pitchFamily="34" charset="0"/>
                        </a:rPr>
                        <a:t>ld</a:t>
                      </a:r>
                      <a:endParaRPr lang="en-US" sz="1200" b="0" i="0" u="none" strike="noStrike">
                        <a:solidFill>
                          <a:srgbClr val="000000"/>
                        </a:solidFill>
                        <a:effectLst/>
                        <a:latin typeface="Calibri" panose="020F0502020204030204" pitchFamily="34" charset="0"/>
                      </a:endParaRPr>
                    </a:p>
                  </a:txBody>
                  <a:tcPr marL="9523" marR="9523" marT="9523" marB="0" anchor="b"/>
                </a:tc>
                <a:tc>
                  <a:txBody>
                    <a:bodyPr/>
                    <a:lstStyle/>
                    <a:p>
                      <a:pPr algn="r" fontAlgn="b"/>
                      <a:r>
                        <a:rPr lang="en-US" sz="1200" b="0" i="0" u="none" strike="noStrike">
                          <a:solidFill>
                            <a:srgbClr val="000000"/>
                          </a:solidFill>
                          <a:effectLst/>
                          <a:latin typeface="Calibri" panose="020F0502020204030204" pitchFamily="34" charset="0"/>
                        </a:rPr>
                        <a:t>3.8839</a:t>
                      </a:r>
                    </a:p>
                  </a:txBody>
                  <a:tcPr marL="9523" marR="9523" marT="9523" marB="0" anchor="b"/>
                </a:tc>
                <a:extLst>
                  <a:ext uri="{0D108BD9-81ED-4DB2-BD59-A6C34878D82A}">
                    <a16:rowId xmlns:a16="http://schemas.microsoft.com/office/drawing/2014/main" val="1711653838"/>
                  </a:ext>
                </a:extLst>
              </a:tr>
              <a:tr h="227622">
                <a:tc>
                  <a:txBody>
                    <a:bodyPr/>
                    <a:lstStyle/>
                    <a:p>
                      <a:pPr algn="l" fontAlgn="b"/>
                      <a:r>
                        <a:rPr lang="en-US" sz="1200" b="1" i="0" u="none" strike="noStrike" err="1">
                          <a:solidFill>
                            <a:srgbClr val="00B050"/>
                          </a:solidFill>
                          <a:effectLst/>
                          <a:latin typeface="Calibri" panose="020F0502020204030204" pitchFamily="34" charset="0"/>
                        </a:rPr>
                        <a:t>libvolk</a:t>
                      </a:r>
                      <a:endParaRPr lang="en-US" sz="1200" b="1" i="0" u="none" strike="noStrike">
                        <a:solidFill>
                          <a:srgbClr val="00B050"/>
                        </a:solidFill>
                        <a:effectLst/>
                        <a:latin typeface="Calibri" panose="020F0502020204030204" pitchFamily="34" charset="0"/>
                      </a:endParaRPr>
                    </a:p>
                  </a:txBody>
                  <a:tcPr marL="9523" marR="9523" marT="9523" marB="0" anchor="b"/>
                </a:tc>
                <a:tc>
                  <a:txBody>
                    <a:bodyPr/>
                    <a:lstStyle/>
                    <a:p>
                      <a:pPr algn="r" fontAlgn="b"/>
                      <a:r>
                        <a:rPr lang="en-US" sz="1200" b="1" i="0" u="none" strike="noStrike">
                          <a:solidFill>
                            <a:srgbClr val="00B050"/>
                          </a:solidFill>
                          <a:effectLst/>
                          <a:latin typeface="Calibri" panose="020F0502020204030204" pitchFamily="34" charset="0"/>
                        </a:rPr>
                        <a:t>3.7963</a:t>
                      </a:r>
                    </a:p>
                  </a:txBody>
                  <a:tcPr marL="9523" marR="9523" marT="9523" marB="0" anchor="b"/>
                </a:tc>
                <a:extLst>
                  <a:ext uri="{0D108BD9-81ED-4DB2-BD59-A6C34878D82A}">
                    <a16:rowId xmlns:a16="http://schemas.microsoft.com/office/drawing/2014/main" val="1444176508"/>
                  </a:ext>
                </a:extLst>
              </a:tr>
              <a:tr h="227622">
                <a:tc>
                  <a:txBody>
                    <a:bodyPr/>
                    <a:lstStyle/>
                    <a:p>
                      <a:pPr algn="l" fontAlgn="b"/>
                      <a:r>
                        <a:rPr lang="en-US" sz="1200" b="0" i="0" u="none" strike="noStrike" err="1">
                          <a:solidFill>
                            <a:srgbClr val="000000"/>
                          </a:solidFill>
                          <a:effectLst/>
                          <a:latin typeface="Calibri" panose="020F0502020204030204" pitchFamily="34" charset="0"/>
                        </a:rPr>
                        <a:t>libperl</a:t>
                      </a:r>
                      <a:endParaRPr lang="en-US" sz="1200" b="0" i="0" u="none" strike="noStrike">
                        <a:solidFill>
                          <a:srgbClr val="000000"/>
                        </a:solidFill>
                        <a:effectLst/>
                        <a:latin typeface="Calibri" panose="020F0502020204030204" pitchFamily="34" charset="0"/>
                      </a:endParaRPr>
                    </a:p>
                  </a:txBody>
                  <a:tcPr marL="9523" marR="9523" marT="9523" marB="0" anchor="b"/>
                </a:tc>
                <a:tc>
                  <a:txBody>
                    <a:bodyPr/>
                    <a:lstStyle/>
                    <a:p>
                      <a:pPr algn="r" fontAlgn="b"/>
                      <a:r>
                        <a:rPr lang="en-US" sz="1200" b="0" i="0" u="none" strike="noStrike">
                          <a:solidFill>
                            <a:srgbClr val="000000"/>
                          </a:solidFill>
                          <a:effectLst/>
                          <a:latin typeface="Calibri" panose="020F0502020204030204" pitchFamily="34" charset="0"/>
                        </a:rPr>
                        <a:t>3.7837</a:t>
                      </a:r>
                    </a:p>
                  </a:txBody>
                  <a:tcPr marL="9523" marR="9523" marT="9523" marB="0" anchor="b"/>
                </a:tc>
                <a:extLst>
                  <a:ext uri="{0D108BD9-81ED-4DB2-BD59-A6C34878D82A}">
                    <a16:rowId xmlns:a16="http://schemas.microsoft.com/office/drawing/2014/main" val="3834134028"/>
                  </a:ext>
                </a:extLst>
              </a:tr>
              <a:tr h="227622">
                <a:tc>
                  <a:txBody>
                    <a:bodyPr/>
                    <a:lstStyle/>
                    <a:p>
                      <a:pPr algn="l" fontAlgn="b"/>
                      <a:r>
                        <a:rPr lang="en-US" sz="1200" b="0" i="0" u="none" strike="noStrike">
                          <a:solidFill>
                            <a:srgbClr val="000000"/>
                          </a:solidFill>
                          <a:effectLst/>
                          <a:latin typeface="Calibri" panose="020F0502020204030204" pitchFamily="34" charset="0"/>
                        </a:rPr>
                        <a:t>[unknown]</a:t>
                      </a:r>
                    </a:p>
                  </a:txBody>
                  <a:tcPr marL="9523" marR="9523" marT="9523" marB="0" anchor="b"/>
                </a:tc>
                <a:tc>
                  <a:txBody>
                    <a:bodyPr/>
                    <a:lstStyle/>
                    <a:p>
                      <a:pPr algn="r" fontAlgn="b"/>
                      <a:r>
                        <a:rPr lang="en-US" sz="1200" b="0" i="0" u="none" strike="noStrike">
                          <a:solidFill>
                            <a:srgbClr val="000000"/>
                          </a:solidFill>
                          <a:effectLst/>
                          <a:latin typeface="Calibri" panose="020F0502020204030204" pitchFamily="34" charset="0"/>
                        </a:rPr>
                        <a:t>3.6465</a:t>
                      </a:r>
                    </a:p>
                  </a:txBody>
                  <a:tcPr marL="9523" marR="9523" marT="9523" marB="0" anchor="b"/>
                </a:tc>
                <a:extLst>
                  <a:ext uri="{0D108BD9-81ED-4DB2-BD59-A6C34878D82A}">
                    <a16:rowId xmlns:a16="http://schemas.microsoft.com/office/drawing/2014/main" val="3203330176"/>
                  </a:ext>
                </a:extLst>
              </a:tr>
              <a:tr h="227622">
                <a:tc>
                  <a:txBody>
                    <a:bodyPr/>
                    <a:lstStyle/>
                    <a:p>
                      <a:pPr algn="l" fontAlgn="b"/>
                      <a:r>
                        <a:rPr lang="en-US" sz="1200" b="0" i="0" u="none" strike="noStrike">
                          <a:solidFill>
                            <a:srgbClr val="000000"/>
                          </a:solidFill>
                          <a:effectLst/>
                          <a:latin typeface="Calibri" panose="020F0502020204030204" pitchFamily="34" charset="0"/>
                        </a:rPr>
                        <a:t>libQt5</a:t>
                      </a:r>
                    </a:p>
                  </a:txBody>
                  <a:tcPr marL="9523" marR="9523" marT="9523" marB="0" anchor="b"/>
                </a:tc>
                <a:tc>
                  <a:txBody>
                    <a:bodyPr/>
                    <a:lstStyle/>
                    <a:p>
                      <a:pPr algn="r" fontAlgn="b"/>
                      <a:r>
                        <a:rPr lang="en-US" sz="1200" b="0" i="0" u="none" strike="noStrike">
                          <a:solidFill>
                            <a:srgbClr val="000000"/>
                          </a:solidFill>
                          <a:effectLst/>
                          <a:latin typeface="Calibri" panose="020F0502020204030204" pitchFamily="34" charset="0"/>
                        </a:rPr>
                        <a:t>2.9866</a:t>
                      </a:r>
                    </a:p>
                  </a:txBody>
                  <a:tcPr marL="9523" marR="9523" marT="9523" marB="0" anchor="b"/>
                </a:tc>
                <a:extLst>
                  <a:ext uri="{0D108BD9-81ED-4DB2-BD59-A6C34878D82A}">
                    <a16:rowId xmlns:a16="http://schemas.microsoft.com/office/drawing/2014/main" val="2911699020"/>
                  </a:ext>
                </a:extLst>
              </a:tr>
              <a:tr h="227622">
                <a:tc>
                  <a:txBody>
                    <a:bodyPr/>
                    <a:lstStyle/>
                    <a:p>
                      <a:pPr algn="l" fontAlgn="b"/>
                      <a:r>
                        <a:rPr lang="en-US" sz="1200" b="0" i="0" u="none" strike="noStrike" err="1">
                          <a:solidFill>
                            <a:srgbClr val="000000"/>
                          </a:solidFill>
                          <a:effectLst/>
                          <a:latin typeface="Calibri" panose="020F0502020204030204" pitchFamily="34" charset="0"/>
                        </a:rPr>
                        <a:t>libpthread</a:t>
                      </a:r>
                      <a:endParaRPr lang="en-US" sz="1200" b="0" i="0" u="none" strike="noStrike">
                        <a:solidFill>
                          <a:srgbClr val="000000"/>
                        </a:solidFill>
                        <a:effectLst/>
                        <a:latin typeface="Calibri" panose="020F0502020204030204" pitchFamily="34" charset="0"/>
                      </a:endParaRPr>
                    </a:p>
                  </a:txBody>
                  <a:tcPr marL="9523" marR="9523" marT="9523" marB="0" anchor="b"/>
                </a:tc>
                <a:tc>
                  <a:txBody>
                    <a:bodyPr/>
                    <a:lstStyle/>
                    <a:p>
                      <a:pPr algn="r" fontAlgn="b"/>
                      <a:r>
                        <a:rPr lang="en-US" sz="1200" b="0" i="0" u="none" strike="noStrike" dirty="0">
                          <a:solidFill>
                            <a:srgbClr val="000000"/>
                          </a:solidFill>
                          <a:effectLst/>
                          <a:latin typeface="Calibri" panose="020F0502020204030204" pitchFamily="34" charset="0"/>
                        </a:rPr>
                        <a:t>2.1449</a:t>
                      </a:r>
                    </a:p>
                  </a:txBody>
                  <a:tcPr marL="9523" marR="9523" marT="9523" marB="0" anchor="b"/>
                </a:tc>
                <a:extLst>
                  <a:ext uri="{0D108BD9-81ED-4DB2-BD59-A6C34878D82A}">
                    <a16:rowId xmlns:a16="http://schemas.microsoft.com/office/drawing/2014/main" val="2985122256"/>
                  </a:ext>
                </a:extLst>
              </a:tr>
            </a:tbl>
          </a:graphicData>
        </a:graphic>
      </p:graphicFrame>
      <p:graphicFrame>
        <p:nvGraphicFramePr>
          <p:cNvPr id="8" name="Content Placeholder 6">
            <a:extLst>
              <a:ext uri="{FF2B5EF4-FFF2-40B4-BE49-F238E27FC236}">
                <a16:creationId xmlns:a16="http://schemas.microsoft.com/office/drawing/2014/main" id="{172035F1-6D5C-A148-B991-32ED2F3E2255}"/>
              </a:ext>
            </a:extLst>
          </p:cNvPr>
          <p:cNvGraphicFramePr>
            <a:graphicFrameLocks noGrp="1"/>
          </p:cNvGraphicFramePr>
          <p:nvPr>
            <p:ph sz="quarter" idx="13"/>
          </p:nvPr>
        </p:nvGraphicFramePr>
        <p:xfrm>
          <a:off x="7399829" y="3617385"/>
          <a:ext cx="4416333" cy="31910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40187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20DAC61-F1CC-4C22-A262-855B09785229}"/>
              </a:ext>
            </a:extLst>
          </p:cNvPr>
          <p:cNvSpPr>
            <a:spLocks noGrp="1"/>
          </p:cNvSpPr>
          <p:nvPr>
            <p:ph sz="quarter" idx="13"/>
          </p:nvPr>
        </p:nvSpPr>
        <p:spPr/>
        <p:txBody>
          <a:bodyPr/>
          <a:lstStyle/>
          <a:p>
            <a:r>
              <a:rPr lang="en-US" dirty="0"/>
              <a:t>GNR-Tools</a:t>
            </a:r>
          </a:p>
          <a:p>
            <a:pPr lvl="1"/>
            <a:r>
              <a:rPr lang="en-US" dirty="0"/>
              <a:t>PY1Q2: Three tools are released</a:t>
            </a:r>
          </a:p>
          <a:p>
            <a:pPr lvl="2"/>
            <a:r>
              <a:rPr lang="en-US" dirty="0"/>
              <a:t>Block-level Ontologies [</a:t>
            </a:r>
            <a:r>
              <a:rPr lang="en-US" dirty="0" err="1"/>
              <a:t>ontologyAnalysis</a:t>
            </a:r>
            <a:r>
              <a:rPr lang="en-US" dirty="0"/>
              <a:t>]</a:t>
            </a:r>
          </a:p>
          <a:p>
            <a:pPr lvl="3"/>
            <a:r>
              <a:rPr lang="en-US" dirty="0"/>
              <a:t>Following properties are extracted from a batch of block definition files: Descriptions and IDs, source and sink ports (whether input/output is scalar, vector or multi-port), allowed data types, and additional algorithm-specific parameters</a:t>
            </a:r>
          </a:p>
          <a:p>
            <a:pPr lvl="2"/>
            <a:r>
              <a:rPr lang="en-US" dirty="0"/>
              <a:t>Flowgraph Characterization [</a:t>
            </a:r>
            <a:r>
              <a:rPr lang="en-US" dirty="0" err="1"/>
              <a:t>workflowAnalysis</a:t>
            </a:r>
            <a:r>
              <a:rPr lang="en-US" dirty="0"/>
              <a:t>]</a:t>
            </a:r>
          </a:p>
          <a:p>
            <a:pPr lvl="3"/>
            <a:r>
              <a:rPr lang="en-US" dirty="0"/>
              <a:t>Characterization of GNR workloads at the flowgraph level. </a:t>
            </a:r>
          </a:p>
          <a:p>
            <a:pPr lvl="3"/>
            <a:r>
              <a:rPr lang="en-US" dirty="0"/>
              <a:t>Scripts automatically run for </a:t>
            </a:r>
            <a:r>
              <a:rPr lang="en-US" dirty="0" err="1"/>
              <a:t>for</a:t>
            </a:r>
            <a:r>
              <a:rPr lang="en-US" dirty="0"/>
              <a:t> 30 seconds and reports a breakdown of high-level library module calls </a:t>
            </a:r>
          </a:p>
          <a:p>
            <a:pPr lvl="2"/>
            <a:r>
              <a:rPr lang="en-US" dirty="0"/>
              <a:t>Design-space Exploration [</a:t>
            </a:r>
            <a:r>
              <a:rPr lang="en-US" dirty="0" err="1"/>
              <a:t>designSpaceCL</a:t>
            </a:r>
            <a:r>
              <a:rPr lang="en-US" dirty="0"/>
              <a:t>]</a:t>
            </a:r>
          </a:p>
          <a:p>
            <a:pPr lvl="3"/>
            <a:r>
              <a:rPr lang="en-US" dirty="0"/>
              <a:t>Script to run 13 blocks included in gr-</a:t>
            </a:r>
            <a:r>
              <a:rPr lang="en-US" dirty="0" err="1"/>
              <a:t>clenabled</a:t>
            </a:r>
            <a:r>
              <a:rPr lang="en-US" dirty="0"/>
              <a:t> </a:t>
            </a:r>
            <a:br>
              <a:rPr lang="en-US" dirty="0"/>
            </a:br>
            <a:r>
              <a:rPr lang="en-US" dirty="0"/>
              <a:t>- Both on a GPU and on a single CPU core </a:t>
            </a:r>
            <a:br>
              <a:rPr lang="en-US" dirty="0"/>
            </a:br>
            <a:r>
              <a:rPr lang="en-US" dirty="0"/>
              <a:t>- By using input sizes varying between 24 and 227 elements. </a:t>
            </a:r>
          </a:p>
          <a:p>
            <a:pPr lvl="1"/>
            <a:r>
              <a:rPr lang="en-US" dirty="0"/>
              <a:t>PY1Q3: Two more tools are added</a:t>
            </a:r>
          </a:p>
          <a:p>
            <a:pPr lvl="2"/>
            <a:r>
              <a:rPr lang="en-US" dirty="0" err="1"/>
              <a:t>cgran</a:t>
            </a:r>
            <a:r>
              <a:rPr lang="en-US" dirty="0"/>
              <a:t>-scraper</a:t>
            </a:r>
          </a:p>
          <a:p>
            <a:pPr lvl="2"/>
            <a:r>
              <a:rPr lang="en-US" dirty="0"/>
              <a:t>GRC-analyzer</a:t>
            </a:r>
          </a:p>
          <a:p>
            <a:pPr lvl="2"/>
            <a:endParaRPr lang="en-US" dirty="0"/>
          </a:p>
          <a:p>
            <a:endParaRPr lang="en-US" dirty="0"/>
          </a:p>
        </p:txBody>
      </p:sp>
      <p:sp>
        <p:nvSpPr>
          <p:cNvPr id="5" name="Content Placeholder 4">
            <a:extLst>
              <a:ext uri="{FF2B5EF4-FFF2-40B4-BE49-F238E27FC236}">
                <a16:creationId xmlns:a16="http://schemas.microsoft.com/office/drawing/2014/main" id="{62BE3CC6-F4E5-7545-961F-FB614FF8084F}"/>
              </a:ext>
            </a:extLst>
          </p:cNvPr>
          <p:cNvSpPr>
            <a:spLocks noGrp="1"/>
          </p:cNvSpPr>
          <p:nvPr>
            <p:ph sz="quarter" idx="14"/>
          </p:nvPr>
        </p:nvSpPr>
        <p:spPr/>
        <p:txBody>
          <a:bodyPr/>
          <a:lstStyle/>
          <a:p>
            <a:pPr lvl="2"/>
            <a:endParaRPr lang="en-US" dirty="0"/>
          </a:p>
        </p:txBody>
      </p:sp>
      <p:sp>
        <p:nvSpPr>
          <p:cNvPr id="6" name="Title 5">
            <a:extLst>
              <a:ext uri="{FF2B5EF4-FFF2-40B4-BE49-F238E27FC236}">
                <a16:creationId xmlns:a16="http://schemas.microsoft.com/office/drawing/2014/main" id="{51FDE971-2999-F743-97E0-1F2EFDBEB7B0}"/>
              </a:ext>
            </a:extLst>
          </p:cNvPr>
          <p:cNvSpPr>
            <a:spLocks noGrp="1"/>
          </p:cNvSpPr>
          <p:nvPr>
            <p:ph type="ctrTitle"/>
          </p:nvPr>
        </p:nvSpPr>
        <p:spPr/>
        <p:txBody>
          <a:bodyPr/>
          <a:lstStyle/>
          <a:p>
            <a:r>
              <a:rPr lang="en-US" dirty="0"/>
              <a:t>GNR-Tools</a:t>
            </a:r>
          </a:p>
        </p:txBody>
      </p:sp>
      <p:pic>
        <p:nvPicPr>
          <p:cNvPr id="9" name="Picture 8">
            <a:extLst>
              <a:ext uri="{FF2B5EF4-FFF2-40B4-BE49-F238E27FC236}">
                <a16:creationId xmlns:a16="http://schemas.microsoft.com/office/drawing/2014/main" id="{F8884BE9-0110-C546-B50B-238AAEA990BA}"/>
              </a:ext>
            </a:extLst>
          </p:cNvPr>
          <p:cNvPicPr>
            <a:picLocks noChangeAspect="1"/>
          </p:cNvPicPr>
          <p:nvPr/>
        </p:nvPicPr>
        <p:blipFill>
          <a:blip r:embed="rId2"/>
          <a:stretch>
            <a:fillRect/>
          </a:stretch>
        </p:blipFill>
        <p:spPr>
          <a:xfrm>
            <a:off x="7605318" y="948122"/>
            <a:ext cx="3974065" cy="4773956"/>
          </a:xfrm>
          <a:prstGeom prst="rect">
            <a:avLst/>
          </a:prstGeom>
        </p:spPr>
      </p:pic>
      <p:sp>
        <p:nvSpPr>
          <p:cNvPr id="2" name="Rectangle 1">
            <a:extLst>
              <a:ext uri="{FF2B5EF4-FFF2-40B4-BE49-F238E27FC236}">
                <a16:creationId xmlns:a16="http://schemas.microsoft.com/office/drawing/2014/main" id="{665CE4A1-748C-4FC1-AA72-42473767221E}"/>
              </a:ext>
            </a:extLst>
          </p:cNvPr>
          <p:cNvSpPr/>
          <p:nvPr/>
        </p:nvSpPr>
        <p:spPr>
          <a:xfrm>
            <a:off x="4868570" y="6488668"/>
            <a:ext cx="3672800" cy="369332"/>
          </a:xfrm>
          <a:prstGeom prst="rect">
            <a:avLst/>
          </a:prstGeom>
        </p:spPr>
        <p:txBody>
          <a:bodyPr wrap="none">
            <a:spAutoFit/>
          </a:bodyPr>
          <a:lstStyle/>
          <a:p>
            <a:r>
              <a:rPr lang="en-US" dirty="0">
                <a:hlinkClick r:id="rId3"/>
              </a:rPr>
              <a:t>https://code.ornl.gov/fub/gnr-tools</a:t>
            </a:r>
            <a:r>
              <a:rPr lang="en-US" dirty="0"/>
              <a:t> </a:t>
            </a:r>
          </a:p>
        </p:txBody>
      </p:sp>
    </p:spTree>
    <p:extLst>
      <p:ext uri="{BB962C8B-B14F-4D97-AF65-F5344CB8AC3E}">
        <p14:creationId xmlns:p14="http://schemas.microsoft.com/office/powerpoint/2010/main" val="2933865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2BE3CC6-F4E5-7545-961F-FB614FF8084F}"/>
              </a:ext>
            </a:extLst>
          </p:cNvPr>
          <p:cNvSpPr>
            <a:spLocks noGrp="1"/>
          </p:cNvSpPr>
          <p:nvPr>
            <p:ph sz="quarter" idx="14"/>
          </p:nvPr>
        </p:nvSpPr>
        <p:spPr>
          <a:xfrm>
            <a:off x="168714" y="1141530"/>
            <a:ext cx="12020111" cy="4951710"/>
          </a:xfrm>
        </p:spPr>
        <p:txBody>
          <a:bodyPr/>
          <a:lstStyle/>
          <a:p>
            <a:r>
              <a:rPr lang="en-US" sz="2399" dirty="0" err="1"/>
              <a:t>cgran</a:t>
            </a:r>
            <a:r>
              <a:rPr lang="en-US" sz="2399" dirty="0"/>
              <a:t>-scraper</a:t>
            </a:r>
          </a:p>
          <a:p>
            <a:pPr lvl="1"/>
            <a:r>
              <a:rPr lang="en-US" sz="2199" dirty="0"/>
              <a:t>Scans all repos in </a:t>
            </a:r>
            <a:r>
              <a:rPr lang="en-US" sz="2199" dirty="0" err="1"/>
              <a:t>cgran</a:t>
            </a:r>
            <a:endParaRPr lang="en-US" sz="2199" dirty="0"/>
          </a:p>
          <a:p>
            <a:pPr lvl="1"/>
            <a:r>
              <a:rPr lang="en-US" sz="2199" dirty="0"/>
              <a:t>Automatically clones all repos</a:t>
            </a:r>
          </a:p>
          <a:p>
            <a:pPr lvl="1"/>
            <a:r>
              <a:rPr lang="en-US" sz="2199" dirty="0"/>
              <a:t>Extracts all GRC files embedded within repos (currently xml formatted GRCs only)</a:t>
            </a:r>
          </a:p>
          <a:p>
            <a:r>
              <a:rPr lang="en-US" sz="2399" dirty="0"/>
              <a:t>GRC-analyzer</a:t>
            </a:r>
          </a:p>
          <a:p>
            <a:pPr lvl="1"/>
            <a:r>
              <a:rPr lang="en-US" sz="2199" dirty="0"/>
              <a:t>Extracts two levels of static ontology information from a collection of GRC files</a:t>
            </a:r>
          </a:p>
          <a:p>
            <a:pPr lvl="2"/>
            <a:r>
              <a:rPr lang="en-US" sz="1999" dirty="0"/>
              <a:t>Usage frequencies</a:t>
            </a:r>
          </a:p>
          <a:p>
            <a:pPr lvl="2"/>
            <a:r>
              <a:rPr lang="en-US" sz="1999" dirty="0"/>
              <a:t>Block proximity graph</a:t>
            </a:r>
          </a:p>
          <a:p>
            <a:pPr lvl="1"/>
            <a:r>
              <a:rPr lang="en-US" sz="2199" dirty="0"/>
              <a:t>Usage:</a:t>
            </a:r>
          </a:p>
          <a:p>
            <a:pPr lvl="2"/>
            <a:endParaRPr lang="en-US" sz="1999" dirty="0"/>
          </a:p>
          <a:p>
            <a:pPr lvl="2"/>
            <a:endParaRPr lang="en-US" sz="1999" dirty="0"/>
          </a:p>
          <a:p>
            <a:pPr lvl="1"/>
            <a:endParaRPr lang="en-US" sz="2199" dirty="0"/>
          </a:p>
          <a:p>
            <a:pPr lvl="1"/>
            <a:r>
              <a:rPr lang="en-US" sz="2199" dirty="0"/>
              <a:t>Example:</a:t>
            </a:r>
          </a:p>
          <a:p>
            <a:pPr marL="914126" lvl="2" indent="0">
              <a:buNone/>
            </a:pPr>
            <a:r>
              <a:rPr lang="en-US" sz="1100" dirty="0" err="1">
                <a:latin typeface="Courier" pitchFamily="2" charset="0"/>
              </a:rPr>
              <a:t>analyzeGRCXmls.py</a:t>
            </a:r>
            <a:r>
              <a:rPr lang="en-US" sz="1100" dirty="0">
                <a:latin typeface="Courier" pitchFamily="2" charset="0"/>
              </a:rPr>
              <a:t> --</a:t>
            </a:r>
            <a:r>
              <a:rPr lang="en-US" sz="1100" dirty="0" err="1">
                <a:latin typeface="Courier" pitchFamily="2" charset="0"/>
              </a:rPr>
              <a:t>grcFolder</a:t>
            </a:r>
            <a:r>
              <a:rPr lang="en-US" sz="1100" dirty="0">
                <a:latin typeface="Courier" pitchFamily="2" charset="0"/>
              </a:rPr>
              <a:t> </a:t>
            </a:r>
            <a:r>
              <a:rPr lang="en-US" sz="1100" dirty="0" err="1">
                <a:latin typeface="Courier" pitchFamily="2" charset="0"/>
              </a:rPr>
              <a:t>allGRCs</a:t>
            </a:r>
            <a:r>
              <a:rPr lang="en-US" sz="1100" dirty="0">
                <a:latin typeface="Courier" pitchFamily="2" charset="0"/>
              </a:rPr>
              <a:t> --</a:t>
            </a:r>
            <a:r>
              <a:rPr lang="en-US" sz="1100" dirty="0" err="1">
                <a:latin typeface="Courier" pitchFamily="2" charset="0"/>
              </a:rPr>
              <a:t>blockFilters</a:t>
            </a:r>
            <a:r>
              <a:rPr lang="en-US" sz="1100" dirty="0">
                <a:latin typeface="Courier" pitchFamily="2" charset="0"/>
              </a:rPr>
              <a:t> sink source </a:t>
            </a:r>
            <a:r>
              <a:rPr lang="en-US" sz="1100" dirty="0" err="1">
                <a:latin typeface="Courier" pitchFamily="2" charset="0"/>
              </a:rPr>
              <a:t>gui</a:t>
            </a:r>
            <a:r>
              <a:rPr lang="en-US" sz="1100" dirty="0">
                <a:latin typeface="Courier" pitchFamily="2" charset="0"/>
              </a:rPr>
              <a:t> options note parameter variable import --mode </a:t>
            </a:r>
            <a:r>
              <a:rPr lang="en-US" sz="1100" dirty="0" err="1">
                <a:latin typeface="Courier" pitchFamily="2" charset="0"/>
              </a:rPr>
              <a:t>proximityGraph</a:t>
            </a:r>
            <a:endParaRPr lang="en-US" sz="1100" dirty="0">
              <a:latin typeface="Courier" pitchFamily="2" charset="0"/>
            </a:endParaRPr>
          </a:p>
          <a:p>
            <a:pPr lvl="1"/>
            <a:endParaRPr lang="en-US" sz="2199" dirty="0"/>
          </a:p>
          <a:p>
            <a:pPr lvl="1"/>
            <a:endParaRPr lang="en-US" sz="1999" dirty="0"/>
          </a:p>
        </p:txBody>
      </p:sp>
      <p:sp>
        <p:nvSpPr>
          <p:cNvPr id="6" name="Title 5">
            <a:extLst>
              <a:ext uri="{FF2B5EF4-FFF2-40B4-BE49-F238E27FC236}">
                <a16:creationId xmlns:a16="http://schemas.microsoft.com/office/drawing/2014/main" id="{51FDE971-2999-F743-97E0-1F2EFDBEB7B0}"/>
              </a:ext>
            </a:extLst>
          </p:cNvPr>
          <p:cNvSpPr>
            <a:spLocks noGrp="1"/>
          </p:cNvSpPr>
          <p:nvPr>
            <p:ph type="ctrTitle"/>
          </p:nvPr>
        </p:nvSpPr>
        <p:spPr/>
        <p:txBody>
          <a:bodyPr>
            <a:normAutofit/>
          </a:bodyPr>
          <a:lstStyle/>
          <a:p>
            <a:r>
              <a:rPr lang="en-US" dirty="0"/>
              <a:t>New GNR-tools: </a:t>
            </a:r>
            <a:r>
              <a:rPr lang="en-US" dirty="0" err="1"/>
              <a:t>cgran</a:t>
            </a:r>
            <a:r>
              <a:rPr lang="en-US" dirty="0"/>
              <a:t> scraper and GRC statistics</a:t>
            </a:r>
          </a:p>
        </p:txBody>
      </p:sp>
      <p:pic>
        <p:nvPicPr>
          <p:cNvPr id="4" name="Picture 3">
            <a:extLst>
              <a:ext uri="{FF2B5EF4-FFF2-40B4-BE49-F238E27FC236}">
                <a16:creationId xmlns:a16="http://schemas.microsoft.com/office/drawing/2014/main" id="{0003E7A5-9EAE-3D47-B473-D7FF28879A3F}"/>
              </a:ext>
            </a:extLst>
          </p:cNvPr>
          <p:cNvPicPr>
            <a:picLocks noChangeAspect="1"/>
          </p:cNvPicPr>
          <p:nvPr/>
        </p:nvPicPr>
        <p:blipFill>
          <a:blip r:embed="rId2"/>
          <a:stretch>
            <a:fillRect/>
          </a:stretch>
        </p:blipFill>
        <p:spPr>
          <a:xfrm>
            <a:off x="2188277" y="4637653"/>
            <a:ext cx="7269169" cy="1078817"/>
          </a:xfrm>
          <a:prstGeom prst="rect">
            <a:avLst/>
          </a:prstGeom>
        </p:spPr>
      </p:pic>
    </p:spTree>
    <p:extLst>
      <p:ext uri="{BB962C8B-B14F-4D97-AF65-F5344CB8AC3E}">
        <p14:creationId xmlns:p14="http://schemas.microsoft.com/office/powerpoint/2010/main" val="495518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2BE3CC6-F4E5-7545-961F-FB614FF8084F}"/>
              </a:ext>
            </a:extLst>
          </p:cNvPr>
          <p:cNvSpPr>
            <a:spLocks noGrp="1"/>
          </p:cNvSpPr>
          <p:nvPr>
            <p:ph sz="quarter" idx="14"/>
          </p:nvPr>
        </p:nvSpPr>
        <p:spPr>
          <a:xfrm>
            <a:off x="156347" y="953145"/>
            <a:ext cx="4734517" cy="2805969"/>
          </a:xfrm>
        </p:spPr>
        <p:txBody>
          <a:bodyPr/>
          <a:lstStyle/>
          <a:p>
            <a:pPr marL="0" indent="0" algn="ctr">
              <a:buNone/>
            </a:pPr>
            <a:r>
              <a:rPr lang="en-US" sz="2399" b="1" dirty="0"/>
              <a:t>Block usage frequencies</a:t>
            </a:r>
          </a:p>
          <a:p>
            <a:r>
              <a:rPr lang="en-US" sz="1999" dirty="0"/>
              <a:t>127 repositories, 641 GRC files</a:t>
            </a:r>
          </a:p>
          <a:p>
            <a:r>
              <a:rPr lang="en-US" sz="1999" dirty="0">
                <a:latin typeface="Courier" pitchFamily="2" charset="0"/>
              </a:rPr>
              <a:t>--mode </a:t>
            </a:r>
            <a:r>
              <a:rPr lang="en-US" sz="1999" dirty="0" err="1">
                <a:latin typeface="Courier" pitchFamily="2" charset="0"/>
              </a:rPr>
              <a:t>usageFreq</a:t>
            </a:r>
            <a:endParaRPr lang="en-US" sz="1999" dirty="0">
              <a:latin typeface="Courier" pitchFamily="2" charset="0"/>
            </a:endParaRPr>
          </a:p>
          <a:p>
            <a:r>
              <a:rPr lang="en-US" sz="1999" dirty="0"/>
              <a:t>Excluded filters: sink source </a:t>
            </a:r>
            <a:r>
              <a:rPr lang="en-US" sz="1999" dirty="0" err="1"/>
              <a:t>gui</a:t>
            </a:r>
            <a:r>
              <a:rPr lang="en-US" sz="1999" dirty="0"/>
              <a:t> options note parameter variable import </a:t>
            </a:r>
            <a:r>
              <a:rPr lang="en-US" sz="1999" dirty="0" err="1"/>
              <a:t>pyqt</a:t>
            </a:r>
            <a:endParaRPr lang="en-US" sz="1999" dirty="0"/>
          </a:p>
          <a:p>
            <a:r>
              <a:rPr lang="en-US" sz="1999" dirty="0"/>
              <a:t>Duplicate occurrences of a block in a file removed</a:t>
            </a:r>
          </a:p>
          <a:p>
            <a:pPr lvl="1"/>
            <a:endParaRPr lang="en-US" sz="1799" dirty="0"/>
          </a:p>
        </p:txBody>
      </p:sp>
      <p:sp>
        <p:nvSpPr>
          <p:cNvPr id="6" name="Title 5">
            <a:extLst>
              <a:ext uri="{FF2B5EF4-FFF2-40B4-BE49-F238E27FC236}">
                <a16:creationId xmlns:a16="http://schemas.microsoft.com/office/drawing/2014/main" id="{51FDE971-2999-F743-97E0-1F2EFDBEB7B0}"/>
              </a:ext>
            </a:extLst>
          </p:cNvPr>
          <p:cNvSpPr>
            <a:spLocks noGrp="1"/>
          </p:cNvSpPr>
          <p:nvPr>
            <p:ph type="ctrTitle"/>
          </p:nvPr>
        </p:nvSpPr>
        <p:spPr/>
        <p:txBody>
          <a:bodyPr>
            <a:normAutofit/>
          </a:bodyPr>
          <a:lstStyle/>
          <a:p>
            <a:r>
              <a:rPr lang="en-US" dirty="0"/>
              <a:t>GRC statistics: Block Usage Frequencies from CGRAN</a:t>
            </a:r>
          </a:p>
        </p:txBody>
      </p:sp>
      <p:pic>
        <p:nvPicPr>
          <p:cNvPr id="4" name="Picture 3">
            <a:extLst>
              <a:ext uri="{FF2B5EF4-FFF2-40B4-BE49-F238E27FC236}">
                <a16:creationId xmlns:a16="http://schemas.microsoft.com/office/drawing/2014/main" id="{018D3062-1EFF-CA43-8DE2-AF6F1050717E}"/>
              </a:ext>
            </a:extLst>
          </p:cNvPr>
          <p:cNvPicPr>
            <a:picLocks noChangeAspect="1"/>
          </p:cNvPicPr>
          <p:nvPr/>
        </p:nvPicPr>
        <p:blipFill>
          <a:blip r:embed="rId2"/>
          <a:stretch>
            <a:fillRect/>
          </a:stretch>
        </p:blipFill>
        <p:spPr>
          <a:xfrm>
            <a:off x="5116767" y="1195340"/>
            <a:ext cx="3275747" cy="4761260"/>
          </a:xfrm>
          <a:prstGeom prst="rect">
            <a:avLst/>
          </a:prstGeom>
        </p:spPr>
      </p:pic>
      <p:pic>
        <p:nvPicPr>
          <p:cNvPr id="7" name="Picture 6">
            <a:extLst>
              <a:ext uri="{FF2B5EF4-FFF2-40B4-BE49-F238E27FC236}">
                <a16:creationId xmlns:a16="http://schemas.microsoft.com/office/drawing/2014/main" id="{A908F774-17D4-B14D-882D-80C12E38E6F7}"/>
              </a:ext>
            </a:extLst>
          </p:cNvPr>
          <p:cNvPicPr>
            <a:picLocks noChangeAspect="1"/>
          </p:cNvPicPr>
          <p:nvPr/>
        </p:nvPicPr>
        <p:blipFill>
          <a:blip r:embed="rId3"/>
          <a:stretch>
            <a:fillRect/>
          </a:stretch>
        </p:blipFill>
        <p:spPr>
          <a:xfrm>
            <a:off x="8527718" y="1195340"/>
            <a:ext cx="3288443" cy="4786653"/>
          </a:xfrm>
          <a:prstGeom prst="rect">
            <a:avLst/>
          </a:prstGeom>
        </p:spPr>
      </p:pic>
      <p:pic>
        <p:nvPicPr>
          <p:cNvPr id="8" name="Picture 7">
            <a:extLst>
              <a:ext uri="{FF2B5EF4-FFF2-40B4-BE49-F238E27FC236}">
                <a16:creationId xmlns:a16="http://schemas.microsoft.com/office/drawing/2014/main" id="{C1E5AD23-3516-5742-AE0D-16DFD5033DAF}"/>
              </a:ext>
            </a:extLst>
          </p:cNvPr>
          <p:cNvPicPr>
            <a:picLocks noChangeAspect="1"/>
          </p:cNvPicPr>
          <p:nvPr/>
        </p:nvPicPr>
        <p:blipFill>
          <a:blip r:embed="rId4"/>
          <a:stretch>
            <a:fillRect/>
          </a:stretch>
        </p:blipFill>
        <p:spPr>
          <a:xfrm>
            <a:off x="563927" y="3945966"/>
            <a:ext cx="4101032" cy="2805969"/>
          </a:xfrm>
          <a:prstGeom prst="rect">
            <a:avLst/>
          </a:prstGeom>
        </p:spPr>
      </p:pic>
      <p:sp>
        <p:nvSpPr>
          <p:cNvPr id="9" name="Rectangle 8">
            <a:extLst>
              <a:ext uri="{FF2B5EF4-FFF2-40B4-BE49-F238E27FC236}">
                <a16:creationId xmlns:a16="http://schemas.microsoft.com/office/drawing/2014/main" id="{38CC8F06-C2F6-8D41-9E81-BD750C96707A}"/>
              </a:ext>
            </a:extLst>
          </p:cNvPr>
          <p:cNvSpPr/>
          <p:nvPr/>
        </p:nvSpPr>
        <p:spPr>
          <a:xfrm>
            <a:off x="5684831" y="6104393"/>
            <a:ext cx="2608406" cy="369332"/>
          </a:xfrm>
          <a:prstGeom prst="rect">
            <a:avLst/>
          </a:prstGeom>
        </p:spPr>
        <p:txBody>
          <a:bodyPr wrap="none">
            <a:spAutoFit/>
          </a:bodyPr>
          <a:lstStyle/>
          <a:p>
            <a:r>
              <a:rPr lang="en-US" dirty="0"/>
              <a:t>Highest 20 occurrences</a:t>
            </a:r>
          </a:p>
        </p:txBody>
      </p:sp>
      <p:sp>
        <p:nvSpPr>
          <p:cNvPr id="11" name="Rectangle 10">
            <a:extLst>
              <a:ext uri="{FF2B5EF4-FFF2-40B4-BE49-F238E27FC236}">
                <a16:creationId xmlns:a16="http://schemas.microsoft.com/office/drawing/2014/main" id="{7D1C7B96-8A98-1E4E-89BC-07288D3E5625}"/>
              </a:ext>
            </a:extLst>
          </p:cNvPr>
          <p:cNvSpPr/>
          <p:nvPr/>
        </p:nvSpPr>
        <p:spPr>
          <a:xfrm>
            <a:off x="8915885" y="6102883"/>
            <a:ext cx="2557110" cy="369332"/>
          </a:xfrm>
          <a:prstGeom prst="rect">
            <a:avLst/>
          </a:prstGeom>
        </p:spPr>
        <p:txBody>
          <a:bodyPr wrap="none">
            <a:spAutoFit/>
          </a:bodyPr>
          <a:lstStyle/>
          <a:p>
            <a:r>
              <a:rPr lang="en-US" dirty="0"/>
              <a:t>Lowest 20 occurrences</a:t>
            </a:r>
          </a:p>
        </p:txBody>
      </p:sp>
    </p:spTree>
    <p:extLst>
      <p:ext uri="{BB962C8B-B14F-4D97-AF65-F5344CB8AC3E}">
        <p14:creationId xmlns:p14="http://schemas.microsoft.com/office/powerpoint/2010/main" val="3638563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FDE971-2999-F743-97E0-1F2EFDBEB7B0}"/>
              </a:ext>
            </a:extLst>
          </p:cNvPr>
          <p:cNvSpPr>
            <a:spLocks noGrp="1"/>
          </p:cNvSpPr>
          <p:nvPr>
            <p:ph type="ctrTitle"/>
          </p:nvPr>
        </p:nvSpPr>
        <p:spPr/>
        <p:txBody>
          <a:bodyPr>
            <a:normAutofit/>
          </a:bodyPr>
          <a:lstStyle/>
          <a:p>
            <a:r>
              <a:rPr lang="en-US" dirty="0"/>
              <a:t>GRC statistics: Block Proximity Analysis</a:t>
            </a:r>
          </a:p>
        </p:txBody>
      </p:sp>
      <p:sp>
        <p:nvSpPr>
          <p:cNvPr id="9" name="Content Placeholder 4">
            <a:extLst>
              <a:ext uri="{FF2B5EF4-FFF2-40B4-BE49-F238E27FC236}">
                <a16:creationId xmlns:a16="http://schemas.microsoft.com/office/drawing/2014/main" id="{52F2B0BD-0C0A-014F-9A87-EF5741B00F3C}"/>
              </a:ext>
            </a:extLst>
          </p:cNvPr>
          <p:cNvSpPr txBox="1">
            <a:spLocks/>
          </p:cNvSpPr>
          <p:nvPr/>
        </p:nvSpPr>
        <p:spPr bwMode="auto">
          <a:xfrm>
            <a:off x="191963" y="965017"/>
            <a:ext cx="5114924" cy="2805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399" b="1" dirty="0"/>
              <a:t>Block proximity analysis</a:t>
            </a:r>
          </a:p>
          <a:p>
            <a:r>
              <a:rPr lang="en-US" sz="1999" dirty="0"/>
              <a:t>Creates a graph:</a:t>
            </a:r>
          </a:p>
          <a:p>
            <a:pPr lvl="1"/>
            <a:r>
              <a:rPr lang="en-US" sz="1799" u="sng" dirty="0"/>
              <a:t>Nodes</a:t>
            </a:r>
            <a:r>
              <a:rPr lang="en-US" sz="1799" dirty="0"/>
              <a:t>: Unique block types</a:t>
            </a:r>
          </a:p>
          <a:p>
            <a:pPr lvl="1"/>
            <a:r>
              <a:rPr lang="en-US" sz="1799" u="sng" dirty="0"/>
              <a:t>Edges</a:t>
            </a:r>
            <a:r>
              <a:rPr lang="en-US" sz="1799" dirty="0"/>
              <a:t>: Blocks used in the same GRC file. </a:t>
            </a:r>
          </a:p>
          <a:p>
            <a:pPr lvl="1"/>
            <a:r>
              <a:rPr lang="en-US" sz="1799" dirty="0"/>
              <a:t>Every co-occurrence increases edge weight by 1.</a:t>
            </a:r>
          </a:p>
          <a:p>
            <a:r>
              <a:rPr lang="en-US" sz="1999" dirty="0"/>
              <a:t>This example was run </a:t>
            </a:r>
          </a:p>
          <a:p>
            <a:pPr lvl="1"/>
            <a:r>
              <a:rPr lang="en-US" dirty="0">
                <a:latin typeface="+mj-lt"/>
              </a:rPr>
              <a:t>With </a:t>
            </a:r>
            <a:r>
              <a:rPr lang="en-US" dirty="0">
                <a:latin typeface="Courier" pitchFamily="2" charset="0"/>
              </a:rPr>
              <a:t>--mode </a:t>
            </a:r>
            <a:r>
              <a:rPr lang="en-US" dirty="0" err="1">
                <a:latin typeface="Courier" pitchFamily="2" charset="0"/>
              </a:rPr>
              <a:t>proximityGraph</a:t>
            </a:r>
            <a:endParaRPr lang="en-US" dirty="0">
              <a:latin typeface="Courier" pitchFamily="2" charset="0"/>
            </a:endParaRPr>
          </a:p>
          <a:p>
            <a:pPr lvl="1"/>
            <a:r>
              <a:rPr lang="en-US" sz="1799" dirty="0"/>
              <a:t>On randomly selected sub-set of GRC files</a:t>
            </a:r>
          </a:p>
          <a:p>
            <a:endParaRPr lang="en-US" sz="1999" dirty="0"/>
          </a:p>
        </p:txBody>
      </p:sp>
      <p:sp>
        <p:nvSpPr>
          <p:cNvPr id="11" name="Content Placeholder 10">
            <a:extLst>
              <a:ext uri="{FF2B5EF4-FFF2-40B4-BE49-F238E27FC236}">
                <a16:creationId xmlns:a16="http://schemas.microsoft.com/office/drawing/2014/main" id="{5898684E-B830-6E42-B758-FF25E0DC67E6}"/>
              </a:ext>
            </a:extLst>
          </p:cNvPr>
          <p:cNvSpPr>
            <a:spLocks noGrp="1"/>
          </p:cNvSpPr>
          <p:nvPr>
            <p:ph sz="quarter" idx="14"/>
          </p:nvPr>
        </p:nvSpPr>
        <p:spPr/>
        <p:txBody>
          <a:bodyPr/>
          <a:lstStyle/>
          <a:p>
            <a:endParaRPr lang="en-US"/>
          </a:p>
        </p:txBody>
      </p:sp>
      <p:pic>
        <p:nvPicPr>
          <p:cNvPr id="12" name="Picture 11">
            <a:extLst>
              <a:ext uri="{FF2B5EF4-FFF2-40B4-BE49-F238E27FC236}">
                <a16:creationId xmlns:a16="http://schemas.microsoft.com/office/drawing/2014/main" id="{2DBB7923-D925-B943-B7AC-7D22997F864B}"/>
              </a:ext>
            </a:extLst>
          </p:cNvPr>
          <p:cNvPicPr>
            <a:picLocks noChangeAspect="1"/>
          </p:cNvPicPr>
          <p:nvPr/>
        </p:nvPicPr>
        <p:blipFill>
          <a:blip r:embed="rId2"/>
          <a:stretch>
            <a:fillRect/>
          </a:stretch>
        </p:blipFill>
        <p:spPr>
          <a:xfrm>
            <a:off x="5226578" y="901637"/>
            <a:ext cx="6454379" cy="5738698"/>
          </a:xfrm>
          <a:prstGeom prst="rect">
            <a:avLst/>
          </a:prstGeom>
        </p:spPr>
      </p:pic>
      <p:pic>
        <p:nvPicPr>
          <p:cNvPr id="14" name="Picture 13">
            <a:extLst>
              <a:ext uri="{FF2B5EF4-FFF2-40B4-BE49-F238E27FC236}">
                <a16:creationId xmlns:a16="http://schemas.microsoft.com/office/drawing/2014/main" id="{FC572831-FB1D-3946-9FC6-58B0ABD8EA0C}"/>
              </a:ext>
            </a:extLst>
          </p:cNvPr>
          <p:cNvPicPr>
            <a:picLocks noChangeAspect="1"/>
          </p:cNvPicPr>
          <p:nvPr/>
        </p:nvPicPr>
        <p:blipFill>
          <a:blip r:embed="rId3"/>
          <a:stretch>
            <a:fillRect/>
          </a:stretch>
        </p:blipFill>
        <p:spPr>
          <a:xfrm>
            <a:off x="246591" y="4487284"/>
            <a:ext cx="4925362" cy="1925054"/>
          </a:xfrm>
          <a:prstGeom prst="rect">
            <a:avLst/>
          </a:prstGeom>
        </p:spPr>
      </p:pic>
    </p:spTree>
    <p:extLst>
      <p:ext uri="{BB962C8B-B14F-4D97-AF65-F5344CB8AC3E}">
        <p14:creationId xmlns:p14="http://schemas.microsoft.com/office/powerpoint/2010/main" val="603501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276" y="741413"/>
            <a:ext cx="3047389" cy="9419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988" y="1194987"/>
            <a:ext cx="2786138" cy="3085296"/>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E48F90C8-4EA9-4972-9496-6CEF5349DD33}"/>
              </a:ext>
            </a:extLst>
          </p:cNvPr>
          <p:cNvPicPr>
            <a:picLocks noChangeAspect="1"/>
          </p:cNvPicPr>
          <p:nvPr/>
        </p:nvPicPr>
        <p:blipFill>
          <a:blip r:embed="rId4"/>
          <a:stretch>
            <a:fillRect/>
          </a:stretch>
        </p:blipFill>
        <p:spPr>
          <a:xfrm>
            <a:off x="62995" y="1111396"/>
            <a:ext cx="3782408" cy="376270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343504" y="224842"/>
            <a:ext cx="11501908" cy="461673"/>
          </a:xfrm>
        </p:spPr>
        <p:txBody>
          <a:bodyPr>
            <a:normAutofit fontScale="90000"/>
          </a:bodyPr>
          <a:lstStyle/>
          <a:p>
            <a:r>
              <a:rPr lang="en-US" sz="2799" dirty="0"/>
              <a:t>Business climate reflects this uncertainty, cost, complexity, consolidation</a:t>
            </a:r>
          </a:p>
        </p:txBody>
      </p:sp>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0671" y="1907610"/>
            <a:ext cx="3071586" cy="1524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3933" y="816132"/>
            <a:ext cx="4013741" cy="172935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0555" y="2597394"/>
            <a:ext cx="3869313" cy="402724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15787" y="3426880"/>
            <a:ext cx="2354596" cy="3157000"/>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241" y="3178894"/>
            <a:ext cx="3053196" cy="3404986"/>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1461" y="1224360"/>
            <a:ext cx="2737491" cy="2437765"/>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88B8FFEA-2CBC-47E7-8DB3-663D8E16C4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6315" y="3529294"/>
            <a:ext cx="3702522" cy="217091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20DD0581-A293-4F2F-8F12-1A21873AFE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9349" y="4187931"/>
            <a:ext cx="3701943" cy="2102765"/>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06D61DCE-BF76-451A-8643-D985F1EF9975}"/>
              </a:ext>
            </a:extLst>
          </p:cNvPr>
          <p:cNvPicPr>
            <a:picLocks noChangeAspect="1"/>
          </p:cNvPicPr>
          <p:nvPr/>
        </p:nvPicPr>
        <p:blipFill>
          <a:blip r:embed="rId13"/>
          <a:stretch>
            <a:fillRect/>
          </a:stretch>
        </p:blipFill>
        <p:spPr>
          <a:xfrm>
            <a:off x="12778140" y="6985174"/>
            <a:ext cx="4314207" cy="4641965"/>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70179" y="2661604"/>
            <a:ext cx="2999594" cy="3090822"/>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2CD7AA83-F3CE-4739-9304-44E554CCE190}"/>
              </a:ext>
            </a:extLst>
          </p:cNvPr>
          <p:cNvPicPr>
            <a:picLocks noChangeAspect="1"/>
          </p:cNvPicPr>
          <p:nvPr/>
        </p:nvPicPr>
        <p:blipFill>
          <a:blip r:embed="rId15"/>
          <a:stretch>
            <a:fillRect/>
          </a:stretch>
        </p:blipFill>
        <p:spPr>
          <a:xfrm>
            <a:off x="8459911" y="4546465"/>
            <a:ext cx="4127257" cy="2644166"/>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602A441A-18F1-41EC-8984-A76E121CE80A}"/>
              </a:ext>
            </a:extLst>
          </p:cNvPr>
          <p:cNvPicPr>
            <a:picLocks noChangeAspect="1"/>
          </p:cNvPicPr>
          <p:nvPr/>
        </p:nvPicPr>
        <p:blipFill>
          <a:blip r:embed="rId16"/>
          <a:stretch>
            <a:fillRect/>
          </a:stretch>
        </p:blipFill>
        <p:spPr>
          <a:xfrm>
            <a:off x="506325" y="2629159"/>
            <a:ext cx="3560469" cy="49608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73442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FDE971-2999-F743-97E0-1F2EFDBEB7B0}"/>
              </a:ext>
            </a:extLst>
          </p:cNvPr>
          <p:cNvSpPr>
            <a:spLocks noGrp="1"/>
          </p:cNvSpPr>
          <p:nvPr>
            <p:ph type="ctrTitle"/>
          </p:nvPr>
        </p:nvSpPr>
        <p:spPr/>
        <p:txBody>
          <a:bodyPr>
            <a:normAutofit/>
          </a:bodyPr>
          <a:lstStyle/>
          <a:p>
            <a:r>
              <a:rPr lang="en-US" dirty="0"/>
              <a:t>GRC statistics: Block Proximity Analysis</a:t>
            </a:r>
          </a:p>
        </p:txBody>
      </p:sp>
      <p:sp>
        <p:nvSpPr>
          <p:cNvPr id="9" name="Content Placeholder 4">
            <a:extLst>
              <a:ext uri="{FF2B5EF4-FFF2-40B4-BE49-F238E27FC236}">
                <a16:creationId xmlns:a16="http://schemas.microsoft.com/office/drawing/2014/main" id="{52F2B0BD-0C0A-014F-9A87-EF5741B00F3C}"/>
              </a:ext>
            </a:extLst>
          </p:cNvPr>
          <p:cNvSpPr txBox="1">
            <a:spLocks/>
          </p:cNvSpPr>
          <p:nvPr/>
        </p:nvSpPr>
        <p:spPr bwMode="auto">
          <a:xfrm>
            <a:off x="0" y="965017"/>
            <a:ext cx="5418856" cy="558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99" dirty="0"/>
              <a:t>Produces a </a:t>
            </a:r>
            <a:r>
              <a:rPr lang="en-US" sz="1999" dirty="0" err="1"/>
              <a:t>GraphViz</a:t>
            </a:r>
            <a:r>
              <a:rPr lang="en-US" sz="1999" dirty="0"/>
              <a:t> formatted dot file</a:t>
            </a:r>
          </a:p>
          <a:p>
            <a:pPr lvl="1"/>
            <a:r>
              <a:rPr lang="en-US" sz="1799" dirty="0"/>
              <a:t>Can be visualized interactively by many open source tools</a:t>
            </a:r>
          </a:p>
          <a:p>
            <a:pPr lvl="1"/>
            <a:endParaRPr lang="en-US" sz="1799" dirty="0"/>
          </a:p>
          <a:p>
            <a:pPr lvl="1"/>
            <a:endParaRPr lang="en-US" sz="1799" dirty="0"/>
          </a:p>
          <a:p>
            <a:pPr lvl="1"/>
            <a:endParaRPr lang="en-US" sz="1799" dirty="0"/>
          </a:p>
          <a:p>
            <a:endParaRPr lang="en-US" sz="1999" dirty="0"/>
          </a:p>
          <a:p>
            <a:endParaRPr lang="en-US" sz="1999" dirty="0"/>
          </a:p>
          <a:p>
            <a:r>
              <a:rPr lang="en-US" sz="1999" dirty="0"/>
              <a:t>GEPHI: An open source tool that provides interactive layout &amp; visualization</a:t>
            </a:r>
            <a:endParaRPr lang="en-US" sz="1799" dirty="0"/>
          </a:p>
          <a:p>
            <a:pPr lvl="1"/>
            <a:r>
              <a:rPr lang="en-US" sz="1799" dirty="0"/>
              <a:t>Nodes are sized by degrees</a:t>
            </a:r>
          </a:p>
          <a:p>
            <a:pPr lvl="1"/>
            <a:r>
              <a:rPr lang="en-US" sz="1799" dirty="0"/>
              <a:t>Edge weight determines thickness </a:t>
            </a:r>
          </a:p>
          <a:p>
            <a:pPr lvl="1"/>
            <a:r>
              <a:rPr lang="en-US" sz="1799" dirty="0"/>
              <a:t>Selecting a node highlights co-occurrences</a:t>
            </a:r>
          </a:p>
          <a:p>
            <a:r>
              <a:rPr lang="en-US" sz="1999" dirty="0"/>
              <a:t>[Future] More analysis options:</a:t>
            </a:r>
          </a:p>
          <a:p>
            <a:pPr lvl="1"/>
            <a:r>
              <a:rPr lang="en-US" sz="1799" dirty="0"/>
              <a:t>Nodes can be sized by frequencies</a:t>
            </a:r>
          </a:p>
          <a:p>
            <a:pPr lvl="1"/>
            <a:r>
              <a:rPr lang="en-US" sz="1799" dirty="0"/>
              <a:t>Interactions can be filtered by GRCs</a:t>
            </a:r>
          </a:p>
          <a:p>
            <a:pPr lvl="1"/>
            <a:r>
              <a:rPr lang="en-US" sz="1799" dirty="0"/>
              <a:t>Incorporate dynamic parameters</a:t>
            </a:r>
          </a:p>
          <a:p>
            <a:pPr lvl="1"/>
            <a:endParaRPr lang="en-US" sz="1799" dirty="0"/>
          </a:p>
          <a:p>
            <a:endParaRPr lang="en-US" sz="1999" dirty="0"/>
          </a:p>
        </p:txBody>
      </p:sp>
      <p:sp>
        <p:nvSpPr>
          <p:cNvPr id="11" name="Content Placeholder 10">
            <a:extLst>
              <a:ext uri="{FF2B5EF4-FFF2-40B4-BE49-F238E27FC236}">
                <a16:creationId xmlns:a16="http://schemas.microsoft.com/office/drawing/2014/main" id="{5898684E-B830-6E42-B758-FF25E0DC67E6}"/>
              </a:ext>
            </a:extLst>
          </p:cNvPr>
          <p:cNvSpPr>
            <a:spLocks noGrp="1"/>
          </p:cNvSpPr>
          <p:nvPr>
            <p:ph sz="quarter" idx="14"/>
          </p:nvPr>
        </p:nvSpPr>
        <p:spPr/>
        <p:txBody>
          <a:bodyPr/>
          <a:lstStyle/>
          <a:p>
            <a:endParaRPr lang="en-US"/>
          </a:p>
        </p:txBody>
      </p:sp>
      <p:pic>
        <p:nvPicPr>
          <p:cNvPr id="4" name="Picture 3">
            <a:extLst>
              <a:ext uri="{FF2B5EF4-FFF2-40B4-BE49-F238E27FC236}">
                <a16:creationId xmlns:a16="http://schemas.microsoft.com/office/drawing/2014/main" id="{73B98974-D12B-784B-9235-CD60ACEF0BC3}"/>
              </a:ext>
            </a:extLst>
          </p:cNvPr>
          <p:cNvPicPr>
            <a:picLocks noChangeAspect="1"/>
          </p:cNvPicPr>
          <p:nvPr/>
        </p:nvPicPr>
        <p:blipFill>
          <a:blip r:embed="rId2"/>
          <a:stretch>
            <a:fillRect/>
          </a:stretch>
        </p:blipFill>
        <p:spPr>
          <a:xfrm>
            <a:off x="5513002" y="904271"/>
            <a:ext cx="6209013" cy="5733429"/>
          </a:xfrm>
          <a:prstGeom prst="rect">
            <a:avLst/>
          </a:prstGeom>
        </p:spPr>
      </p:pic>
      <p:pic>
        <p:nvPicPr>
          <p:cNvPr id="7" name="Picture 6">
            <a:extLst>
              <a:ext uri="{FF2B5EF4-FFF2-40B4-BE49-F238E27FC236}">
                <a16:creationId xmlns:a16="http://schemas.microsoft.com/office/drawing/2014/main" id="{A3688202-4C30-C243-9E65-1F5156EDAF38}"/>
              </a:ext>
            </a:extLst>
          </p:cNvPr>
          <p:cNvPicPr>
            <a:picLocks noChangeAspect="1"/>
          </p:cNvPicPr>
          <p:nvPr/>
        </p:nvPicPr>
        <p:blipFill>
          <a:blip r:embed="rId3"/>
          <a:stretch>
            <a:fillRect/>
          </a:stretch>
        </p:blipFill>
        <p:spPr>
          <a:xfrm>
            <a:off x="507867" y="1950189"/>
            <a:ext cx="2931973" cy="1706797"/>
          </a:xfrm>
          <a:prstGeom prst="rect">
            <a:avLst/>
          </a:prstGeom>
        </p:spPr>
      </p:pic>
      <p:pic>
        <p:nvPicPr>
          <p:cNvPr id="8" name="Picture 7">
            <a:extLst>
              <a:ext uri="{FF2B5EF4-FFF2-40B4-BE49-F238E27FC236}">
                <a16:creationId xmlns:a16="http://schemas.microsoft.com/office/drawing/2014/main" id="{B04601C7-1AE2-0E42-88AB-CDA823756C12}"/>
              </a:ext>
            </a:extLst>
          </p:cNvPr>
          <p:cNvPicPr>
            <a:picLocks noChangeAspect="1"/>
          </p:cNvPicPr>
          <p:nvPr/>
        </p:nvPicPr>
        <p:blipFill>
          <a:blip r:embed="rId4"/>
          <a:stretch>
            <a:fillRect/>
          </a:stretch>
        </p:blipFill>
        <p:spPr>
          <a:xfrm>
            <a:off x="3533987" y="1950189"/>
            <a:ext cx="1576838" cy="1706797"/>
          </a:xfrm>
          <a:prstGeom prst="rect">
            <a:avLst/>
          </a:prstGeom>
        </p:spPr>
      </p:pic>
    </p:spTree>
    <p:extLst>
      <p:ext uri="{BB962C8B-B14F-4D97-AF65-F5344CB8AC3E}">
        <p14:creationId xmlns:p14="http://schemas.microsoft.com/office/powerpoint/2010/main" val="2100903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334C-B1F2-E549-98DD-3A7B081580DC}"/>
              </a:ext>
            </a:extLst>
          </p:cNvPr>
          <p:cNvSpPr>
            <a:spLocks noGrp="1"/>
          </p:cNvSpPr>
          <p:nvPr>
            <p:ph type="ctrTitle"/>
          </p:nvPr>
        </p:nvSpPr>
        <p:spPr>
          <a:xfrm>
            <a:off x="876072" y="4329372"/>
            <a:ext cx="10360501" cy="756874"/>
          </a:xfrm>
        </p:spPr>
        <p:txBody>
          <a:bodyPr/>
          <a:lstStyle/>
          <a:p>
            <a:r>
              <a:rPr lang="en-US"/>
              <a:t>Performance Modeling</a:t>
            </a:r>
            <a:br>
              <a:rPr lang="en-US"/>
            </a:br>
            <a:endParaRPr lang="en-US"/>
          </a:p>
        </p:txBody>
      </p:sp>
      <p:sp>
        <p:nvSpPr>
          <p:cNvPr id="4" name="Text Placeholder 3">
            <a:extLst>
              <a:ext uri="{FF2B5EF4-FFF2-40B4-BE49-F238E27FC236}">
                <a16:creationId xmlns:a16="http://schemas.microsoft.com/office/drawing/2014/main" id="{789F6D50-63F4-412C-BDA0-ECCDBC16580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942140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7868-53D8-4A59-81BD-A617977D9074}"/>
              </a:ext>
            </a:extLst>
          </p:cNvPr>
          <p:cNvSpPr>
            <a:spLocks noGrp="1"/>
          </p:cNvSpPr>
          <p:nvPr>
            <p:ph type="ctrTitle"/>
          </p:nvPr>
        </p:nvSpPr>
        <p:spPr/>
        <p:txBody>
          <a:bodyPr/>
          <a:lstStyle/>
          <a:p>
            <a:r>
              <a:rPr lang="en-US"/>
              <a:t>Integrating Modeling Across the Stack with Aspen</a:t>
            </a:r>
          </a:p>
        </p:txBody>
      </p:sp>
      <p:pic>
        <p:nvPicPr>
          <p:cNvPr id="3" name="Picture 4" descr="A screenshot of a cell phone&#10;&#10;Description generated with very high confidence">
            <a:extLst>
              <a:ext uri="{FF2B5EF4-FFF2-40B4-BE49-F238E27FC236}">
                <a16:creationId xmlns:a16="http://schemas.microsoft.com/office/drawing/2014/main" id="{9B74A2FC-F50E-4D0B-B706-03BD4F9291AD}"/>
              </a:ext>
            </a:extLst>
          </p:cNvPr>
          <p:cNvPicPr>
            <a:picLocks noChangeAspect="1"/>
          </p:cNvPicPr>
          <p:nvPr/>
        </p:nvPicPr>
        <p:blipFill>
          <a:blip r:embed="rId2"/>
          <a:stretch>
            <a:fillRect/>
          </a:stretch>
        </p:blipFill>
        <p:spPr>
          <a:xfrm>
            <a:off x="1863101" y="1784045"/>
            <a:ext cx="8462622" cy="4589093"/>
          </a:xfrm>
          <a:prstGeom prst="rect">
            <a:avLst/>
          </a:prstGeom>
        </p:spPr>
      </p:pic>
      <p:sp>
        <p:nvSpPr>
          <p:cNvPr id="6" name="Rectangle: Rounded Corners 5">
            <a:extLst>
              <a:ext uri="{FF2B5EF4-FFF2-40B4-BE49-F238E27FC236}">
                <a16:creationId xmlns:a16="http://schemas.microsoft.com/office/drawing/2014/main" id="{B180F543-837F-4536-98F1-FDAA89C4FFCA}"/>
              </a:ext>
            </a:extLst>
          </p:cNvPr>
          <p:cNvSpPr/>
          <p:nvPr/>
        </p:nvSpPr>
        <p:spPr>
          <a:xfrm>
            <a:off x="1863101" y="1491344"/>
            <a:ext cx="1457042" cy="5018314"/>
          </a:xfrm>
          <a:prstGeom prst="roundRect">
            <a:avLst/>
          </a:prstGeom>
          <a:noFill/>
          <a:ln w="762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Tree>
    <p:extLst>
      <p:ext uri="{BB962C8B-B14F-4D97-AF65-F5344CB8AC3E}">
        <p14:creationId xmlns:p14="http://schemas.microsoft.com/office/powerpoint/2010/main" val="2575610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Aspen: Abstract Scalable Performance Engineering Notation</a:t>
            </a:r>
          </a:p>
        </p:txBody>
      </p:sp>
      <p:sp>
        <p:nvSpPr>
          <p:cNvPr id="9" name="Rectangle 8"/>
          <p:cNvSpPr/>
          <p:nvPr/>
        </p:nvSpPr>
        <p:spPr>
          <a:xfrm>
            <a:off x="5084573" y="1964499"/>
            <a:ext cx="2004219" cy="89977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defTabSz="914126" fontAlgn="auto">
              <a:spcBef>
                <a:spcPts val="0"/>
              </a:spcBef>
              <a:spcAft>
                <a:spcPts val="0"/>
              </a:spcAft>
            </a:pPr>
            <a:r>
              <a:rPr lang="en-US" sz="1050" b="1">
                <a:solidFill>
                  <a:prstClr val="black"/>
                </a:solidFill>
                <a:latin typeface="Tahoma"/>
              </a:rPr>
              <a:t>Representation in Aspen</a:t>
            </a:r>
          </a:p>
          <a:p>
            <a:pPr marL="214242" indent="-214242" defTabSz="914126" fontAlgn="auto">
              <a:spcBef>
                <a:spcPts val="0"/>
              </a:spcBef>
              <a:spcAft>
                <a:spcPts val="0"/>
              </a:spcAft>
              <a:buFont typeface="Arial" panose="020B0604020202020204" pitchFamily="34" charset="0"/>
              <a:buChar char="•"/>
            </a:pPr>
            <a:r>
              <a:rPr lang="en-US" sz="1050" b="1">
                <a:solidFill>
                  <a:prstClr val="black"/>
                </a:solidFill>
                <a:latin typeface="Tahoma"/>
              </a:rPr>
              <a:t>Modular</a:t>
            </a:r>
          </a:p>
          <a:p>
            <a:pPr marL="214242" indent="-214242" defTabSz="914126" fontAlgn="auto">
              <a:spcBef>
                <a:spcPts val="0"/>
              </a:spcBef>
              <a:spcAft>
                <a:spcPts val="0"/>
              </a:spcAft>
              <a:buFont typeface="Arial" panose="020B0604020202020204" pitchFamily="34" charset="0"/>
              <a:buChar char="•"/>
            </a:pPr>
            <a:r>
              <a:rPr lang="en-US" sz="1050" b="1">
                <a:solidFill>
                  <a:prstClr val="black"/>
                </a:solidFill>
                <a:latin typeface="Tahoma"/>
              </a:rPr>
              <a:t>Sharable</a:t>
            </a:r>
          </a:p>
          <a:p>
            <a:pPr marL="214242" indent="-214242" defTabSz="914126" fontAlgn="auto">
              <a:spcBef>
                <a:spcPts val="0"/>
              </a:spcBef>
              <a:spcAft>
                <a:spcPts val="0"/>
              </a:spcAft>
              <a:buFont typeface="Arial" panose="020B0604020202020204" pitchFamily="34" charset="0"/>
              <a:buChar char="•"/>
            </a:pPr>
            <a:r>
              <a:rPr lang="en-US" sz="1050" b="1" err="1">
                <a:solidFill>
                  <a:prstClr val="black"/>
                </a:solidFill>
                <a:latin typeface="Tahoma"/>
              </a:rPr>
              <a:t>Composable</a:t>
            </a:r>
            <a:endParaRPr lang="en-US" sz="1050" b="1">
              <a:solidFill>
                <a:prstClr val="black"/>
              </a:solidFill>
              <a:latin typeface="Tahoma"/>
            </a:endParaRPr>
          </a:p>
          <a:p>
            <a:pPr marL="214242" indent="-214242" defTabSz="914126" fontAlgn="auto">
              <a:spcBef>
                <a:spcPts val="0"/>
              </a:spcBef>
              <a:spcAft>
                <a:spcPts val="0"/>
              </a:spcAft>
              <a:buFont typeface="Arial" panose="020B0604020202020204" pitchFamily="34" charset="0"/>
              <a:buChar char="•"/>
            </a:pPr>
            <a:r>
              <a:rPr lang="en-US" sz="1050" b="1">
                <a:solidFill>
                  <a:prstClr val="black"/>
                </a:solidFill>
                <a:latin typeface="Tahoma"/>
              </a:rPr>
              <a:t>Reflects </a:t>
            </a:r>
            <a:r>
              <a:rPr lang="en-US" sz="1050" b="1" err="1">
                <a:solidFill>
                  <a:prstClr val="black"/>
                </a:solidFill>
                <a:latin typeface="Tahoma"/>
              </a:rPr>
              <a:t>prog</a:t>
            </a:r>
            <a:r>
              <a:rPr lang="en-US" sz="1050" b="1">
                <a:solidFill>
                  <a:prstClr val="black"/>
                </a:solidFill>
                <a:latin typeface="Tahoma"/>
              </a:rPr>
              <a:t> structure</a:t>
            </a:r>
          </a:p>
        </p:txBody>
      </p:sp>
      <p:sp>
        <p:nvSpPr>
          <p:cNvPr id="10" name="Right Arrow 9"/>
          <p:cNvSpPr/>
          <p:nvPr/>
        </p:nvSpPr>
        <p:spPr>
          <a:xfrm>
            <a:off x="4266564" y="1186517"/>
            <a:ext cx="3655696" cy="62738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914126" fontAlgn="auto">
              <a:spcBef>
                <a:spcPts val="0"/>
              </a:spcBef>
              <a:spcAft>
                <a:spcPts val="0"/>
              </a:spcAft>
            </a:pPr>
            <a:endParaRPr lang="en-US" sz="1799">
              <a:solidFill>
                <a:prstClr val="white"/>
              </a:solidFill>
              <a:latin typeface="Tahoma"/>
            </a:endParaRPr>
          </a:p>
        </p:txBody>
      </p:sp>
      <p:sp>
        <p:nvSpPr>
          <p:cNvPr id="11" name="TextBox 10"/>
          <p:cNvSpPr txBox="1"/>
          <p:nvPr/>
        </p:nvSpPr>
        <p:spPr>
          <a:xfrm>
            <a:off x="4805860" y="3191077"/>
            <a:ext cx="2577108" cy="415282"/>
          </a:xfrm>
          <a:prstGeom prst="rect">
            <a:avLst/>
          </a:prstGeom>
          <a:noFill/>
        </p:spPr>
        <p:txBody>
          <a:bodyPr wrap="square" rtlCol="0">
            <a:spAutoFit/>
          </a:bodyPr>
          <a:lstStyle/>
          <a:p>
            <a:pPr algn="ctr" defTabSz="914126" fontAlgn="auto">
              <a:spcBef>
                <a:spcPts val="0"/>
              </a:spcBef>
              <a:spcAft>
                <a:spcPts val="0"/>
              </a:spcAft>
            </a:pPr>
            <a:r>
              <a:rPr lang="en-US" sz="1050" i="1">
                <a:solidFill>
                  <a:srgbClr val="000000"/>
                </a:solidFill>
                <a:latin typeface="Tahoma"/>
                <a:cs typeface="+mn-cs"/>
              </a:rPr>
              <a:t>E.g., MD, UHPC CP 1, </a:t>
            </a:r>
            <a:r>
              <a:rPr lang="en-US" sz="1050" i="1" err="1">
                <a:solidFill>
                  <a:srgbClr val="000000"/>
                </a:solidFill>
                <a:latin typeface="Tahoma"/>
                <a:cs typeface="+mn-cs"/>
              </a:rPr>
              <a:t>Lulesh</a:t>
            </a:r>
            <a:r>
              <a:rPr lang="en-US" sz="1050" i="1">
                <a:solidFill>
                  <a:srgbClr val="000000"/>
                </a:solidFill>
                <a:latin typeface="Tahoma"/>
                <a:cs typeface="+mn-cs"/>
              </a:rPr>
              <a:t>, </a:t>
            </a:r>
          </a:p>
          <a:p>
            <a:pPr algn="ctr" defTabSz="914126" fontAlgn="auto">
              <a:spcBef>
                <a:spcPts val="0"/>
              </a:spcBef>
              <a:spcAft>
                <a:spcPts val="0"/>
              </a:spcAft>
            </a:pPr>
            <a:r>
              <a:rPr lang="en-US" sz="1050" i="1">
                <a:solidFill>
                  <a:srgbClr val="000000"/>
                </a:solidFill>
                <a:latin typeface="Tahoma"/>
                <a:cs typeface="+mn-cs"/>
              </a:rPr>
              <a:t>3D FFT, </a:t>
            </a:r>
            <a:r>
              <a:rPr lang="en-US" sz="1050" i="1" err="1">
                <a:solidFill>
                  <a:srgbClr val="000000"/>
                </a:solidFill>
                <a:latin typeface="Tahoma"/>
                <a:cs typeface="+mn-cs"/>
              </a:rPr>
              <a:t>CoMD</a:t>
            </a:r>
            <a:r>
              <a:rPr lang="en-US" sz="1050" i="1">
                <a:solidFill>
                  <a:srgbClr val="000000"/>
                </a:solidFill>
                <a:latin typeface="Tahoma"/>
                <a:cs typeface="+mn-cs"/>
              </a:rPr>
              <a:t>, VPFFT, …</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389131" y="3309069"/>
            <a:ext cx="2375705" cy="1419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04023" y="4241829"/>
            <a:ext cx="2184769" cy="2094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515953" y="4890542"/>
            <a:ext cx="2654457" cy="1854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734873" y="3326172"/>
            <a:ext cx="2390195" cy="125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13225" y="3437090"/>
            <a:ext cx="3736100" cy="25927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1777903" y="3160630"/>
            <a:ext cx="1006745" cy="237695"/>
          </a:xfrm>
          <a:prstGeom prst="rect">
            <a:avLst/>
          </a:prstGeom>
          <a:noFill/>
        </p:spPr>
        <p:txBody>
          <a:bodyPr wrap="none" rtlCol="0">
            <a:spAutoFit/>
          </a:bodyPr>
          <a:lstStyle/>
          <a:p>
            <a:pPr algn="ctr" defTabSz="914126" fontAlgn="auto">
              <a:lnSpc>
                <a:spcPct val="90000"/>
              </a:lnSpc>
              <a:spcBef>
                <a:spcPts val="0"/>
              </a:spcBef>
              <a:spcAft>
                <a:spcPts val="0"/>
              </a:spcAft>
            </a:pPr>
            <a:r>
              <a:rPr lang="en-US" sz="1050" b="1">
                <a:solidFill>
                  <a:prstClr val="black"/>
                </a:solidFill>
                <a:latin typeface="Tahoma"/>
                <a:cs typeface="+mn-cs"/>
              </a:rPr>
              <a:t>Source code</a:t>
            </a:r>
          </a:p>
        </p:txBody>
      </p:sp>
      <p:sp>
        <p:nvSpPr>
          <p:cNvPr id="22" name="TextBox 21"/>
          <p:cNvSpPr txBox="1"/>
          <p:nvPr/>
        </p:nvSpPr>
        <p:spPr>
          <a:xfrm>
            <a:off x="5587684" y="3979032"/>
            <a:ext cx="957064" cy="237695"/>
          </a:xfrm>
          <a:prstGeom prst="rect">
            <a:avLst/>
          </a:prstGeom>
          <a:noFill/>
        </p:spPr>
        <p:txBody>
          <a:bodyPr wrap="none" rtlCol="0">
            <a:spAutoFit/>
          </a:bodyPr>
          <a:lstStyle/>
          <a:p>
            <a:pPr algn="ctr" defTabSz="914126" fontAlgn="auto">
              <a:lnSpc>
                <a:spcPct val="90000"/>
              </a:lnSpc>
              <a:spcBef>
                <a:spcPts val="0"/>
              </a:spcBef>
              <a:spcAft>
                <a:spcPts val="0"/>
              </a:spcAft>
            </a:pPr>
            <a:r>
              <a:rPr lang="en-US" sz="1050" b="1">
                <a:solidFill>
                  <a:prstClr val="black"/>
                </a:solidFill>
                <a:latin typeface="Tahoma"/>
                <a:cs typeface="+mn-cs"/>
              </a:rPr>
              <a:t>Aspen code</a:t>
            </a:r>
          </a:p>
        </p:txBody>
      </p:sp>
      <p:sp>
        <p:nvSpPr>
          <p:cNvPr id="12" name="Rectangle 11"/>
          <p:cNvSpPr/>
          <p:nvPr/>
        </p:nvSpPr>
        <p:spPr>
          <a:xfrm>
            <a:off x="1716718" y="6641319"/>
            <a:ext cx="8698994" cy="219177"/>
          </a:xfrm>
          <a:prstGeom prst="rect">
            <a:avLst/>
          </a:prstGeom>
        </p:spPr>
        <p:txBody>
          <a:bodyPr wrap="square">
            <a:spAutoFit/>
          </a:bodyPr>
          <a:lstStyle/>
          <a:p>
            <a:pPr defTabSz="914126" fontAlgn="auto">
              <a:spcBef>
                <a:spcPts val="0"/>
              </a:spcBef>
              <a:spcAft>
                <a:spcPts val="0"/>
              </a:spcAft>
            </a:pPr>
            <a:r>
              <a:rPr lang="en-US" sz="825" dirty="0">
                <a:solidFill>
                  <a:prstClr val="black"/>
                </a:solidFill>
                <a:latin typeface="Tahoma"/>
                <a:cs typeface="+mn-cs"/>
              </a:rPr>
              <a:t>K. Spafford, et al, “Aspen: A Domain Specific Language for Performance Modeling,” in Proc. </a:t>
            </a:r>
            <a:r>
              <a:rPr lang="en-US" sz="825" i="1" dirty="0">
                <a:solidFill>
                  <a:prstClr val="black"/>
                </a:solidFill>
                <a:latin typeface="Tahoma"/>
                <a:cs typeface="+mn-cs"/>
              </a:rPr>
              <a:t>SC12.</a:t>
            </a:r>
          </a:p>
        </p:txBody>
      </p:sp>
      <p:graphicFrame>
        <p:nvGraphicFramePr>
          <p:cNvPr id="14" name="Diagram 13"/>
          <p:cNvGraphicFramePr/>
          <p:nvPr/>
        </p:nvGraphicFramePr>
        <p:xfrm>
          <a:off x="616922" y="1066223"/>
          <a:ext cx="3255108" cy="17115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3" name="Diagram 22"/>
          <p:cNvGraphicFramePr/>
          <p:nvPr/>
        </p:nvGraphicFramePr>
        <p:xfrm>
          <a:off x="8379222" y="1144193"/>
          <a:ext cx="3291337" cy="17115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432982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DB2205-6FEE-C04B-8260-93B56DD46F61}"/>
              </a:ext>
            </a:extLst>
          </p:cNvPr>
          <p:cNvSpPr/>
          <p:nvPr/>
        </p:nvSpPr>
        <p:spPr>
          <a:xfrm>
            <a:off x="4956802" y="3121066"/>
            <a:ext cx="5793956" cy="3584663"/>
          </a:xfrm>
          <a:prstGeom prst="rect">
            <a:avLst/>
          </a:prstGeom>
          <a:ln>
            <a:solidFill>
              <a:schemeClr val="accent1"/>
            </a:solidFill>
          </a:ln>
        </p:spPr>
        <p:txBody>
          <a:bodyPr wrap="square" bIns="0" numCol="1">
            <a:spAutoFit/>
          </a:bodyPr>
          <a:lstStyle/>
          <a:p>
            <a:r>
              <a:rPr lang="en-US" sz="1000" dirty="0">
                <a:solidFill>
                  <a:srgbClr val="4472C4"/>
                </a:solidFill>
                <a:latin typeface="Courier" pitchFamily="2" charset="0"/>
              </a:rPr>
              <a:t>model </a:t>
            </a:r>
            <a:r>
              <a:rPr lang="en-US" sz="1000" dirty="0">
                <a:solidFill>
                  <a:srgbClr val="000000"/>
                </a:solidFill>
                <a:latin typeface="Courier" pitchFamily="2" charset="0"/>
              </a:rPr>
              <a:t>blocks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kernel </a:t>
            </a:r>
            <a:r>
              <a:rPr lang="en-US" sz="1000" dirty="0" err="1">
                <a:solidFill>
                  <a:srgbClr val="000000"/>
                </a:solidFill>
                <a:latin typeface="Courier" pitchFamily="2" charset="0"/>
              </a:rPr>
              <a:t>complex_to_mag</a:t>
            </a:r>
            <a:r>
              <a:rPr lang="en-US" sz="1000" dirty="0">
                <a:solidFill>
                  <a:srgbClr val="000000"/>
                </a:solidFill>
                <a:latin typeface="Courier" pitchFamily="2"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err="1">
                <a:solidFill>
                  <a:srgbClr val="4472C4"/>
                </a:solidFill>
                <a:latin typeface="Courier" pitchFamily="2" charset="0"/>
              </a:rPr>
              <a:t>param</a:t>
            </a:r>
            <a:r>
              <a:rPr lang="en-US" sz="1000" dirty="0">
                <a:solidFill>
                  <a:srgbClr val="4472C4"/>
                </a:solidFill>
                <a:latin typeface="Courier" pitchFamily="2" charset="0"/>
              </a:rPr>
              <a:t> </a:t>
            </a:r>
            <a:r>
              <a:rPr lang="en-US" sz="1000" dirty="0" err="1">
                <a:solidFill>
                  <a:srgbClr val="000000"/>
                </a:solidFill>
                <a:latin typeface="Courier" pitchFamily="2" charset="0"/>
              </a:rPr>
              <a:t>aspen_param_default</a:t>
            </a:r>
            <a:r>
              <a:rPr lang="en-US" sz="1000" dirty="0">
                <a:solidFill>
                  <a:srgbClr val="000000"/>
                </a:solidFill>
                <a:latin typeface="Courier" pitchFamily="2" charset="0"/>
              </a:rPr>
              <a:t> = 1</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err="1">
                <a:solidFill>
                  <a:srgbClr val="4472C4"/>
                </a:solidFill>
                <a:latin typeface="Courier" pitchFamily="2" charset="0"/>
              </a:rPr>
              <a:t>param</a:t>
            </a:r>
            <a:r>
              <a:rPr lang="en-US" sz="1000" dirty="0">
                <a:solidFill>
                  <a:srgbClr val="4472C4"/>
                </a:solidFill>
                <a:latin typeface="Courier" pitchFamily="2" charset="0"/>
              </a:rPr>
              <a:t> </a:t>
            </a:r>
            <a:r>
              <a:rPr lang="en-US" sz="1000" dirty="0" err="1">
                <a:solidFill>
                  <a:srgbClr val="000000"/>
                </a:solidFill>
                <a:latin typeface="Courier" pitchFamily="2" charset="0"/>
              </a:rPr>
              <a:t>aspen_param_sizeof_float</a:t>
            </a:r>
            <a:r>
              <a:rPr lang="en-US" sz="1000" dirty="0">
                <a:solidFill>
                  <a:srgbClr val="000000"/>
                </a:solidFill>
                <a:latin typeface="Courier" pitchFamily="2" charset="0"/>
              </a:rPr>
              <a:t> = 4</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err="1">
                <a:solidFill>
                  <a:srgbClr val="4472C4"/>
                </a:solidFill>
                <a:latin typeface="Courier" pitchFamily="2" charset="0"/>
              </a:rPr>
              <a:t>param</a:t>
            </a:r>
            <a:r>
              <a:rPr lang="en-US" sz="1000" dirty="0">
                <a:solidFill>
                  <a:srgbClr val="4472C4"/>
                </a:solidFill>
                <a:latin typeface="Courier" pitchFamily="2" charset="0"/>
              </a:rPr>
              <a:t> </a:t>
            </a:r>
            <a:r>
              <a:rPr lang="en-US" sz="1000" dirty="0" err="1">
                <a:solidFill>
                  <a:srgbClr val="000000"/>
                </a:solidFill>
                <a:latin typeface="Courier" pitchFamily="2" charset="0"/>
              </a:rPr>
              <a:t>noutput_items</a:t>
            </a:r>
            <a:r>
              <a:rPr lang="en-US" sz="1000" dirty="0">
                <a:solidFill>
                  <a:srgbClr val="000000"/>
                </a:solidFill>
                <a:latin typeface="Courier" pitchFamily="2" charset="0"/>
              </a:rPr>
              <a:t> = 8192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err="1">
                <a:solidFill>
                  <a:srgbClr val="4472C4"/>
                </a:solidFill>
                <a:latin typeface="Courier" pitchFamily="2" charset="0"/>
              </a:rPr>
              <a:t>param</a:t>
            </a:r>
            <a:r>
              <a:rPr lang="en-US" sz="1000" dirty="0">
                <a:solidFill>
                  <a:srgbClr val="4472C4"/>
                </a:solidFill>
                <a:latin typeface="Courier" pitchFamily="2" charset="0"/>
              </a:rPr>
              <a:t> </a:t>
            </a:r>
            <a:r>
              <a:rPr lang="en-US" sz="1000" dirty="0" err="1">
                <a:solidFill>
                  <a:srgbClr val="000000"/>
                </a:solidFill>
                <a:latin typeface="Courier" pitchFamily="2" charset="0"/>
              </a:rPr>
              <a:t>aspen_param_sizeof_FComplex</a:t>
            </a:r>
            <a:r>
              <a:rPr lang="en-US" sz="1000" dirty="0">
                <a:solidFill>
                  <a:srgbClr val="000000"/>
                </a:solidFill>
                <a:latin typeface="Courier" pitchFamily="2" charset="0"/>
              </a:rPr>
              <a:t> = 8</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execute </a:t>
            </a:r>
            <a:r>
              <a:rPr lang="en-US" sz="1000" dirty="0">
                <a:solidFill>
                  <a:srgbClr val="000000"/>
                </a:solidFill>
                <a:latin typeface="Courier" pitchFamily="2" charset="0"/>
              </a:rPr>
              <a:t>[</a:t>
            </a:r>
            <a:r>
              <a:rPr lang="en-US" sz="1000" dirty="0" err="1">
                <a:solidFill>
                  <a:srgbClr val="000000"/>
                </a:solidFill>
                <a:latin typeface="Courier" pitchFamily="2" charset="0"/>
              </a:rPr>
              <a:t>noutput_items</a:t>
            </a:r>
            <a:r>
              <a:rPr lang="en-US" sz="1000" dirty="0">
                <a:solidFill>
                  <a:srgbClr val="000000"/>
                </a:solidFill>
                <a:latin typeface="Courier" pitchFamily="2" charset="0"/>
              </a:rPr>
              <a:t>] "block_clComplexToMag_kernel4"</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flops </a:t>
            </a:r>
            <a:r>
              <a:rPr lang="en-US" sz="1000" dirty="0">
                <a:solidFill>
                  <a:srgbClr val="000000"/>
                </a:solidFill>
                <a:latin typeface="Courier" pitchFamily="2" charset="0"/>
              </a:rPr>
              <a:t>[1] </a:t>
            </a:r>
            <a:r>
              <a:rPr lang="en-US" sz="1000" dirty="0">
                <a:solidFill>
                  <a:srgbClr val="4472C4"/>
                </a:solidFill>
                <a:latin typeface="Courier" pitchFamily="2" charset="0"/>
              </a:rPr>
              <a:t>as </a:t>
            </a:r>
            <a:r>
              <a:rPr lang="en-US" sz="1000" dirty="0">
                <a:solidFill>
                  <a:srgbClr val="000000"/>
                </a:solidFill>
                <a:latin typeface="Courier" pitchFamily="2" charset="0"/>
              </a:rPr>
              <a:t>integer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execute  </a:t>
            </a:r>
            <a:r>
              <a:rPr lang="en-US" sz="1000" dirty="0">
                <a:solidFill>
                  <a:srgbClr val="000000"/>
                </a:solidFill>
                <a:latin typeface="Courier" pitchFamily="2" charset="0"/>
              </a:rPr>
              <a:t>"block_clComplexToMag_kernel4__intracommIN"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err="1">
                <a:solidFill>
                  <a:srgbClr val="4472C4"/>
                </a:solidFill>
                <a:latin typeface="Courier" pitchFamily="2" charset="0"/>
              </a:rPr>
              <a:t>intracomm</a:t>
            </a:r>
            <a:r>
              <a:rPr lang="en-US" sz="1000" dirty="0">
                <a:solidFill>
                  <a:srgbClr val="4472C4"/>
                </a:solidFill>
                <a:latin typeface="Courier" pitchFamily="2" charset="0"/>
              </a:rPr>
              <a:t> </a:t>
            </a:r>
            <a:r>
              <a:rPr lang="en-US" sz="1000" dirty="0">
                <a:solidFill>
                  <a:srgbClr val="000000"/>
                </a:solidFill>
                <a:latin typeface="Courier" pitchFamily="2" charset="0"/>
              </a:rPr>
              <a:t>[(</a:t>
            </a:r>
            <a:r>
              <a:rPr lang="en-US" sz="1000" dirty="0" err="1">
                <a:solidFill>
                  <a:srgbClr val="000000"/>
                </a:solidFill>
                <a:latin typeface="Courier" pitchFamily="2" charset="0"/>
              </a:rPr>
              <a:t>aspen_param_sizeof_FComplex</a:t>
            </a:r>
            <a:r>
              <a:rPr lang="en-US" sz="1000" dirty="0">
                <a:solidFill>
                  <a:srgbClr val="000000"/>
                </a:solidFill>
                <a:latin typeface="Courier" pitchFamily="2" charset="0"/>
              </a:rPr>
              <a:t>*</a:t>
            </a:r>
            <a:r>
              <a:rPr lang="en-US" sz="1000" dirty="0" err="1">
                <a:solidFill>
                  <a:srgbClr val="000000"/>
                </a:solidFill>
                <a:latin typeface="Courier" pitchFamily="2" charset="0"/>
              </a:rPr>
              <a:t>noutput_items</a:t>
            </a:r>
            <a:r>
              <a:rPr lang="en-US" sz="1000" dirty="0">
                <a:solidFill>
                  <a:srgbClr val="000000"/>
                </a:solidFill>
                <a:latin typeface="Courier" pitchFamily="2" charset="0"/>
              </a:rPr>
              <a:t>)] </a:t>
            </a:r>
            <a:r>
              <a:rPr lang="en-US" sz="1000" dirty="0">
                <a:solidFill>
                  <a:srgbClr val="4472C4"/>
                </a:solidFill>
                <a:latin typeface="Courier" pitchFamily="2" charset="0"/>
              </a:rPr>
              <a:t>as </a:t>
            </a:r>
            <a:r>
              <a:rPr lang="en-US" sz="1000" dirty="0" err="1">
                <a:solidFill>
                  <a:srgbClr val="000000"/>
                </a:solidFill>
                <a:latin typeface="Courier" pitchFamily="2" charset="0"/>
              </a:rPr>
              <a:t>copyin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map </a:t>
            </a:r>
            <a:r>
              <a:rPr lang="en-US" sz="1000" dirty="0">
                <a:solidFill>
                  <a:srgbClr val="000000"/>
                </a:solidFill>
                <a:latin typeface="Courier" pitchFamily="2" charset="0"/>
              </a:rPr>
              <a:t>[</a:t>
            </a:r>
            <a:r>
              <a:rPr lang="en-US" sz="1000" dirty="0" err="1">
                <a:solidFill>
                  <a:srgbClr val="000000"/>
                </a:solidFill>
                <a:latin typeface="Courier" pitchFamily="2" charset="0"/>
              </a:rPr>
              <a:t>noutput_items</a:t>
            </a:r>
            <a:r>
              <a:rPr lang="en-US" sz="1000" dirty="0">
                <a:solidFill>
                  <a:srgbClr val="000000"/>
                </a:solidFill>
                <a:latin typeface="Courier" pitchFamily="2" charset="0"/>
              </a:rPr>
              <a:t>] "mapblock_clComplexToMag_kernel4"</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execute  </a:t>
            </a:r>
            <a:r>
              <a:rPr lang="en-US" sz="1000" dirty="0">
                <a:solidFill>
                  <a:srgbClr val="000000"/>
                </a:solidFill>
                <a:latin typeface="Courier" pitchFamily="2" charset="0"/>
              </a:rPr>
              <a:t>"block_clComplexToMag_kernel7"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loads </a:t>
            </a:r>
            <a:r>
              <a:rPr lang="en-US" sz="1000" dirty="0">
                <a:solidFill>
                  <a:srgbClr val="000000"/>
                </a:solidFill>
                <a:latin typeface="Courier" pitchFamily="2" charset="0"/>
              </a:rPr>
              <a:t>[(1*</a:t>
            </a:r>
            <a:r>
              <a:rPr lang="en-US" sz="1000" dirty="0" err="1">
                <a:solidFill>
                  <a:srgbClr val="000000"/>
                </a:solidFill>
                <a:latin typeface="Courier" pitchFamily="2" charset="0"/>
              </a:rPr>
              <a:t>aspen_param_sizeof_FComplex</a:t>
            </a:r>
            <a:r>
              <a:rPr lang="en-US" sz="1000" dirty="0">
                <a:solidFill>
                  <a:srgbClr val="000000"/>
                </a:solidFill>
                <a:latin typeface="Courier" pitchFamily="2" charset="0"/>
              </a:rPr>
              <a:t>)] </a:t>
            </a:r>
            <a:r>
              <a:rPr lang="en-US" sz="1000" dirty="0">
                <a:solidFill>
                  <a:srgbClr val="4472C4"/>
                </a:solidFill>
                <a:latin typeface="Courier" pitchFamily="2" charset="0"/>
              </a:rPr>
              <a:t>as </a:t>
            </a:r>
            <a:r>
              <a:rPr lang="en-US" sz="1000" dirty="0">
                <a:solidFill>
                  <a:srgbClr val="000000"/>
                </a:solidFill>
                <a:latin typeface="Courier" pitchFamily="2" charset="0"/>
              </a:rPr>
              <a:t>stride(1)</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loads </a:t>
            </a:r>
            <a:r>
              <a:rPr lang="en-US" sz="1000" dirty="0">
                <a:solidFill>
                  <a:srgbClr val="000000"/>
                </a:solidFill>
                <a:latin typeface="Courier" pitchFamily="2" charset="0"/>
              </a:rPr>
              <a:t>[(1*</a:t>
            </a:r>
            <a:r>
              <a:rPr lang="en-US" sz="1000" dirty="0" err="1">
                <a:solidFill>
                  <a:srgbClr val="000000"/>
                </a:solidFill>
                <a:latin typeface="Courier" pitchFamily="2" charset="0"/>
              </a:rPr>
              <a:t>aspen_param_sizeof_FComplex</a:t>
            </a:r>
            <a:r>
              <a:rPr lang="en-US" sz="1000" dirty="0">
                <a:solidFill>
                  <a:srgbClr val="000000"/>
                </a:solidFill>
                <a:latin typeface="Courier" pitchFamily="2" charset="0"/>
              </a:rPr>
              <a:t>)] </a:t>
            </a:r>
            <a:r>
              <a:rPr lang="en-US" sz="1000" dirty="0">
                <a:solidFill>
                  <a:srgbClr val="4472C4"/>
                </a:solidFill>
                <a:latin typeface="Courier" pitchFamily="2" charset="0"/>
              </a:rPr>
              <a:t>as </a:t>
            </a:r>
            <a:r>
              <a:rPr lang="en-US" sz="1000" dirty="0">
                <a:solidFill>
                  <a:srgbClr val="000000"/>
                </a:solidFill>
                <a:latin typeface="Courier" pitchFamily="2" charset="0"/>
              </a:rPr>
              <a:t>stride(1)</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stores </a:t>
            </a:r>
            <a:r>
              <a:rPr lang="en-US" sz="1000" dirty="0">
                <a:solidFill>
                  <a:srgbClr val="000000"/>
                </a:solidFill>
                <a:latin typeface="Courier" pitchFamily="2" charset="0"/>
              </a:rPr>
              <a:t>[(1*</a:t>
            </a:r>
            <a:r>
              <a:rPr lang="en-US" sz="1000" dirty="0" err="1">
                <a:solidFill>
                  <a:srgbClr val="000000"/>
                </a:solidFill>
                <a:latin typeface="Courier" pitchFamily="2" charset="0"/>
              </a:rPr>
              <a:t>aspen_param_sizeof_float</a:t>
            </a:r>
            <a:r>
              <a:rPr lang="en-US" sz="1000" dirty="0">
                <a:solidFill>
                  <a:srgbClr val="000000"/>
                </a:solidFill>
                <a:latin typeface="Courier" pitchFamily="2" charset="0"/>
              </a:rPr>
              <a:t>)] </a:t>
            </a:r>
            <a:r>
              <a:rPr lang="en-US" sz="1000" dirty="0">
                <a:solidFill>
                  <a:srgbClr val="4472C4"/>
                </a:solidFill>
                <a:latin typeface="Courier" pitchFamily="2" charset="0"/>
              </a:rPr>
              <a:t>as </a:t>
            </a:r>
            <a:r>
              <a:rPr lang="en-US" sz="1000" dirty="0">
                <a:solidFill>
                  <a:srgbClr val="000000"/>
                </a:solidFill>
                <a:latin typeface="Courier" pitchFamily="2" charset="0"/>
              </a:rPr>
              <a:t>stride(1)</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flops </a:t>
            </a:r>
            <a:r>
              <a:rPr lang="en-US" sz="1000" dirty="0">
                <a:solidFill>
                  <a:srgbClr val="000000"/>
                </a:solidFill>
                <a:latin typeface="Courier" pitchFamily="2" charset="0"/>
              </a:rPr>
              <a:t>[4] </a:t>
            </a:r>
            <a:r>
              <a:rPr lang="en-US" sz="1000" dirty="0">
                <a:solidFill>
                  <a:srgbClr val="4472C4"/>
                </a:solidFill>
                <a:latin typeface="Courier" pitchFamily="2" charset="0"/>
              </a:rPr>
              <a:t>as </a:t>
            </a:r>
            <a:r>
              <a:rPr lang="en-US" sz="1000" dirty="0" err="1">
                <a:solidFill>
                  <a:srgbClr val="000000"/>
                </a:solidFill>
                <a:latin typeface="Courier" pitchFamily="2" charset="0"/>
              </a:rPr>
              <a:t>dp</a:t>
            </a:r>
            <a:r>
              <a:rPr lang="en-US" sz="1000" dirty="0">
                <a:solidFill>
                  <a:srgbClr val="000000"/>
                </a:solidFill>
                <a:latin typeface="Courier" pitchFamily="2" charset="0"/>
              </a:rPr>
              <a:t>, </a:t>
            </a:r>
            <a:r>
              <a:rPr lang="en-US" sz="1000" dirty="0" err="1">
                <a:solidFill>
                  <a:srgbClr val="000000"/>
                </a:solidFill>
                <a:latin typeface="Courier" pitchFamily="2" charset="0"/>
              </a:rPr>
              <a:t>simd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execute  </a:t>
            </a:r>
            <a:r>
              <a:rPr lang="en-US" sz="1000" dirty="0">
                <a:solidFill>
                  <a:srgbClr val="000000"/>
                </a:solidFill>
                <a:latin typeface="Courier" pitchFamily="2" charset="0"/>
              </a:rPr>
              <a:t>"block_clComplexToMag_kernel4__intracommOUT"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err="1">
                <a:solidFill>
                  <a:srgbClr val="4472C4"/>
                </a:solidFill>
                <a:latin typeface="Courier" pitchFamily="2" charset="0"/>
              </a:rPr>
              <a:t>intracomm</a:t>
            </a:r>
            <a:r>
              <a:rPr lang="en-US" sz="1000" dirty="0">
                <a:solidFill>
                  <a:srgbClr val="4472C4"/>
                </a:solidFill>
                <a:latin typeface="Courier" pitchFamily="2" charset="0"/>
              </a:rPr>
              <a:t> </a:t>
            </a:r>
            <a:r>
              <a:rPr lang="en-US" sz="1000" dirty="0">
                <a:solidFill>
                  <a:srgbClr val="000000"/>
                </a:solidFill>
                <a:latin typeface="Courier" pitchFamily="2" charset="0"/>
              </a:rPr>
              <a:t>[(</a:t>
            </a:r>
            <a:r>
              <a:rPr lang="en-US" sz="1000" dirty="0" err="1">
                <a:solidFill>
                  <a:srgbClr val="000000"/>
                </a:solidFill>
                <a:latin typeface="Courier" pitchFamily="2" charset="0"/>
              </a:rPr>
              <a:t>aspen_param_sizeof_float</a:t>
            </a:r>
            <a:r>
              <a:rPr lang="en-US" sz="1000" dirty="0">
                <a:solidFill>
                  <a:srgbClr val="000000"/>
                </a:solidFill>
                <a:latin typeface="Courier" pitchFamily="2" charset="0"/>
              </a:rPr>
              <a:t>*</a:t>
            </a:r>
            <a:r>
              <a:rPr lang="en-US" sz="1000" dirty="0" err="1">
                <a:solidFill>
                  <a:srgbClr val="000000"/>
                </a:solidFill>
                <a:latin typeface="Courier" pitchFamily="2" charset="0"/>
              </a:rPr>
              <a:t>noutput_items</a:t>
            </a:r>
            <a:r>
              <a:rPr lang="en-US" sz="1000" dirty="0">
                <a:solidFill>
                  <a:srgbClr val="000000"/>
                </a:solidFill>
                <a:latin typeface="Courier" pitchFamily="2" charset="0"/>
              </a:rPr>
              <a:t>)] </a:t>
            </a:r>
            <a:r>
              <a:rPr lang="en-US" sz="1000" dirty="0">
                <a:solidFill>
                  <a:srgbClr val="4472C4"/>
                </a:solidFill>
                <a:latin typeface="Courier" pitchFamily="2" charset="0"/>
              </a:rPr>
              <a:t>as </a:t>
            </a:r>
            <a:r>
              <a:rPr lang="en-US" sz="1000" dirty="0" err="1">
                <a:solidFill>
                  <a:srgbClr val="000000"/>
                </a:solidFill>
                <a:latin typeface="Courier" pitchFamily="2" charset="0"/>
              </a:rPr>
              <a:t>copyout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kernel </a:t>
            </a:r>
            <a:r>
              <a:rPr lang="en-US" sz="1000" dirty="0" err="1">
                <a:solidFill>
                  <a:srgbClr val="000000"/>
                </a:solidFill>
                <a:latin typeface="Courier" pitchFamily="2" charset="0"/>
              </a:rPr>
              <a:t>complex_to_float</a:t>
            </a:r>
            <a:r>
              <a:rPr lang="en-US" sz="1000" dirty="0">
                <a:solidFill>
                  <a:srgbClr val="000000"/>
                </a:solidFill>
                <a:latin typeface="Courier" pitchFamily="2"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000000"/>
                </a:solidFill>
                <a:latin typeface="Courier" pitchFamily="2"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404CCDA-7CB0-4938-AAE5-FC7BC8484DCA}"/>
              </a:ext>
            </a:extLst>
          </p:cNvPr>
          <p:cNvSpPr>
            <a:spLocks noGrp="1"/>
          </p:cNvSpPr>
          <p:nvPr>
            <p:ph type="ctrTitle"/>
          </p:nvPr>
        </p:nvSpPr>
        <p:spPr/>
        <p:txBody>
          <a:bodyPr/>
          <a:lstStyle/>
          <a:p>
            <a:r>
              <a:rPr lang="en-US" dirty="0" err="1"/>
              <a:t>GNURadio</a:t>
            </a:r>
            <a:r>
              <a:rPr lang="en-US" dirty="0"/>
              <a:t> Flowgraph to Aspen Application Model Conversion</a:t>
            </a:r>
          </a:p>
        </p:txBody>
      </p:sp>
      <p:sp>
        <p:nvSpPr>
          <p:cNvPr id="3" name="Content Placeholder 1">
            <a:extLst>
              <a:ext uri="{FF2B5EF4-FFF2-40B4-BE49-F238E27FC236}">
                <a16:creationId xmlns:a16="http://schemas.microsoft.com/office/drawing/2014/main" id="{67798E58-081E-4DEF-9956-1628B3DF103A}"/>
              </a:ext>
            </a:extLst>
          </p:cNvPr>
          <p:cNvSpPr txBox="1">
            <a:spLocks/>
          </p:cNvSpPr>
          <p:nvPr/>
        </p:nvSpPr>
        <p:spPr>
          <a:xfrm>
            <a:off x="1024538" y="6530294"/>
            <a:ext cx="2145875" cy="326813"/>
          </a:xfrm>
          <a:prstGeom prst="rect">
            <a:avLst/>
          </a:prstGeom>
        </p:spPr>
        <p:txBody>
          <a:bodyPr wrap="none" lIns="0" tIns="0" rIns="0" bIns="0">
            <a:noAutofit/>
          </a:bodyPr>
          <a:lst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8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36158" lvl="2" indent="0">
              <a:buNone/>
            </a:pPr>
            <a:r>
              <a:rPr lang="en-US" sz="1400" b="1" dirty="0" err="1">
                <a:solidFill>
                  <a:schemeClr val="accent6">
                    <a:lumMod val="75000"/>
                  </a:schemeClr>
                </a:solidFill>
              </a:rPr>
              <a:t>demod-uhd-sync.aspen</a:t>
            </a:r>
            <a:endParaRPr lang="en-US" sz="1799" b="1" dirty="0">
              <a:solidFill>
                <a:schemeClr val="accent6">
                  <a:lumMod val="75000"/>
                </a:schemeClr>
              </a:solidFill>
            </a:endParaRPr>
          </a:p>
        </p:txBody>
      </p:sp>
      <p:pic>
        <p:nvPicPr>
          <p:cNvPr id="12" name="Picture 11">
            <a:extLst>
              <a:ext uri="{FF2B5EF4-FFF2-40B4-BE49-F238E27FC236}">
                <a16:creationId xmlns:a16="http://schemas.microsoft.com/office/drawing/2014/main" id="{434FA566-CFF3-E84E-BC7E-CDE038B32DEA}"/>
              </a:ext>
            </a:extLst>
          </p:cNvPr>
          <p:cNvPicPr>
            <a:picLocks noChangeAspect="1"/>
          </p:cNvPicPr>
          <p:nvPr/>
        </p:nvPicPr>
        <p:blipFill>
          <a:blip r:embed="rId3"/>
          <a:stretch>
            <a:fillRect/>
          </a:stretch>
        </p:blipFill>
        <p:spPr>
          <a:xfrm>
            <a:off x="2808677" y="876563"/>
            <a:ext cx="8383746" cy="2231946"/>
          </a:xfrm>
          <a:prstGeom prst="rect">
            <a:avLst/>
          </a:prstGeom>
        </p:spPr>
      </p:pic>
      <p:sp>
        <p:nvSpPr>
          <p:cNvPr id="7" name="Rectangle 6">
            <a:extLst>
              <a:ext uri="{FF2B5EF4-FFF2-40B4-BE49-F238E27FC236}">
                <a16:creationId xmlns:a16="http://schemas.microsoft.com/office/drawing/2014/main" id="{C105DAAA-E510-4D41-9001-488D94E91FE2}"/>
              </a:ext>
            </a:extLst>
          </p:cNvPr>
          <p:cNvSpPr/>
          <p:nvPr/>
        </p:nvSpPr>
        <p:spPr>
          <a:xfrm>
            <a:off x="493857" y="2106098"/>
            <a:ext cx="3491176" cy="4661601"/>
          </a:xfrm>
          <a:prstGeom prst="rect">
            <a:avLst/>
          </a:prstGeom>
          <a:ln>
            <a:solidFill>
              <a:schemeClr val="accent1"/>
            </a:solidFill>
          </a:ln>
        </p:spPr>
        <p:txBody>
          <a:bodyPr wrap="square" bIns="0" numCol="1">
            <a:spAutoFit/>
          </a:bodyPr>
          <a:lstStyle/>
          <a:p>
            <a:r>
              <a:rPr lang="en-US" sz="1000" dirty="0">
                <a:solidFill>
                  <a:srgbClr val="4472C4"/>
                </a:solidFill>
                <a:latin typeface="Courier" pitchFamily="2" charset="0"/>
              </a:rPr>
              <a:t>model </a:t>
            </a:r>
            <a:r>
              <a:rPr lang="en-US" sz="1000" dirty="0" err="1">
                <a:solidFill>
                  <a:srgbClr val="000000"/>
                </a:solidFill>
                <a:latin typeface="Courier" pitchFamily="2" charset="0"/>
              </a:rPr>
              <a:t>demod</a:t>
            </a:r>
            <a:r>
              <a:rPr lang="en-US" sz="1000" dirty="0">
                <a:solidFill>
                  <a:srgbClr val="000000"/>
                </a:solidFill>
                <a:latin typeface="Courier" pitchFamily="2" charset="0"/>
              </a:rPr>
              <a:t>-</a:t>
            </a:r>
            <a:r>
              <a:rPr lang="en-US" sz="1000" dirty="0" err="1">
                <a:solidFill>
                  <a:srgbClr val="000000"/>
                </a:solidFill>
                <a:latin typeface="Courier" pitchFamily="2" charset="0"/>
              </a:rPr>
              <a:t>uhd</a:t>
            </a:r>
            <a:r>
              <a:rPr lang="en-US" sz="1000" dirty="0">
                <a:solidFill>
                  <a:srgbClr val="000000"/>
                </a:solidFill>
                <a:latin typeface="Courier" pitchFamily="2" charset="0"/>
              </a:rPr>
              <a:t>-sync{</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import </a:t>
            </a:r>
            <a:r>
              <a:rPr lang="en-US" sz="1000" dirty="0" err="1">
                <a:solidFill>
                  <a:srgbClr val="000000"/>
                </a:solidFill>
                <a:latin typeface="Courier" pitchFamily="2" charset="0"/>
              </a:rPr>
              <a:t>uhd</a:t>
            </a:r>
            <a:r>
              <a:rPr lang="en-US" sz="1000" dirty="0">
                <a:solidFill>
                  <a:srgbClr val="000000"/>
                </a:solidFill>
                <a:latin typeface="Courier" pitchFamily="2" charset="0"/>
              </a:rPr>
              <a:t> </a:t>
            </a:r>
            <a:r>
              <a:rPr lang="en-US" sz="1000" dirty="0">
                <a:solidFill>
                  <a:srgbClr val="4472C4"/>
                </a:solidFill>
                <a:latin typeface="Courier" pitchFamily="2" charset="0"/>
              </a:rPr>
              <a:t>from </a:t>
            </a:r>
            <a:r>
              <a:rPr lang="en-US" sz="1000" dirty="0">
                <a:solidFill>
                  <a:srgbClr val="000000"/>
                </a:solidFill>
                <a:latin typeface="Courier" pitchFamily="2" charset="0"/>
              </a:rPr>
              <a:t>"gr-</a:t>
            </a:r>
            <a:r>
              <a:rPr lang="en-US" sz="1000" dirty="0" err="1">
                <a:solidFill>
                  <a:srgbClr val="000000"/>
                </a:solidFill>
                <a:latin typeface="Courier" pitchFamily="2" charset="0"/>
              </a:rPr>
              <a:t>uhd.aspen</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import </a:t>
            </a:r>
            <a:r>
              <a:rPr lang="en-US" sz="1000" dirty="0">
                <a:solidFill>
                  <a:srgbClr val="000000"/>
                </a:solidFill>
                <a:latin typeface="Courier" pitchFamily="2" charset="0"/>
              </a:rPr>
              <a:t>blocks </a:t>
            </a:r>
            <a:r>
              <a:rPr lang="en-US" sz="1000" dirty="0">
                <a:solidFill>
                  <a:srgbClr val="4472C4"/>
                </a:solidFill>
                <a:latin typeface="Courier" pitchFamily="2" charset="0"/>
              </a:rPr>
              <a:t>from </a:t>
            </a:r>
            <a:r>
              <a:rPr lang="en-US" sz="1000" dirty="0">
                <a:solidFill>
                  <a:srgbClr val="000000"/>
                </a:solidFill>
                <a:latin typeface="Courier" pitchFamily="2" charset="0"/>
              </a:rPr>
              <a:t>"gr-</a:t>
            </a:r>
            <a:r>
              <a:rPr lang="en-US" sz="1000" dirty="0" err="1">
                <a:solidFill>
                  <a:srgbClr val="000000"/>
                </a:solidFill>
                <a:latin typeface="Courier" pitchFamily="2" charset="0"/>
              </a:rPr>
              <a:t>blocks.aspen</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import </a:t>
            </a:r>
            <a:r>
              <a:rPr lang="en-US" sz="1000" dirty="0">
                <a:solidFill>
                  <a:srgbClr val="000000"/>
                </a:solidFill>
                <a:latin typeface="Courier" pitchFamily="2" charset="0"/>
              </a:rPr>
              <a:t>digital </a:t>
            </a:r>
            <a:r>
              <a:rPr lang="en-US" sz="1000" dirty="0">
                <a:solidFill>
                  <a:srgbClr val="4472C4"/>
                </a:solidFill>
                <a:latin typeface="Courier" pitchFamily="2" charset="0"/>
              </a:rPr>
              <a:t>from </a:t>
            </a:r>
            <a:r>
              <a:rPr lang="en-US" sz="1000" dirty="0">
                <a:solidFill>
                  <a:srgbClr val="000000"/>
                </a:solidFill>
                <a:latin typeface="Courier" pitchFamily="2" charset="0"/>
              </a:rPr>
              <a:t>"gr-</a:t>
            </a:r>
            <a:r>
              <a:rPr lang="en-US" sz="1000" dirty="0" err="1">
                <a:solidFill>
                  <a:srgbClr val="000000"/>
                </a:solidFill>
                <a:latin typeface="Courier" pitchFamily="2" charset="0"/>
              </a:rPr>
              <a:t>digital.aspen</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kernel </a:t>
            </a:r>
            <a:r>
              <a:rPr lang="en-US" sz="1000" dirty="0">
                <a:solidFill>
                  <a:srgbClr val="000000"/>
                </a:solidFill>
                <a:latin typeface="Courier" pitchFamily="2" charset="0"/>
              </a:rPr>
              <a:t>main { </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call </a:t>
            </a:r>
            <a:r>
              <a:rPr lang="en-US" sz="1000" dirty="0" err="1">
                <a:solidFill>
                  <a:srgbClr val="000000"/>
                </a:solidFill>
                <a:latin typeface="Courier" pitchFamily="2" charset="0"/>
              </a:rPr>
              <a:t>uhd.usrp_source</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call </a:t>
            </a:r>
            <a:r>
              <a:rPr lang="en-US" sz="1000" dirty="0" err="1">
                <a:solidFill>
                  <a:srgbClr val="000000"/>
                </a:solidFill>
                <a:latin typeface="Courier" pitchFamily="2" charset="0"/>
              </a:rPr>
              <a:t>blocks.multiply_const_vxx</a:t>
            </a:r>
            <a:r>
              <a:rPr lang="en-US" sz="1000" dirty="0">
                <a:solidFill>
                  <a:srgbClr val="000000"/>
                </a:solidFill>
                <a:latin typeface="Courier" pitchFamily="2" charset="0"/>
              </a:rPr>
              <a:t>()  </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call </a:t>
            </a:r>
            <a:r>
              <a:rPr lang="en-US" sz="1000" dirty="0" err="1">
                <a:solidFill>
                  <a:srgbClr val="000000"/>
                </a:solidFill>
                <a:latin typeface="Courier" pitchFamily="2" charset="0"/>
              </a:rPr>
              <a:t>digital.fll_band_edge_cc</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call </a:t>
            </a:r>
            <a:r>
              <a:rPr lang="en-US" sz="1000" dirty="0" err="1">
                <a:solidFill>
                  <a:srgbClr val="000000"/>
                </a:solidFill>
                <a:latin typeface="Courier" pitchFamily="2" charset="0"/>
              </a:rPr>
              <a:t>digital.correlate_and_sync_cc</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parallel </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sequence</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parallel </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call </a:t>
            </a:r>
            <a:r>
              <a:rPr lang="en-US" sz="1000" dirty="0" err="1">
                <a:solidFill>
                  <a:srgbClr val="000000"/>
                </a:solidFill>
                <a:latin typeface="Courier" pitchFamily="2" charset="0"/>
              </a:rPr>
              <a:t>blocks.complex_to_mag</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call </a:t>
            </a:r>
            <a:r>
              <a:rPr lang="en-US" sz="1000" dirty="0" err="1">
                <a:solidFill>
                  <a:srgbClr val="000000"/>
                </a:solidFill>
                <a:latin typeface="Courier" pitchFamily="2" charset="0"/>
              </a:rPr>
              <a:t>blocks.complex_to_float</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call </a:t>
            </a:r>
            <a:r>
              <a:rPr lang="en-US" sz="1000" dirty="0" err="1">
                <a:solidFill>
                  <a:srgbClr val="000000"/>
                </a:solidFill>
                <a:latin typeface="Courier" pitchFamily="2" charset="0"/>
              </a:rPr>
              <a:t>blocks_file_sink</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sequence</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call </a:t>
            </a:r>
            <a:r>
              <a:rPr lang="en-US" sz="1000" dirty="0" err="1">
                <a:solidFill>
                  <a:srgbClr val="000000"/>
                </a:solidFill>
                <a:latin typeface="Courier" pitchFamily="2" charset="0"/>
              </a:rPr>
              <a:t>digital.pfb_clock_syc_xxx</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call </a:t>
            </a:r>
            <a:r>
              <a:rPr lang="en-US" sz="1000" dirty="0" err="1">
                <a:solidFill>
                  <a:srgbClr val="000000"/>
                </a:solidFill>
                <a:latin typeface="Courier" pitchFamily="2" charset="0"/>
              </a:rPr>
              <a:t>digital.costas_loop_cc</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parallel </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call </a:t>
            </a:r>
            <a:r>
              <a:rPr lang="en-US" sz="1000" dirty="0" err="1">
                <a:solidFill>
                  <a:srgbClr val="000000"/>
                </a:solidFill>
                <a:latin typeface="Courier" pitchFamily="2" charset="0"/>
              </a:rPr>
              <a:t>blocks.file_sink</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r>
              <a:rPr lang="en-US" sz="1000" dirty="0">
                <a:solidFill>
                  <a:srgbClr val="4472C4"/>
                </a:solidFill>
                <a:latin typeface="Courier" pitchFamily="2" charset="0"/>
              </a:rPr>
              <a:t>call </a:t>
            </a:r>
            <a:r>
              <a:rPr lang="en-US" sz="1000" dirty="0" err="1">
                <a:solidFill>
                  <a:srgbClr val="000000"/>
                </a:solidFill>
                <a:latin typeface="Courier" pitchFamily="2" charset="0"/>
              </a:rPr>
              <a:t>blocks.file_sink</a:t>
            </a:r>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  }</a:t>
            </a:r>
            <a:endParaRPr lang="en-US" sz="1200" dirty="0">
              <a:latin typeface="Times New Roman" panose="02020603050405020304" pitchFamily="18" charset="0"/>
              <a:ea typeface="Times New Roman" panose="02020603050405020304" pitchFamily="18" charset="0"/>
            </a:endParaRPr>
          </a:p>
          <a:p>
            <a:r>
              <a:rPr lang="en-US" sz="1000" dirty="0">
                <a:solidFill>
                  <a:srgbClr val="000000"/>
                </a:solidFill>
                <a:latin typeface="Courier" pitchFamily="2" charset="0"/>
              </a:rPr>
              <a:t>}</a:t>
            </a:r>
            <a:endParaRPr lang="en-US" sz="1200" dirty="0">
              <a:latin typeface="Times New Roman" panose="02020603050405020304" pitchFamily="18" charset="0"/>
              <a:ea typeface="Times New Roman" panose="02020603050405020304" pitchFamily="18" charset="0"/>
            </a:endParaRPr>
          </a:p>
        </p:txBody>
      </p:sp>
      <p:sp>
        <p:nvSpPr>
          <p:cNvPr id="13" name="Content Placeholder 1">
            <a:extLst>
              <a:ext uri="{FF2B5EF4-FFF2-40B4-BE49-F238E27FC236}">
                <a16:creationId xmlns:a16="http://schemas.microsoft.com/office/drawing/2014/main" id="{E852C962-8E53-F74A-8AC6-8E708F5769B8}"/>
              </a:ext>
            </a:extLst>
          </p:cNvPr>
          <p:cNvSpPr txBox="1">
            <a:spLocks/>
          </p:cNvSpPr>
          <p:nvPr/>
        </p:nvSpPr>
        <p:spPr>
          <a:xfrm>
            <a:off x="8342123" y="6440298"/>
            <a:ext cx="3338834" cy="228668"/>
          </a:xfrm>
          <a:prstGeom prst="rect">
            <a:avLst/>
          </a:prstGeom>
        </p:spPr>
        <p:txBody>
          <a:bodyPr wrap="none" lIns="0" tIns="0" rIns="0" bIns="0">
            <a:noAutofit/>
          </a:bodyPr>
          <a:lst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8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36158" lvl="2" indent="0">
              <a:buNone/>
            </a:pPr>
            <a:r>
              <a:rPr lang="en-US" sz="1400" b="1" dirty="0">
                <a:solidFill>
                  <a:schemeClr val="accent6">
                    <a:lumMod val="75000"/>
                  </a:schemeClr>
                </a:solidFill>
              </a:rPr>
              <a:t>gr-</a:t>
            </a:r>
            <a:r>
              <a:rPr lang="en-US" sz="1400" b="1" dirty="0" err="1">
                <a:solidFill>
                  <a:schemeClr val="accent6">
                    <a:lumMod val="75000"/>
                  </a:schemeClr>
                </a:solidFill>
              </a:rPr>
              <a:t>blocks.aspen</a:t>
            </a:r>
            <a:endParaRPr lang="en-US" sz="1799" b="1" dirty="0">
              <a:solidFill>
                <a:schemeClr val="accent6">
                  <a:lumMod val="75000"/>
                </a:schemeClr>
              </a:solidFill>
            </a:endParaRPr>
          </a:p>
        </p:txBody>
      </p:sp>
      <p:sp>
        <p:nvSpPr>
          <p:cNvPr id="4" name="Oval 3">
            <a:extLst>
              <a:ext uri="{FF2B5EF4-FFF2-40B4-BE49-F238E27FC236}">
                <a16:creationId xmlns:a16="http://schemas.microsoft.com/office/drawing/2014/main" id="{E532B8D0-3CC8-7442-8D4D-322CC6A2E088}"/>
              </a:ext>
            </a:extLst>
          </p:cNvPr>
          <p:cNvSpPr/>
          <p:nvPr/>
        </p:nvSpPr>
        <p:spPr>
          <a:xfrm>
            <a:off x="2956743" y="589319"/>
            <a:ext cx="8235681" cy="2531747"/>
          </a:xfrm>
          <a:prstGeom prst="ellipse">
            <a:avLst/>
          </a:prstGeom>
          <a:noFill/>
          <a:ln w="28575">
            <a:solidFill>
              <a:srgbClr val="00C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6270660-500E-014D-9A10-0769B1317D8C}"/>
              </a:ext>
            </a:extLst>
          </p:cNvPr>
          <p:cNvSpPr/>
          <p:nvPr/>
        </p:nvSpPr>
        <p:spPr>
          <a:xfrm>
            <a:off x="1617803" y="6500012"/>
            <a:ext cx="2310237" cy="312390"/>
          </a:xfrm>
          <a:prstGeom prst="rect">
            <a:avLst/>
          </a:prstGeom>
          <a:noFill/>
          <a:ln w="28575">
            <a:solidFill>
              <a:srgbClr val="00C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89DD956-1418-8245-8F2C-3E721608D7A3}"/>
              </a:ext>
            </a:extLst>
          </p:cNvPr>
          <p:cNvCxnSpPr>
            <a:cxnSpLocks/>
            <a:stCxn id="4" idx="3"/>
            <a:endCxn id="6" idx="0"/>
          </p:cNvCxnSpPr>
          <p:nvPr/>
        </p:nvCxnSpPr>
        <p:spPr>
          <a:xfrm flipH="1">
            <a:off x="2772921" y="2750301"/>
            <a:ext cx="1389910" cy="3749711"/>
          </a:xfrm>
          <a:prstGeom prst="straightConnector1">
            <a:avLst/>
          </a:prstGeom>
          <a:ln w="28575">
            <a:solidFill>
              <a:srgbClr val="00C6D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79250F6-E5B2-E049-A0D0-9570BEB1F090}"/>
              </a:ext>
            </a:extLst>
          </p:cNvPr>
          <p:cNvSpPr/>
          <p:nvPr/>
        </p:nvSpPr>
        <p:spPr>
          <a:xfrm>
            <a:off x="8242135" y="876562"/>
            <a:ext cx="1692773" cy="1123457"/>
          </a:xfrm>
          <a:prstGeom prst="ellipse">
            <a:avLst/>
          </a:prstGeom>
          <a:noFill/>
          <a:ln w="28575">
            <a:solidFill>
              <a:srgbClr val="DCF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3FE06B-64EC-234B-AD6E-9D76DD02DF68}"/>
              </a:ext>
            </a:extLst>
          </p:cNvPr>
          <p:cNvSpPr/>
          <p:nvPr/>
        </p:nvSpPr>
        <p:spPr>
          <a:xfrm>
            <a:off x="8962173" y="6403535"/>
            <a:ext cx="1608848" cy="265431"/>
          </a:xfrm>
          <a:prstGeom prst="rect">
            <a:avLst/>
          </a:prstGeom>
          <a:noFill/>
          <a:ln w="28575">
            <a:solidFill>
              <a:srgbClr val="DCF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2461321-17E1-C749-BAA5-734CE6F1E316}"/>
              </a:ext>
            </a:extLst>
          </p:cNvPr>
          <p:cNvCxnSpPr>
            <a:cxnSpLocks/>
            <a:endCxn id="16" idx="0"/>
          </p:cNvCxnSpPr>
          <p:nvPr/>
        </p:nvCxnSpPr>
        <p:spPr>
          <a:xfrm>
            <a:off x="9232081" y="2000020"/>
            <a:ext cx="534517" cy="4403516"/>
          </a:xfrm>
          <a:prstGeom prst="straightConnector1">
            <a:avLst/>
          </a:prstGeom>
          <a:ln w="28575">
            <a:solidFill>
              <a:srgbClr val="DCF3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CE4DE06-BC55-8943-84F4-3AF37D4590FF}"/>
              </a:ext>
            </a:extLst>
          </p:cNvPr>
          <p:cNvSpPr/>
          <p:nvPr/>
        </p:nvSpPr>
        <p:spPr>
          <a:xfrm>
            <a:off x="630596" y="2468192"/>
            <a:ext cx="2897497" cy="153703"/>
          </a:xfrm>
          <a:prstGeom prst="rect">
            <a:avLst/>
          </a:prstGeom>
          <a:noFill/>
          <a:ln w="28575">
            <a:solidFill>
              <a:srgbClr val="DCF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27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5" grpId="0" animBg="1"/>
      <p:bldP spid="16" grpId="0" animBg="1"/>
      <p:bldP spid="24"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2BE3CC6-F4E5-7545-961F-FB614FF8084F}"/>
              </a:ext>
            </a:extLst>
          </p:cNvPr>
          <p:cNvSpPr>
            <a:spLocks noGrp="1"/>
          </p:cNvSpPr>
          <p:nvPr>
            <p:ph sz="quarter" idx="14"/>
          </p:nvPr>
        </p:nvSpPr>
        <p:spPr>
          <a:xfrm>
            <a:off x="180587" y="1046552"/>
            <a:ext cx="11500370" cy="4951710"/>
          </a:xfrm>
        </p:spPr>
        <p:txBody>
          <a:bodyPr/>
          <a:lstStyle/>
          <a:p>
            <a:pPr marL="0" indent="0">
              <a:buNone/>
            </a:pPr>
            <a:endParaRPr lang="en-US" sz="2199" dirty="0"/>
          </a:p>
          <a:p>
            <a:pPr lvl="1"/>
            <a:endParaRPr lang="en-US" sz="2199" dirty="0"/>
          </a:p>
          <a:p>
            <a:pPr lvl="2"/>
            <a:endParaRPr lang="en-US" sz="1999" dirty="0"/>
          </a:p>
          <a:p>
            <a:pPr lvl="1"/>
            <a:endParaRPr lang="en-US" sz="1999" dirty="0"/>
          </a:p>
        </p:txBody>
      </p:sp>
      <p:sp>
        <p:nvSpPr>
          <p:cNvPr id="6" name="Title 5">
            <a:extLst>
              <a:ext uri="{FF2B5EF4-FFF2-40B4-BE49-F238E27FC236}">
                <a16:creationId xmlns:a16="http://schemas.microsoft.com/office/drawing/2014/main" id="{51FDE971-2999-F743-97E0-1F2EFDBEB7B0}"/>
              </a:ext>
            </a:extLst>
          </p:cNvPr>
          <p:cNvSpPr>
            <a:spLocks noGrp="1"/>
          </p:cNvSpPr>
          <p:nvPr>
            <p:ph type="ctrTitle"/>
          </p:nvPr>
        </p:nvSpPr>
        <p:spPr/>
        <p:txBody>
          <a:bodyPr/>
          <a:lstStyle/>
          <a:p>
            <a:r>
              <a:rPr lang="en-US" dirty="0"/>
              <a:t>Block execution profiles on Xavier</a:t>
            </a:r>
          </a:p>
        </p:txBody>
      </p:sp>
      <p:pic>
        <p:nvPicPr>
          <p:cNvPr id="4" name="Picture 3">
            <a:extLst>
              <a:ext uri="{FF2B5EF4-FFF2-40B4-BE49-F238E27FC236}">
                <a16:creationId xmlns:a16="http://schemas.microsoft.com/office/drawing/2014/main" id="{465FA7AA-6166-FA47-9977-20A3CD81B4C4}"/>
              </a:ext>
            </a:extLst>
          </p:cNvPr>
          <p:cNvPicPr>
            <a:picLocks noChangeAspect="1"/>
          </p:cNvPicPr>
          <p:nvPr/>
        </p:nvPicPr>
        <p:blipFill>
          <a:blip r:embed="rId2"/>
          <a:stretch>
            <a:fillRect/>
          </a:stretch>
        </p:blipFill>
        <p:spPr>
          <a:xfrm>
            <a:off x="5521221" y="999849"/>
            <a:ext cx="6558118" cy="4951710"/>
          </a:xfrm>
          <a:prstGeom prst="rect">
            <a:avLst/>
          </a:prstGeom>
        </p:spPr>
      </p:pic>
      <p:sp>
        <p:nvSpPr>
          <p:cNvPr id="8" name="Content Placeholder 4">
            <a:extLst>
              <a:ext uri="{FF2B5EF4-FFF2-40B4-BE49-F238E27FC236}">
                <a16:creationId xmlns:a16="http://schemas.microsoft.com/office/drawing/2014/main" id="{28FD0CD9-B97E-0744-B2B0-246D7F3773CF}"/>
              </a:ext>
            </a:extLst>
          </p:cNvPr>
          <p:cNvSpPr txBox="1">
            <a:spLocks/>
          </p:cNvSpPr>
          <p:nvPr/>
        </p:nvSpPr>
        <p:spPr bwMode="auto">
          <a:xfrm>
            <a:off x="-1" y="953145"/>
            <a:ext cx="5521222" cy="495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99" dirty="0"/>
              <a:t>Selected initial SoC: NVIDIA Xavier</a:t>
            </a:r>
          </a:p>
          <a:p>
            <a:pPr lvl="1"/>
            <a:r>
              <a:rPr lang="en-US" sz="2199" dirty="0"/>
              <a:t>Volta GPU</a:t>
            </a:r>
          </a:p>
          <a:p>
            <a:pPr lvl="1"/>
            <a:r>
              <a:rPr lang="en-US" sz="2199" dirty="0"/>
              <a:t>Octa-core ARM CPU</a:t>
            </a:r>
          </a:p>
          <a:p>
            <a:pPr lvl="1"/>
            <a:r>
              <a:rPr lang="en-US" sz="2199" dirty="0"/>
              <a:t>Deep learning accelerator </a:t>
            </a:r>
          </a:p>
          <a:p>
            <a:pPr lvl="1"/>
            <a:r>
              <a:rPr lang="en-US" sz="2199" dirty="0"/>
              <a:t>Vision Processor</a:t>
            </a:r>
          </a:p>
          <a:p>
            <a:r>
              <a:rPr lang="en-US" sz="2399" dirty="0"/>
              <a:t>Unique features of Xavier platform:</a:t>
            </a:r>
          </a:p>
          <a:p>
            <a:pPr lvl="1"/>
            <a:r>
              <a:rPr lang="en-US" sz="2199" dirty="0"/>
              <a:t>First implementation of DLA arch.</a:t>
            </a:r>
          </a:p>
          <a:p>
            <a:pPr lvl="1"/>
            <a:r>
              <a:rPr lang="en-US" sz="2199" dirty="0"/>
              <a:t>Detailed temperature and energy counters</a:t>
            </a:r>
          </a:p>
          <a:p>
            <a:pPr lvl="1"/>
            <a:r>
              <a:rPr lang="en-US" sz="2199" dirty="0"/>
              <a:t>DVFS for both GPU and CPU</a:t>
            </a:r>
          </a:p>
          <a:p>
            <a:pPr lvl="1"/>
            <a:r>
              <a:rPr lang="en-US" sz="2199" dirty="0"/>
              <a:t>Shared DDR memory (no global CC)</a:t>
            </a:r>
          </a:p>
          <a:p>
            <a:pPr lvl="1"/>
            <a:endParaRPr lang="en-US" sz="2199" dirty="0"/>
          </a:p>
        </p:txBody>
      </p:sp>
    </p:spTree>
    <p:extLst>
      <p:ext uri="{BB962C8B-B14F-4D97-AF65-F5344CB8AC3E}">
        <p14:creationId xmlns:p14="http://schemas.microsoft.com/office/powerpoint/2010/main" val="3401729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CCDA-7CB0-4938-AAE5-FC7BC8484DCA}"/>
              </a:ext>
            </a:extLst>
          </p:cNvPr>
          <p:cNvSpPr>
            <a:spLocks noGrp="1"/>
          </p:cNvSpPr>
          <p:nvPr>
            <p:ph type="ctrTitle"/>
          </p:nvPr>
        </p:nvSpPr>
        <p:spPr/>
        <p:txBody>
          <a:bodyPr/>
          <a:lstStyle/>
          <a:p>
            <a:r>
              <a:rPr lang="en-US"/>
              <a:t>Graph-Based Abstract Machine Model</a:t>
            </a:r>
          </a:p>
        </p:txBody>
      </p:sp>
      <p:sp>
        <p:nvSpPr>
          <p:cNvPr id="3" name="Content Placeholder 1">
            <a:extLst>
              <a:ext uri="{FF2B5EF4-FFF2-40B4-BE49-F238E27FC236}">
                <a16:creationId xmlns:a16="http://schemas.microsoft.com/office/drawing/2014/main" id="{67798E58-081E-4DEF-9956-1628B3DF103A}"/>
              </a:ext>
            </a:extLst>
          </p:cNvPr>
          <p:cNvSpPr txBox="1">
            <a:spLocks/>
          </p:cNvSpPr>
          <p:nvPr/>
        </p:nvSpPr>
        <p:spPr>
          <a:xfrm>
            <a:off x="345002" y="728519"/>
            <a:ext cx="7812361" cy="5474576"/>
          </a:xfrm>
          <a:prstGeom prst="rect">
            <a:avLst/>
          </a:prstGeom>
        </p:spPr>
        <p:txBody>
          <a:bodyPr>
            <a:normAutofit/>
          </a:bodyPr>
          <a:lst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8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65890" lvl="2" indent="-229732"/>
            <a:endParaRPr lang="en-US" sz="2398"/>
          </a:p>
          <a:p>
            <a:pPr marL="965890" lvl="2" indent="-229732"/>
            <a:endParaRPr lang="en-US" sz="1998"/>
          </a:p>
          <a:p>
            <a:pPr marL="965890" lvl="2" indent="-229732"/>
            <a:endParaRPr lang="en-US" sz="1998"/>
          </a:p>
          <a:p>
            <a:pPr marL="223386" indent="-229732"/>
            <a:endParaRPr lang="en-US" sz="2798"/>
          </a:p>
        </p:txBody>
      </p:sp>
      <p:pic>
        <p:nvPicPr>
          <p:cNvPr id="6" name="Picture 5">
            <a:extLst>
              <a:ext uri="{FF2B5EF4-FFF2-40B4-BE49-F238E27FC236}">
                <a16:creationId xmlns:a16="http://schemas.microsoft.com/office/drawing/2014/main" id="{87725294-5D0E-B544-8DF3-9D837B726D17}"/>
              </a:ext>
            </a:extLst>
          </p:cNvPr>
          <p:cNvPicPr>
            <a:picLocks noChangeAspect="1"/>
          </p:cNvPicPr>
          <p:nvPr/>
        </p:nvPicPr>
        <p:blipFill>
          <a:blip r:embed="rId3"/>
          <a:stretch>
            <a:fillRect/>
          </a:stretch>
        </p:blipFill>
        <p:spPr>
          <a:xfrm>
            <a:off x="973248" y="838602"/>
            <a:ext cx="4614544" cy="5822301"/>
          </a:xfrm>
          <a:prstGeom prst="rect">
            <a:avLst/>
          </a:prstGeom>
        </p:spPr>
      </p:pic>
      <p:sp>
        <p:nvSpPr>
          <p:cNvPr id="7" name="Rectangle 6">
            <a:extLst>
              <a:ext uri="{FF2B5EF4-FFF2-40B4-BE49-F238E27FC236}">
                <a16:creationId xmlns:a16="http://schemas.microsoft.com/office/drawing/2014/main" id="{C105DAAA-E510-4D41-9001-488D94E91FE2}"/>
              </a:ext>
            </a:extLst>
          </p:cNvPr>
          <p:cNvSpPr/>
          <p:nvPr/>
        </p:nvSpPr>
        <p:spPr>
          <a:xfrm>
            <a:off x="5770647" y="883428"/>
            <a:ext cx="6416593" cy="6077004"/>
          </a:xfrm>
          <a:prstGeom prst="rect">
            <a:avLst/>
          </a:prstGeom>
          <a:ln>
            <a:noFill/>
          </a:ln>
        </p:spPr>
        <p:txBody>
          <a:bodyPr wrap="square" numCol="1">
            <a:spAutoFit/>
          </a:bodyPr>
          <a:lstStyle/>
          <a:p>
            <a:r>
              <a:rPr lang="en-US" sz="1000" dirty="0">
                <a:latin typeface="Courier" pitchFamily="2" charset="0"/>
              </a:rPr>
              <a:t>class </a:t>
            </a:r>
            <a:r>
              <a:rPr lang="en-US" sz="1000" b="1" dirty="0">
                <a:solidFill>
                  <a:srgbClr val="0070C0"/>
                </a:solidFill>
                <a:latin typeface="Courier" pitchFamily="2" charset="0"/>
              </a:rPr>
              <a:t>Zynq::Board-ZCU102 </a:t>
            </a:r>
            <a:r>
              <a:rPr lang="en-US" sz="1000" dirty="0">
                <a:latin typeface="Courier" pitchFamily="2" charset="0"/>
              </a:rPr>
              <a:t>: Aspen::</a:t>
            </a:r>
            <a:r>
              <a:rPr lang="en-US" sz="1000" dirty="0" err="1">
                <a:latin typeface="Courier" pitchFamily="2" charset="0"/>
              </a:rPr>
              <a:t>CompoundNode</a:t>
            </a:r>
            <a:r>
              <a:rPr lang="en-US" sz="1000" dirty="0">
                <a:latin typeface="Courier" pitchFamily="2" charset="0"/>
              </a:rPr>
              <a:t> {</a:t>
            </a:r>
          </a:p>
          <a:p>
            <a:r>
              <a:rPr lang="en-US" sz="1000" dirty="0">
                <a:latin typeface="Courier" pitchFamily="2" charset="0"/>
              </a:rPr>
              <a:t>// Processing units</a:t>
            </a:r>
          </a:p>
          <a:p>
            <a:r>
              <a:rPr lang="en-US" sz="1000" dirty="0">
                <a:latin typeface="Courier" pitchFamily="2" charset="0"/>
              </a:rPr>
              <a:t>  </a:t>
            </a:r>
            <a:r>
              <a:rPr lang="en-US" sz="1000" b="1" dirty="0">
                <a:solidFill>
                  <a:srgbClr val="0070C0"/>
                </a:solidFill>
                <a:latin typeface="Courier" pitchFamily="2" charset="0"/>
              </a:rPr>
              <a:t>Zynq::APU </a:t>
            </a:r>
            <a:r>
              <a:rPr lang="en-US" sz="1000" dirty="0" err="1">
                <a:latin typeface="Courier" pitchFamily="2" charset="0"/>
              </a:rPr>
              <a:t>cpu</a:t>
            </a:r>
            <a:r>
              <a:rPr lang="en-US" sz="1000" dirty="0">
                <a:latin typeface="Courier" pitchFamily="2" charset="0"/>
              </a:rPr>
              <a:t>;</a:t>
            </a:r>
          </a:p>
          <a:p>
            <a:r>
              <a:rPr lang="en-US" sz="1000" dirty="0">
                <a:latin typeface="Courier" pitchFamily="2" charset="0"/>
              </a:rPr>
              <a:t>  </a:t>
            </a:r>
            <a:r>
              <a:rPr lang="en-US" sz="1000" b="1" dirty="0">
                <a:solidFill>
                  <a:srgbClr val="0070C0"/>
                </a:solidFill>
                <a:latin typeface="Courier" pitchFamily="2" charset="0"/>
              </a:rPr>
              <a:t>ARM::Mali400MP2 </a:t>
            </a:r>
            <a:r>
              <a:rPr lang="en-US" sz="1000" dirty="0" err="1">
                <a:latin typeface="Courier" pitchFamily="2" charset="0"/>
              </a:rPr>
              <a:t>gpu</a:t>
            </a:r>
            <a:r>
              <a:rPr lang="en-US" sz="1000" dirty="0">
                <a:latin typeface="Courier" pitchFamily="2" charset="0"/>
              </a:rPr>
              <a:t>;</a:t>
            </a:r>
          </a:p>
          <a:p>
            <a:r>
              <a:rPr lang="en-US" sz="1000" dirty="0">
                <a:latin typeface="Courier" pitchFamily="2" charset="0"/>
              </a:rPr>
              <a:t>  </a:t>
            </a:r>
            <a:r>
              <a:rPr lang="en-US" sz="1000" b="1" dirty="0">
                <a:solidFill>
                  <a:srgbClr val="0070C0"/>
                </a:solidFill>
                <a:latin typeface="Courier" pitchFamily="2" charset="0"/>
              </a:rPr>
              <a:t>ARM::CortexR5 </a:t>
            </a:r>
            <a:r>
              <a:rPr lang="en-US" sz="1000" dirty="0" err="1">
                <a:latin typeface="Courier" pitchFamily="2" charset="0"/>
              </a:rPr>
              <a:t>rpu</a:t>
            </a:r>
            <a:r>
              <a:rPr lang="en-US" sz="1000" dirty="0">
                <a:latin typeface="Courier" pitchFamily="2" charset="0"/>
              </a:rPr>
              <a:t>;</a:t>
            </a:r>
          </a:p>
          <a:p>
            <a:r>
              <a:rPr lang="en-US" sz="1000" dirty="0">
                <a:latin typeface="Courier" pitchFamily="2" charset="0"/>
              </a:rPr>
              <a:t>  </a:t>
            </a:r>
            <a:r>
              <a:rPr lang="en-US" sz="1000" b="1" dirty="0">
                <a:solidFill>
                  <a:srgbClr val="0070C0"/>
                </a:solidFill>
                <a:latin typeface="Courier" pitchFamily="2" charset="0"/>
              </a:rPr>
              <a:t>Xilinx::</a:t>
            </a:r>
            <a:r>
              <a:rPr lang="en-US" sz="1000" b="1" dirty="0" err="1">
                <a:solidFill>
                  <a:srgbClr val="0070C0"/>
                </a:solidFill>
                <a:latin typeface="Courier" pitchFamily="2" charset="0"/>
              </a:rPr>
              <a:t>UltraScale</a:t>
            </a:r>
            <a:r>
              <a:rPr lang="en-US" sz="1000" b="1" dirty="0">
                <a:solidFill>
                  <a:srgbClr val="0070C0"/>
                </a:solidFill>
                <a:latin typeface="Courier" pitchFamily="2" charset="0"/>
              </a:rPr>
              <a:t>+</a:t>
            </a:r>
            <a:r>
              <a:rPr lang="en-US" sz="1000" dirty="0">
                <a:latin typeface="Courier" pitchFamily="2" charset="0"/>
              </a:rPr>
              <a:t>&lt;</a:t>
            </a:r>
            <a:r>
              <a:rPr lang="en-US" sz="1000" dirty="0" err="1">
                <a:latin typeface="Courier" pitchFamily="2" charset="0"/>
              </a:rPr>
              <a:t>nFPUs</a:t>
            </a:r>
            <a:r>
              <a:rPr lang="en-US" sz="1000" dirty="0">
                <a:latin typeface="Courier" pitchFamily="2" charset="0"/>
              </a:rPr>
              <a:t>=400M&gt; </a:t>
            </a:r>
            <a:r>
              <a:rPr lang="en-US" sz="1000" dirty="0" err="1">
                <a:latin typeface="Courier" pitchFamily="2" charset="0"/>
              </a:rPr>
              <a:t>fpga</a:t>
            </a:r>
            <a:r>
              <a:rPr lang="en-US" sz="1000" dirty="0">
                <a:latin typeface="Courier" pitchFamily="2" charset="0"/>
              </a:rPr>
              <a:t>;</a:t>
            </a:r>
          </a:p>
          <a:p>
            <a:r>
              <a:rPr lang="en-US" sz="1000" dirty="0">
                <a:latin typeface="Courier" pitchFamily="2" charset="0"/>
              </a:rPr>
              <a:t>  </a:t>
            </a:r>
          </a:p>
          <a:p>
            <a:r>
              <a:rPr lang="en-US" sz="1000" dirty="0">
                <a:latin typeface="Courier" pitchFamily="2" charset="0"/>
              </a:rPr>
              <a:t>  // Memory</a:t>
            </a:r>
          </a:p>
          <a:p>
            <a:r>
              <a:rPr lang="en-US" sz="1000" dirty="0">
                <a:latin typeface="Courier" pitchFamily="2" charset="0"/>
              </a:rPr>
              <a:t>  </a:t>
            </a:r>
            <a:r>
              <a:rPr lang="en-US" sz="1000" b="1" dirty="0">
                <a:solidFill>
                  <a:srgbClr val="0070C0"/>
                </a:solidFill>
                <a:latin typeface="Courier" pitchFamily="2" charset="0"/>
              </a:rPr>
              <a:t>Aspen::DDR3</a:t>
            </a:r>
            <a:r>
              <a:rPr lang="en-US" sz="1000" dirty="0">
                <a:latin typeface="Courier" pitchFamily="2" charset="0"/>
              </a:rPr>
              <a:t>&lt;</a:t>
            </a:r>
            <a:r>
              <a:rPr lang="en-US" sz="1000" dirty="0" err="1">
                <a:latin typeface="Courier" pitchFamily="2" charset="0"/>
              </a:rPr>
              <a:t>freq</a:t>
            </a:r>
            <a:r>
              <a:rPr lang="en-US" sz="1000" dirty="0">
                <a:latin typeface="Courier" pitchFamily="2" charset="0"/>
              </a:rPr>
              <a:t>=2000MHZ, CL=16&gt; </a:t>
            </a:r>
            <a:r>
              <a:rPr lang="en-US" sz="1000" dirty="0" err="1">
                <a:latin typeface="Courier" pitchFamily="2" charset="0"/>
              </a:rPr>
              <a:t>systemMemory</a:t>
            </a:r>
            <a:r>
              <a:rPr lang="en-US" sz="1000" dirty="0">
                <a:latin typeface="Courier" pitchFamily="2" charset="0"/>
              </a:rPr>
              <a:t>;</a:t>
            </a:r>
          </a:p>
          <a:p>
            <a:r>
              <a:rPr lang="en-US" sz="1000" dirty="0">
                <a:latin typeface="Courier" pitchFamily="2" charset="0"/>
              </a:rPr>
              <a:t>  </a:t>
            </a:r>
          </a:p>
          <a:p>
            <a:r>
              <a:rPr lang="en-US" sz="1000" dirty="0">
                <a:latin typeface="Courier" pitchFamily="2" charset="0"/>
              </a:rPr>
              <a:t>  // Memory controllers, </a:t>
            </a:r>
            <a:r>
              <a:rPr lang="en-US" sz="1000" dirty="0" err="1">
                <a:latin typeface="Courier" pitchFamily="2" charset="0"/>
              </a:rPr>
              <a:t>switchs</a:t>
            </a:r>
            <a:r>
              <a:rPr lang="en-US" sz="1000" dirty="0">
                <a:latin typeface="Courier" pitchFamily="2" charset="0"/>
              </a:rPr>
              <a:t>, </a:t>
            </a:r>
            <a:r>
              <a:rPr lang="en-US" sz="1000" dirty="0" err="1">
                <a:latin typeface="Courier" pitchFamily="2" charset="0"/>
              </a:rPr>
              <a:t>mmus</a:t>
            </a:r>
            <a:endParaRPr lang="en-US" sz="1000" dirty="0">
              <a:latin typeface="Courier" pitchFamily="2" charset="0"/>
            </a:endParaRPr>
          </a:p>
          <a:p>
            <a:r>
              <a:rPr lang="en-US" sz="1000" dirty="0">
                <a:latin typeface="Courier" pitchFamily="2" charset="0"/>
              </a:rPr>
              <a:t>  </a:t>
            </a:r>
            <a:r>
              <a:rPr lang="en-US" sz="1000" b="1" dirty="0">
                <a:solidFill>
                  <a:srgbClr val="0070C0"/>
                </a:solidFill>
                <a:latin typeface="Courier" pitchFamily="2" charset="0"/>
              </a:rPr>
              <a:t>Zynq::SMMU </a:t>
            </a:r>
            <a:r>
              <a:rPr lang="en-US" sz="1000" dirty="0" err="1">
                <a:latin typeface="Courier" pitchFamily="2" charset="0"/>
              </a:rPr>
              <a:t>smmu</a:t>
            </a:r>
            <a:r>
              <a:rPr lang="en-US" sz="1000" dirty="0">
                <a:latin typeface="Courier" pitchFamily="2" charset="0"/>
              </a:rPr>
              <a:t>; </a:t>
            </a:r>
          </a:p>
          <a:p>
            <a:r>
              <a:rPr lang="en-US" sz="1000" dirty="0">
                <a:latin typeface="Courier" pitchFamily="2" charset="0"/>
              </a:rPr>
              <a:t>  </a:t>
            </a:r>
            <a:r>
              <a:rPr lang="en-US" sz="1000" b="1" dirty="0">
                <a:solidFill>
                  <a:srgbClr val="0070C0"/>
                </a:solidFill>
                <a:latin typeface="Courier" pitchFamily="2" charset="0"/>
              </a:rPr>
              <a:t>Aspen::Switch</a:t>
            </a:r>
            <a:r>
              <a:rPr lang="en-US" sz="1000" dirty="0">
                <a:latin typeface="Courier" pitchFamily="2" charset="0"/>
              </a:rPr>
              <a:t>&lt;</a:t>
            </a:r>
            <a:r>
              <a:rPr lang="en-US" sz="1000" dirty="0" err="1">
                <a:latin typeface="Courier" pitchFamily="2" charset="0"/>
              </a:rPr>
              <a:t>bw</a:t>
            </a:r>
            <a:r>
              <a:rPr lang="en-US" sz="1000" dirty="0">
                <a:latin typeface="Courier" pitchFamily="2" charset="0"/>
              </a:rPr>
              <a:t>=100GBs, latency= 25ns&gt; </a:t>
            </a:r>
            <a:r>
              <a:rPr lang="en-US" sz="1000" dirty="0" err="1">
                <a:latin typeface="Courier" pitchFamily="2" charset="0"/>
              </a:rPr>
              <a:t>lpSwitch</a:t>
            </a:r>
            <a:r>
              <a:rPr lang="en-US" sz="1000" dirty="0">
                <a:latin typeface="Courier" pitchFamily="2" charset="0"/>
              </a:rPr>
              <a:t>; </a:t>
            </a:r>
          </a:p>
          <a:p>
            <a:r>
              <a:rPr lang="en-US" sz="1000" dirty="0">
                <a:latin typeface="Courier" pitchFamily="2" charset="0"/>
              </a:rPr>
              <a:t>  </a:t>
            </a:r>
            <a:r>
              <a:rPr lang="en-US" sz="1000" b="1" dirty="0">
                <a:solidFill>
                  <a:srgbClr val="0070C0"/>
                </a:solidFill>
                <a:latin typeface="Courier" pitchFamily="2" charset="0"/>
              </a:rPr>
              <a:t>Aspen::Switch</a:t>
            </a:r>
            <a:r>
              <a:rPr lang="en-US" sz="1000" dirty="0">
                <a:latin typeface="Courier" pitchFamily="2" charset="0"/>
              </a:rPr>
              <a:t>&lt;</a:t>
            </a:r>
            <a:r>
              <a:rPr lang="en-US" sz="1000" dirty="0" err="1">
                <a:latin typeface="Courier" pitchFamily="2" charset="0"/>
              </a:rPr>
              <a:t>bw</a:t>
            </a:r>
            <a:r>
              <a:rPr lang="en-US" sz="1000" dirty="0">
                <a:latin typeface="Courier" pitchFamily="2" charset="0"/>
              </a:rPr>
              <a:t>=1TBs, latency= 35ns&gt; </a:t>
            </a:r>
            <a:r>
              <a:rPr lang="en-US" sz="1000" dirty="0" err="1">
                <a:latin typeface="Courier" pitchFamily="2" charset="0"/>
              </a:rPr>
              <a:t>centralSwitch</a:t>
            </a:r>
            <a:r>
              <a:rPr lang="en-US" sz="1000" dirty="0">
                <a:latin typeface="Courier" pitchFamily="2" charset="0"/>
              </a:rPr>
              <a:t>; </a:t>
            </a:r>
          </a:p>
          <a:p>
            <a:r>
              <a:rPr lang="en-US" sz="1000" dirty="0">
                <a:latin typeface="Courier" pitchFamily="2" charset="0"/>
              </a:rPr>
              <a:t>  </a:t>
            </a:r>
            <a:r>
              <a:rPr lang="en-US" sz="1000" b="1" dirty="0">
                <a:solidFill>
                  <a:srgbClr val="0070C0"/>
                </a:solidFill>
                <a:latin typeface="Courier" pitchFamily="2" charset="0"/>
              </a:rPr>
              <a:t>Aspen::</a:t>
            </a:r>
            <a:r>
              <a:rPr lang="en-US" sz="1000" b="1" dirty="0" err="1">
                <a:solidFill>
                  <a:srgbClr val="0070C0"/>
                </a:solidFill>
                <a:latin typeface="Courier" pitchFamily="2" charset="0"/>
              </a:rPr>
              <a:t>PCIController</a:t>
            </a:r>
            <a:r>
              <a:rPr lang="en-US" sz="1000" dirty="0">
                <a:latin typeface="Courier" pitchFamily="2" charset="0"/>
              </a:rPr>
              <a:t>&lt;</a:t>
            </a:r>
            <a:r>
              <a:rPr lang="en-US" sz="1000" dirty="0" err="1">
                <a:latin typeface="Courier" pitchFamily="2" charset="0"/>
              </a:rPr>
              <a:t>ver</a:t>
            </a:r>
            <a:r>
              <a:rPr lang="en-US" sz="1000" dirty="0">
                <a:latin typeface="Courier" pitchFamily="2" charset="0"/>
              </a:rPr>
              <a:t>=3, </a:t>
            </a:r>
            <a:r>
              <a:rPr lang="en-US" sz="1000" dirty="0" err="1">
                <a:latin typeface="Courier" pitchFamily="2" charset="0"/>
              </a:rPr>
              <a:t>totalLanes</a:t>
            </a:r>
            <a:r>
              <a:rPr lang="en-US" sz="1000" dirty="0">
                <a:latin typeface="Courier" pitchFamily="2" charset="0"/>
              </a:rPr>
              <a:t>=24&gt; </a:t>
            </a:r>
            <a:r>
              <a:rPr lang="en-US" sz="1000" dirty="0" err="1">
                <a:latin typeface="Courier" pitchFamily="2" charset="0"/>
              </a:rPr>
              <a:t>pciController</a:t>
            </a:r>
            <a:r>
              <a:rPr lang="en-US" sz="1000" dirty="0">
                <a:latin typeface="Courier" pitchFamily="2" charset="0"/>
              </a:rPr>
              <a:t>;</a:t>
            </a:r>
          </a:p>
          <a:p>
            <a:endParaRPr lang="en-US" sz="1000" dirty="0">
              <a:latin typeface="Courier" pitchFamily="2" charset="0"/>
            </a:endParaRPr>
          </a:p>
          <a:p>
            <a:r>
              <a:rPr lang="en-US" sz="1000" dirty="0">
                <a:latin typeface="Courier" pitchFamily="2" charset="0"/>
              </a:rPr>
              <a:t>  // Define interconnects (edges) </a:t>
            </a:r>
          </a:p>
          <a:p>
            <a:r>
              <a:rPr lang="en-US" sz="1000" dirty="0">
                <a:latin typeface="Courier" pitchFamily="2" charset="0"/>
              </a:rPr>
              <a:t>  </a:t>
            </a:r>
            <a:r>
              <a:rPr lang="en-US" sz="1000" b="1" dirty="0">
                <a:solidFill>
                  <a:srgbClr val="0070C0"/>
                </a:solidFill>
                <a:latin typeface="Courier" pitchFamily="2" charset="0"/>
              </a:rPr>
              <a:t>Aspen::Bus</a:t>
            </a:r>
            <a:r>
              <a:rPr lang="en-US" sz="1000" dirty="0">
                <a:latin typeface="Courier" pitchFamily="2" charset="0"/>
              </a:rPr>
              <a:t>&lt;</a:t>
            </a:r>
            <a:r>
              <a:rPr lang="en-US" sz="1000" dirty="0" err="1">
                <a:latin typeface="Courier" pitchFamily="2" charset="0"/>
              </a:rPr>
              <a:t>bw</a:t>
            </a:r>
            <a:r>
              <a:rPr lang="en-US" sz="1000" dirty="0">
                <a:latin typeface="Courier" pitchFamily="2" charset="0"/>
              </a:rPr>
              <a:t>=400GBps&gt; </a:t>
            </a:r>
            <a:r>
              <a:rPr lang="en-US" sz="1000" dirty="0" err="1">
                <a:latin typeface="Courier" pitchFamily="2" charset="0"/>
              </a:rPr>
              <a:t>cci_fp</a:t>
            </a:r>
            <a:r>
              <a:rPr lang="en-US" sz="1000" dirty="0">
                <a:latin typeface="Courier" pitchFamily="2" charset="0"/>
              </a:rPr>
              <a:t>;</a:t>
            </a:r>
          </a:p>
          <a:p>
            <a:r>
              <a:rPr lang="en-US" sz="1000" dirty="0">
                <a:latin typeface="Courier" pitchFamily="2" charset="0"/>
              </a:rPr>
              <a:t>  </a:t>
            </a:r>
            <a:r>
              <a:rPr lang="en-US" sz="1000" b="1" dirty="0">
                <a:solidFill>
                  <a:srgbClr val="0070C0"/>
                </a:solidFill>
                <a:latin typeface="Courier" pitchFamily="2" charset="0"/>
              </a:rPr>
              <a:t>Aspen::Bus</a:t>
            </a:r>
            <a:r>
              <a:rPr lang="en-US" sz="1000" dirty="0">
                <a:latin typeface="Courier" pitchFamily="2" charset="0"/>
              </a:rPr>
              <a:t>&lt;</a:t>
            </a:r>
            <a:r>
              <a:rPr lang="en-US" sz="1000" dirty="0" err="1">
                <a:latin typeface="Courier" pitchFamily="2" charset="0"/>
              </a:rPr>
              <a:t>bw</a:t>
            </a:r>
            <a:r>
              <a:rPr lang="en-US" sz="1000" dirty="0">
                <a:latin typeface="Courier" pitchFamily="2" charset="0"/>
              </a:rPr>
              <a:t>=100GBps&gt; </a:t>
            </a:r>
            <a:r>
              <a:rPr lang="en-US" sz="1000" dirty="0" err="1">
                <a:latin typeface="Courier" pitchFamily="2" charset="0"/>
              </a:rPr>
              <a:t>cci_lp</a:t>
            </a:r>
            <a:r>
              <a:rPr lang="en-US" sz="1000" dirty="0">
                <a:latin typeface="Courier" pitchFamily="2" charset="0"/>
              </a:rPr>
              <a:t>;</a:t>
            </a:r>
          </a:p>
          <a:p>
            <a:r>
              <a:rPr lang="en-US" sz="1000" dirty="0">
                <a:latin typeface="Courier" pitchFamily="2" charset="0"/>
              </a:rPr>
              <a:t>  </a:t>
            </a:r>
            <a:r>
              <a:rPr lang="en-US" sz="1000" b="1" dirty="0">
                <a:solidFill>
                  <a:srgbClr val="0070C0"/>
                </a:solidFill>
                <a:latin typeface="Courier" pitchFamily="2" charset="0"/>
              </a:rPr>
              <a:t>Aspen::PCIe</a:t>
            </a:r>
            <a:r>
              <a:rPr lang="en-US" sz="1000" dirty="0">
                <a:latin typeface="Courier" pitchFamily="2" charset="0"/>
              </a:rPr>
              <a:t>&lt;version=3,lane=16&gt; </a:t>
            </a:r>
            <a:r>
              <a:rPr lang="en-US" sz="1000" dirty="0" err="1">
                <a:latin typeface="Courier" pitchFamily="2" charset="0"/>
              </a:rPr>
              <a:t>pcieBus</a:t>
            </a:r>
            <a:r>
              <a:rPr lang="en-US" sz="1000" dirty="0">
                <a:latin typeface="Courier" pitchFamily="2" charset="0"/>
              </a:rPr>
              <a:t>;</a:t>
            </a:r>
          </a:p>
          <a:p>
            <a:r>
              <a:rPr lang="en-US" sz="1000" dirty="0">
                <a:latin typeface="Courier" pitchFamily="2" charset="0"/>
              </a:rPr>
              <a:t>  </a:t>
            </a:r>
          </a:p>
          <a:p>
            <a:r>
              <a:rPr lang="en-US" sz="1000" b="1" dirty="0">
                <a:solidFill>
                  <a:schemeClr val="tx2"/>
                </a:solidFill>
                <a:latin typeface="Courier" pitchFamily="2" charset="0"/>
              </a:rPr>
              <a:t>  @add</a:t>
            </a:r>
          </a:p>
          <a:p>
            <a:r>
              <a:rPr lang="en-US" sz="1000" dirty="0">
                <a:latin typeface="Courier" pitchFamily="2" charset="0"/>
              </a:rPr>
              <a:t>    </a:t>
            </a:r>
            <a:r>
              <a:rPr lang="en-US" sz="1000" dirty="0" err="1">
                <a:latin typeface="Courier" pitchFamily="2" charset="0"/>
              </a:rPr>
              <a:t>cpu</a:t>
            </a:r>
            <a:r>
              <a:rPr lang="en-US" sz="1000" dirty="0">
                <a:latin typeface="Courier" pitchFamily="2" charset="0"/>
              </a:rPr>
              <a:t> </a:t>
            </a:r>
            <a:r>
              <a:rPr lang="en-US" sz="1000" b="1" dirty="0">
                <a:solidFill>
                  <a:schemeClr val="accent6"/>
                </a:solidFill>
                <a:latin typeface="Courier" pitchFamily="2" charset="0"/>
              </a:rPr>
              <a:t>--</a:t>
            </a:r>
            <a:r>
              <a:rPr lang="en-US" sz="1000" b="1" dirty="0" err="1">
                <a:solidFill>
                  <a:schemeClr val="accent6"/>
                </a:solidFill>
                <a:latin typeface="Courier" pitchFamily="2" charset="0"/>
              </a:rPr>
              <a:t>cci_fp</a:t>
            </a:r>
            <a:r>
              <a:rPr lang="en-US" sz="1000" b="1" dirty="0">
                <a:solidFill>
                  <a:schemeClr val="accent6"/>
                </a:solidFill>
                <a:latin typeface="Courier" pitchFamily="2" charset="0"/>
              </a:rPr>
              <a:t>-- </a:t>
            </a:r>
            <a:r>
              <a:rPr lang="en-US" sz="1000" dirty="0" err="1">
                <a:latin typeface="Courier" pitchFamily="2" charset="0"/>
              </a:rPr>
              <a:t>smmu</a:t>
            </a:r>
            <a:r>
              <a:rPr lang="en-US" sz="1000" dirty="0">
                <a:latin typeface="Courier" pitchFamily="2" charset="0"/>
              </a:rPr>
              <a:t>;</a:t>
            </a:r>
          </a:p>
          <a:p>
            <a:r>
              <a:rPr lang="en-US" sz="1000" dirty="0">
                <a:latin typeface="Courier" pitchFamily="2" charset="0"/>
              </a:rPr>
              <a:t>    </a:t>
            </a:r>
            <a:r>
              <a:rPr lang="en-US" sz="1000" dirty="0" err="1">
                <a:latin typeface="Courier" pitchFamily="2" charset="0"/>
              </a:rPr>
              <a:t>gpu</a:t>
            </a:r>
            <a:r>
              <a:rPr lang="en-US" sz="1000" dirty="0">
                <a:latin typeface="Courier" pitchFamily="2" charset="0"/>
              </a:rPr>
              <a:t> </a:t>
            </a:r>
            <a:r>
              <a:rPr lang="en-US" sz="1000" b="1" dirty="0">
                <a:solidFill>
                  <a:schemeClr val="accent6"/>
                </a:solidFill>
                <a:latin typeface="Courier" pitchFamily="2" charset="0"/>
              </a:rPr>
              <a:t>--</a:t>
            </a:r>
            <a:r>
              <a:rPr lang="en-US" sz="1000" b="1" dirty="0" err="1">
                <a:solidFill>
                  <a:schemeClr val="accent6"/>
                </a:solidFill>
                <a:latin typeface="Courier" pitchFamily="2" charset="0"/>
              </a:rPr>
              <a:t>cci_fp</a:t>
            </a:r>
            <a:r>
              <a:rPr lang="en-US" sz="1000" b="1" dirty="0">
                <a:solidFill>
                  <a:schemeClr val="accent6"/>
                </a:solidFill>
                <a:latin typeface="Courier" pitchFamily="2" charset="0"/>
              </a:rPr>
              <a:t>-- </a:t>
            </a:r>
            <a:r>
              <a:rPr lang="en-US" sz="1000" dirty="0" err="1">
                <a:latin typeface="Courier" pitchFamily="2" charset="0"/>
              </a:rPr>
              <a:t>smmu</a:t>
            </a:r>
            <a:r>
              <a:rPr lang="en-US" sz="1000" dirty="0">
                <a:latin typeface="Courier" pitchFamily="2" charset="0"/>
              </a:rPr>
              <a:t>;</a:t>
            </a:r>
          </a:p>
          <a:p>
            <a:r>
              <a:rPr lang="en-US" sz="1000" dirty="0">
                <a:latin typeface="Courier" pitchFamily="2" charset="0"/>
              </a:rPr>
              <a:t>    </a:t>
            </a:r>
            <a:r>
              <a:rPr lang="en-US" sz="1000" dirty="0" err="1">
                <a:latin typeface="Courier" pitchFamily="2" charset="0"/>
              </a:rPr>
              <a:t>fpga</a:t>
            </a:r>
            <a:r>
              <a:rPr lang="en-US" sz="1000" dirty="0">
                <a:latin typeface="Courier" pitchFamily="2" charset="0"/>
              </a:rPr>
              <a:t> </a:t>
            </a:r>
            <a:r>
              <a:rPr lang="en-US" sz="1000" b="1" dirty="0">
                <a:solidFill>
                  <a:schemeClr val="accent6"/>
                </a:solidFill>
                <a:latin typeface="Courier" pitchFamily="2" charset="0"/>
              </a:rPr>
              <a:t>--</a:t>
            </a:r>
            <a:r>
              <a:rPr lang="en-US" sz="1000" b="1" dirty="0" err="1">
                <a:solidFill>
                  <a:schemeClr val="accent6"/>
                </a:solidFill>
                <a:latin typeface="Courier" pitchFamily="2" charset="0"/>
              </a:rPr>
              <a:t>cci_fp</a:t>
            </a:r>
            <a:r>
              <a:rPr lang="en-US" sz="1000" b="1" dirty="0">
                <a:solidFill>
                  <a:schemeClr val="accent6"/>
                </a:solidFill>
                <a:latin typeface="Courier" pitchFamily="2" charset="0"/>
              </a:rPr>
              <a:t>-- </a:t>
            </a:r>
            <a:r>
              <a:rPr lang="en-US" sz="1000" dirty="0" err="1">
                <a:latin typeface="Courier" pitchFamily="2" charset="0"/>
              </a:rPr>
              <a:t>smmul</a:t>
            </a:r>
            <a:endParaRPr lang="en-US" sz="1000" dirty="0">
              <a:latin typeface="Courier" pitchFamily="2" charset="0"/>
            </a:endParaRPr>
          </a:p>
          <a:p>
            <a:r>
              <a:rPr lang="en-US" sz="1000" dirty="0">
                <a:latin typeface="Courier" pitchFamily="2" charset="0"/>
              </a:rPr>
              <a:t>    </a:t>
            </a:r>
            <a:r>
              <a:rPr lang="en-US" sz="1000" dirty="0" err="1">
                <a:latin typeface="Courier" pitchFamily="2" charset="0"/>
              </a:rPr>
              <a:t>systemMemory</a:t>
            </a:r>
            <a:r>
              <a:rPr lang="en-US" sz="1000" dirty="0">
                <a:latin typeface="Courier" pitchFamily="2" charset="0"/>
              </a:rPr>
              <a:t> </a:t>
            </a:r>
            <a:r>
              <a:rPr lang="en-US" sz="1000" b="1" dirty="0">
                <a:solidFill>
                  <a:schemeClr val="accent6"/>
                </a:solidFill>
                <a:latin typeface="Courier" pitchFamily="2" charset="0"/>
              </a:rPr>
              <a:t>--</a:t>
            </a:r>
            <a:r>
              <a:rPr lang="en-US" sz="1000" b="1" dirty="0" err="1">
                <a:solidFill>
                  <a:schemeClr val="accent6"/>
                </a:solidFill>
                <a:latin typeface="Courier" pitchFamily="2" charset="0"/>
              </a:rPr>
              <a:t>cci_fp</a:t>
            </a:r>
            <a:r>
              <a:rPr lang="en-US" sz="1000" b="1" dirty="0">
                <a:solidFill>
                  <a:schemeClr val="accent6"/>
                </a:solidFill>
                <a:latin typeface="Courier" pitchFamily="2" charset="0"/>
              </a:rPr>
              <a:t>[2]-- </a:t>
            </a:r>
            <a:r>
              <a:rPr lang="en-US" sz="1000" dirty="0" err="1">
                <a:latin typeface="Courier" pitchFamily="2" charset="0"/>
              </a:rPr>
              <a:t>smmu</a:t>
            </a:r>
            <a:r>
              <a:rPr lang="en-US" sz="1000" dirty="0">
                <a:latin typeface="Courier" pitchFamily="2" charset="0"/>
              </a:rPr>
              <a:t>; // Multiple links </a:t>
            </a:r>
          </a:p>
          <a:p>
            <a:r>
              <a:rPr lang="en-US" sz="1000" dirty="0">
                <a:latin typeface="Courier" pitchFamily="2" charset="0"/>
              </a:rPr>
              <a:t>    </a:t>
            </a:r>
          </a:p>
          <a:p>
            <a:r>
              <a:rPr lang="en-US" sz="1000" dirty="0">
                <a:latin typeface="Courier" pitchFamily="2" charset="0"/>
              </a:rPr>
              <a:t>    </a:t>
            </a:r>
            <a:r>
              <a:rPr lang="en-US" sz="1000" dirty="0" err="1">
                <a:latin typeface="Courier" pitchFamily="2" charset="0"/>
              </a:rPr>
              <a:t>smmu</a:t>
            </a:r>
            <a:r>
              <a:rPr lang="en-US" sz="1000" dirty="0">
                <a:latin typeface="Courier" pitchFamily="2" charset="0"/>
              </a:rPr>
              <a:t> </a:t>
            </a:r>
            <a:r>
              <a:rPr lang="en-US" sz="1000" b="1" dirty="0">
                <a:solidFill>
                  <a:schemeClr val="accent6"/>
                </a:solidFill>
                <a:latin typeface="Courier" pitchFamily="2" charset="0"/>
              </a:rPr>
              <a:t>--</a:t>
            </a:r>
            <a:r>
              <a:rPr lang="en-US" sz="1000" b="1" dirty="0" err="1">
                <a:solidFill>
                  <a:schemeClr val="accent6"/>
                </a:solidFill>
                <a:latin typeface="Courier" pitchFamily="2" charset="0"/>
              </a:rPr>
              <a:t>cci_fp</a:t>
            </a:r>
            <a:r>
              <a:rPr lang="en-US" sz="1000" b="1" dirty="0">
                <a:solidFill>
                  <a:schemeClr val="accent6"/>
                </a:solidFill>
                <a:latin typeface="Courier" pitchFamily="2" charset="0"/>
              </a:rPr>
              <a:t>-- </a:t>
            </a:r>
            <a:r>
              <a:rPr lang="en-US" sz="1000" dirty="0" err="1">
                <a:latin typeface="Courier" pitchFamily="2" charset="0"/>
              </a:rPr>
              <a:t>centralSwitch</a:t>
            </a:r>
            <a:r>
              <a:rPr lang="en-US" sz="1000" dirty="0">
                <a:latin typeface="Courier" pitchFamily="2" charset="0"/>
              </a:rPr>
              <a:t>;</a:t>
            </a:r>
          </a:p>
          <a:p>
            <a:r>
              <a:rPr lang="en-US" sz="1000" dirty="0">
                <a:latin typeface="Courier" pitchFamily="2" charset="0"/>
              </a:rPr>
              <a:t>    </a:t>
            </a:r>
            <a:r>
              <a:rPr lang="en-US" sz="1000" dirty="0" err="1">
                <a:latin typeface="Courier" pitchFamily="2" charset="0"/>
              </a:rPr>
              <a:t>smmu</a:t>
            </a:r>
            <a:r>
              <a:rPr lang="en-US" sz="1000" dirty="0">
                <a:latin typeface="Courier" pitchFamily="2" charset="0"/>
              </a:rPr>
              <a:t> </a:t>
            </a:r>
            <a:r>
              <a:rPr lang="en-US" sz="1000" b="1" dirty="0">
                <a:solidFill>
                  <a:schemeClr val="accent6"/>
                </a:solidFill>
                <a:latin typeface="Courier" pitchFamily="2" charset="0"/>
              </a:rPr>
              <a:t>--</a:t>
            </a:r>
            <a:r>
              <a:rPr lang="en-US" sz="1000" b="1" dirty="0" err="1">
                <a:solidFill>
                  <a:schemeClr val="accent6"/>
                </a:solidFill>
                <a:latin typeface="Courier" pitchFamily="2" charset="0"/>
              </a:rPr>
              <a:t>cci_fp</a:t>
            </a:r>
            <a:r>
              <a:rPr lang="en-US" sz="1000" b="1" dirty="0">
                <a:solidFill>
                  <a:schemeClr val="accent6"/>
                </a:solidFill>
                <a:latin typeface="Courier" pitchFamily="2" charset="0"/>
              </a:rPr>
              <a:t>-- </a:t>
            </a:r>
            <a:r>
              <a:rPr lang="en-US" sz="1000" dirty="0" err="1">
                <a:latin typeface="Courier" pitchFamily="2" charset="0"/>
              </a:rPr>
              <a:t>pciController</a:t>
            </a:r>
            <a:r>
              <a:rPr lang="en-US" sz="1000" dirty="0">
                <a:latin typeface="Courier" pitchFamily="2" charset="0"/>
              </a:rPr>
              <a:t>;</a:t>
            </a:r>
          </a:p>
          <a:p>
            <a:r>
              <a:rPr lang="en-US" sz="1000" dirty="0">
                <a:latin typeface="Courier" pitchFamily="2" charset="0"/>
              </a:rPr>
              <a:t>    </a:t>
            </a:r>
            <a:r>
              <a:rPr lang="en-US" sz="1000" dirty="0" err="1">
                <a:latin typeface="Courier" pitchFamily="2" charset="0"/>
              </a:rPr>
              <a:t>fpga</a:t>
            </a:r>
            <a:r>
              <a:rPr lang="en-US" sz="1000" dirty="0">
                <a:latin typeface="Courier" pitchFamily="2" charset="0"/>
              </a:rPr>
              <a:t> </a:t>
            </a:r>
            <a:r>
              <a:rPr lang="en-US" sz="1000" b="1" dirty="0">
                <a:solidFill>
                  <a:schemeClr val="accent6"/>
                </a:solidFill>
                <a:latin typeface="Courier" pitchFamily="2" charset="0"/>
              </a:rPr>
              <a:t>--</a:t>
            </a:r>
            <a:r>
              <a:rPr lang="en-US" sz="1000" b="1" dirty="0" err="1">
                <a:solidFill>
                  <a:schemeClr val="accent6"/>
                </a:solidFill>
                <a:latin typeface="Courier" pitchFamily="2" charset="0"/>
              </a:rPr>
              <a:t>cci_fp</a:t>
            </a:r>
            <a:r>
              <a:rPr lang="en-US" sz="1000" b="1" dirty="0">
                <a:solidFill>
                  <a:schemeClr val="accent6"/>
                </a:solidFill>
                <a:latin typeface="Courier" pitchFamily="2" charset="0"/>
              </a:rPr>
              <a:t>[2]-- </a:t>
            </a:r>
            <a:r>
              <a:rPr lang="en-US" sz="1000" dirty="0" err="1">
                <a:latin typeface="Courier" pitchFamily="2" charset="0"/>
              </a:rPr>
              <a:t>centralSwitch</a:t>
            </a:r>
            <a:endParaRPr lang="en-US" sz="1000" dirty="0">
              <a:latin typeface="Courier" pitchFamily="2" charset="0"/>
            </a:endParaRPr>
          </a:p>
          <a:p>
            <a:r>
              <a:rPr lang="en-US" sz="1000" dirty="0">
                <a:latin typeface="Courier" pitchFamily="2" charset="0"/>
              </a:rPr>
              <a:t>    </a:t>
            </a:r>
          </a:p>
          <a:p>
            <a:r>
              <a:rPr lang="en-US" sz="1000" dirty="0">
                <a:latin typeface="Courier" pitchFamily="2" charset="0"/>
              </a:rPr>
              <a:t>    </a:t>
            </a:r>
            <a:r>
              <a:rPr lang="en-US" sz="1000" dirty="0" err="1">
                <a:latin typeface="Courier" pitchFamily="2" charset="0"/>
              </a:rPr>
              <a:t>lpSwitch</a:t>
            </a:r>
            <a:r>
              <a:rPr lang="en-US" sz="1000" dirty="0">
                <a:latin typeface="Courier" pitchFamily="2" charset="0"/>
              </a:rPr>
              <a:t> </a:t>
            </a:r>
            <a:r>
              <a:rPr lang="en-US" sz="1000" b="1" dirty="0">
                <a:solidFill>
                  <a:schemeClr val="accent6"/>
                </a:solidFill>
                <a:latin typeface="Courier" pitchFamily="2" charset="0"/>
              </a:rPr>
              <a:t>--</a:t>
            </a:r>
            <a:r>
              <a:rPr lang="en-US" sz="1000" b="1" dirty="0" err="1">
                <a:solidFill>
                  <a:schemeClr val="accent6"/>
                </a:solidFill>
                <a:latin typeface="Courier" pitchFamily="2" charset="0"/>
              </a:rPr>
              <a:t>cci_fp</a:t>
            </a:r>
            <a:r>
              <a:rPr lang="en-US" sz="1000" b="1" dirty="0">
                <a:solidFill>
                  <a:schemeClr val="accent6"/>
                </a:solidFill>
                <a:latin typeface="Courier" pitchFamily="2" charset="0"/>
              </a:rPr>
              <a:t>--&gt;&gt; </a:t>
            </a:r>
            <a:r>
              <a:rPr lang="en-US" sz="1000" dirty="0" err="1">
                <a:latin typeface="Courier" pitchFamily="2" charset="0"/>
              </a:rPr>
              <a:t>smmu</a:t>
            </a:r>
            <a:r>
              <a:rPr lang="en-US" sz="1000" dirty="0">
                <a:latin typeface="Courier" pitchFamily="2" charset="0"/>
              </a:rPr>
              <a:t>; // Unidirectional link</a:t>
            </a:r>
          </a:p>
          <a:p>
            <a:r>
              <a:rPr lang="en-US" sz="1000" dirty="0">
                <a:latin typeface="Courier" pitchFamily="2" charset="0"/>
              </a:rPr>
              <a:t>    </a:t>
            </a:r>
            <a:r>
              <a:rPr lang="en-US" sz="1000" dirty="0" err="1">
                <a:latin typeface="Courier" pitchFamily="2" charset="0"/>
              </a:rPr>
              <a:t>lpSwitch</a:t>
            </a:r>
            <a:r>
              <a:rPr lang="en-US" sz="1000" dirty="0">
                <a:latin typeface="Courier" pitchFamily="2" charset="0"/>
              </a:rPr>
              <a:t> </a:t>
            </a:r>
            <a:r>
              <a:rPr lang="en-US" sz="1000" b="1" dirty="0">
                <a:solidFill>
                  <a:schemeClr val="accent6"/>
                </a:solidFill>
                <a:latin typeface="Courier" pitchFamily="2" charset="0"/>
              </a:rPr>
              <a:t>&lt;&lt;--</a:t>
            </a:r>
            <a:r>
              <a:rPr lang="en-US" sz="1000" b="1" dirty="0" err="1">
                <a:solidFill>
                  <a:schemeClr val="accent6"/>
                </a:solidFill>
                <a:latin typeface="Courier" pitchFamily="2" charset="0"/>
              </a:rPr>
              <a:t>cci_fp</a:t>
            </a:r>
            <a:r>
              <a:rPr lang="en-US" sz="1000" b="1" dirty="0">
                <a:solidFill>
                  <a:schemeClr val="accent6"/>
                </a:solidFill>
                <a:latin typeface="Courier" pitchFamily="2" charset="0"/>
              </a:rPr>
              <a:t>-- </a:t>
            </a:r>
            <a:r>
              <a:rPr lang="en-US" sz="1000" dirty="0" err="1">
                <a:latin typeface="Courier" pitchFamily="2" charset="0"/>
              </a:rPr>
              <a:t>centralSwitch</a:t>
            </a:r>
            <a:endParaRPr lang="en-US" sz="1000" dirty="0">
              <a:latin typeface="Courier" pitchFamily="2" charset="0"/>
            </a:endParaRPr>
          </a:p>
          <a:p>
            <a:r>
              <a:rPr lang="en-US" sz="1000" dirty="0">
                <a:latin typeface="Courier" pitchFamily="2" charset="0"/>
              </a:rPr>
              <a:t>    </a:t>
            </a:r>
            <a:r>
              <a:rPr lang="en-US" sz="1000" dirty="0" err="1">
                <a:latin typeface="Courier" pitchFamily="2" charset="0"/>
              </a:rPr>
              <a:t>rpu</a:t>
            </a:r>
            <a:r>
              <a:rPr lang="en-US" sz="1000" dirty="0">
                <a:latin typeface="Courier" pitchFamily="2" charset="0"/>
              </a:rPr>
              <a:t> </a:t>
            </a:r>
            <a:r>
              <a:rPr lang="en-US" sz="1000" b="1" dirty="0">
                <a:solidFill>
                  <a:schemeClr val="accent6"/>
                </a:solidFill>
                <a:latin typeface="Courier" pitchFamily="2" charset="0"/>
              </a:rPr>
              <a:t>--</a:t>
            </a:r>
            <a:r>
              <a:rPr lang="en-US" sz="1000" b="1" dirty="0" err="1">
                <a:solidFill>
                  <a:schemeClr val="accent6"/>
                </a:solidFill>
                <a:latin typeface="Courier" pitchFamily="2" charset="0"/>
              </a:rPr>
              <a:t>cci_lp</a:t>
            </a:r>
            <a:r>
              <a:rPr lang="en-US" sz="1000" b="1" dirty="0">
                <a:solidFill>
                  <a:schemeClr val="accent6"/>
                </a:solidFill>
                <a:latin typeface="Courier" pitchFamily="2" charset="0"/>
              </a:rPr>
              <a:t>[2]-- </a:t>
            </a:r>
            <a:r>
              <a:rPr lang="en-US" sz="1000" dirty="0" err="1">
                <a:latin typeface="Courier" pitchFamily="2" charset="0"/>
              </a:rPr>
              <a:t>lpSwitch</a:t>
            </a:r>
            <a:r>
              <a:rPr lang="en-US" sz="1000" dirty="0">
                <a:latin typeface="Courier" pitchFamily="2" charset="0"/>
              </a:rPr>
              <a:t>;</a:t>
            </a:r>
          </a:p>
          <a:p>
            <a:r>
              <a:rPr lang="en-US" sz="1000" dirty="0">
                <a:latin typeface="Courier" pitchFamily="2" charset="0"/>
              </a:rPr>
              <a:t>    </a:t>
            </a:r>
          </a:p>
          <a:p>
            <a:r>
              <a:rPr lang="en-US" sz="1000" dirty="0">
                <a:latin typeface="Courier" pitchFamily="2" charset="0"/>
              </a:rPr>
              <a:t>    </a:t>
            </a:r>
            <a:r>
              <a:rPr lang="en-US" sz="1000" dirty="0" err="1">
                <a:latin typeface="Courier" pitchFamily="2" charset="0"/>
              </a:rPr>
              <a:t>pciController</a:t>
            </a:r>
            <a:r>
              <a:rPr lang="en-US" sz="1000" dirty="0">
                <a:latin typeface="Courier" pitchFamily="2" charset="0"/>
              </a:rPr>
              <a:t> </a:t>
            </a:r>
            <a:r>
              <a:rPr lang="en-US" sz="1000" b="1" dirty="0">
                <a:solidFill>
                  <a:schemeClr val="accent6"/>
                </a:solidFill>
                <a:latin typeface="Courier" pitchFamily="2" charset="0"/>
              </a:rPr>
              <a:t>--</a:t>
            </a:r>
            <a:r>
              <a:rPr lang="en-US" sz="1000" b="1" dirty="0" err="1">
                <a:solidFill>
                  <a:schemeClr val="accent6"/>
                </a:solidFill>
                <a:latin typeface="Courier" pitchFamily="2" charset="0"/>
              </a:rPr>
              <a:t>pcieBus</a:t>
            </a:r>
            <a:r>
              <a:rPr lang="en-US" sz="1000" b="1" dirty="0">
                <a:solidFill>
                  <a:schemeClr val="accent6"/>
                </a:solidFill>
                <a:latin typeface="Courier" pitchFamily="2" charset="0"/>
              </a:rPr>
              <a:t> --&gt;&gt; </a:t>
            </a:r>
            <a:r>
              <a:rPr lang="en-US" sz="1000" dirty="0">
                <a:latin typeface="Courier" pitchFamily="2" charset="0"/>
              </a:rPr>
              <a:t>Aspen::OUTPUT</a:t>
            </a:r>
          </a:p>
          <a:p>
            <a:r>
              <a:rPr lang="en-US" sz="1000" dirty="0">
                <a:latin typeface="Courier" pitchFamily="2" charset="0"/>
              </a:rPr>
              <a:t>    </a:t>
            </a:r>
            <a:r>
              <a:rPr lang="en-US" sz="1000" dirty="0" err="1">
                <a:latin typeface="Courier" pitchFamily="2" charset="0"/>
              </a:rPr>
              <a:t>pciController</a:t>
            </a:r>
            <a:r>
              <a:rPr lang="en-US" sz="1000" dirty="0">
                <a:latin typeface="Courier" pitchFamily="2" charset="0"/>
              </a:rPr>
              <a:t> </a:t>
            </a:r>
            <a:r>
              <a:rPr lang="en-US" sz="1000" b="1" dirty="0">
                <a:solidFill>
                  <a:schemeClr val="accent6"/>
                </a:solidFill>
                <a:latin typeface="Courier" pitchFamily="2" charset="0"/>
              </a:rPr>
              <a:t>&lt;&lt;--</a:t>
            </a:r>
            <a:r>
              <a:rPr lang="en-US" sz="1000" b="1" dirty="0" err="1">
                <a:solidFill>
                  <a:schemeClr val="accent6"/>
                </a:solidFill>
                <a:latin typeface="Courier" pitchFamily="2" charset="0"/>
              </a:rPr>
              <a:t>pcieBus</a:t>
            </a:r>
            <a:r>
              <a:rPr lang="en-US" sz="1000" b="1" dirty="0">
                <a:solidFill>
                  <a:schemeClr val="accent6"/>
                </a:solidFill>
                <a:latin typeface="Courier" pitchFamily="2" charset="0"/>
              </a:rPr>
              <a:t> --&gt;&gt; </a:t>
            </a:r>
            <a:r>
              <a:rPr lang="en-US" sz="1000" dirty="0">
                <a:latin typeface="Courier" pitchFamily="2" charset="0"/>
              </a:rPr>
              <a:t>Aspen::INPUT</a:t>
            </a:r>
          </a:p>
          <a:p>
            <a:r>
              <a:rPr lang="en-US" sz="1000" dirty="0">
                <a:latin typeface="Courier" pitchFamily="2" charset="0"/>
              </a:rPr>
              <a:t>   </a:t>
            </a:r>
            <a:br>
              <a:rPr lang="en-US" sz="800" dirty="0">
                <a:latin typeface="Courier" pitchFamily="2" charset="0"/>
              </a:rPr>
            </a:br>
            <a:endParaRPr lang="en-US" sz="800" dirty="0">
              <a:latin typeface="Courier" pitchFamily="2" charset="0"/>
            </a:endParaRPr>
          </a:p>
        </p:txBody>
      </p:sp>
      <p:sp>
        <p:nvSpPr>
          <p:cNvPr id="4" name="Right Brace 3">
            <a:extLst>
              <a:ext uri="{FF2B5EF4-FFF2-40B4-BE49-F238E27FC236}">
                <a16:creationId xmlns:a16="http://schemas.microsoft.com/office/drawing/2014/main" id="{76A47A88-23A6-DD40-ABB0-E47C0CAD4DB0}"/>
              </a:ext>
            </a:extLst>
          </p:cNvPr>
          <p:cNvSpPr/>
          <p:nvPr/>
        </p:nvSpPr>
        <p:spPr>
          <a:xfrm>
            <a:off x="10652347" y="892102"/>
            <a:ext cx="548253" cy="2421624"/>
          </a:xfrm>
          <a:prstGeom prst="rightBrace">
            <a:avLst/>
          </a:prstGeom>
          <a:ln w="28575">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EFD1BB34-5D9D-B44C-9ACC-9B456B26574F}"/>
              </a:ext>
            </a:extLst>
          </p:cNvPr>
          <p:cNvSpPr txBox="1"/>
          <p:nvPr/>
        </p:nvSpPr>
        <p:spPr>
          <a:xfrm>
            <a:off x="11221956" y="1922633"/>
            <a:ext cx="950305" cy="341543"/>
          </a:xfrm>
          <a:prstGeom prst="rect">
            <a:avLst/>
          </a:prstGeom>
          <a:noFill/>
        </p:spPr>
        <p:txBody>
          <a:bodyPr wrap="square" rtlCol="0">
            <a:spAutoFit/>
          </a:bodyPr>
          <a:lstStyle/>
          <a:p>
            <a:pPr algn="l">
              <a:lnSpc>
                <a:spcPct val="90000"/>
              </a:lnSpc>
            </a:pPr>
            <a:r>
              <a:rPr lang="en-US">
                <a:solidFill>
                  <a:schemeClr val="tx1">
                    <a:lumMod val="65000"/>
                    <a:lumOff val="35000"/>
                  </a:schemeClr>
                </a:solidFill>
              </a:rPr>
              <a:t>Nodes</a:t>
            </a:r>
          </a:p>
        </p:txBody>
      </p:sp>
      <p:sp>
        <p:nvSpPr>
          <p:cNvPr id="8" name="Right Brace 7">
            <a:extLst>
              <a:ext uri="{FF2B5EF4-FFF2-40B4-BE49-F238E27FC236}">
                <a16:creationId xmlns:a16="http://schemas.microsoft.com/office/drawing/2014/main" id="{5031F3A1-CAA8-A247-AB2D-67842C934AFD}"/>
              </a:ext>
            </a:extLst>
          </p:cNvPr>
          <p:cNvSpPr/>
          <p:nvPr/>
        </p:nvSpPr>
        <p:spPr>
          <a:xfrm>
            <a:off x="10667324" y="3416038"/>
            <a:ext cx="548253" cy="626514"/>
          </a:xfrm>
          <a:prstGeom prst="rightBrace">
            <a:avLst/>
          </a:prstGeom>
          <a:ln w="28575">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2332414-4D23-7B47-A350-D85B680CF61C}"/>
              </a:ext>
            </a:extLst>
          </p:cNvPr>
          <p:cNvSpPr txBox="1"/>
          <p:nvPr/>
        </p:nvSpPr>
        <p:spPr>
          <a:xfrm>
            <a:off x="11221956" y="3565950"/>
            <a:ext cx="950305" cy="341543"/>
          </a:xfrm>
          <a:prstGeom prst="rect">
            <a:avLst/>
          </a:prstGeom>
          <a:noFill/>
        </p:spPr>
        <p:txBody>
          <a:bodyPr wrap="square" rtlCol="0">
            <a:spAutoFit/>
          </a:bodyPr>
          <a:lstStyle/>
          <a:p>
            <a:pPr algn="l">
              <a:lnSpc>
                <a:spcPct val="90000"/>
              </a:lnSpc>
            </a:pPr>
            <a:r>
              <a:rPr lang="en-US">
                <a:solidFill>
                  <a:schemeClr val="tx1">
                    <a:lumMod val="65000"/>
                    <a:lumOff val="35000"/>
                  </a:schemeClr>
                </a:solidFill>
              </a:rPr>
              <a:t>Edges</a:t>
            </a:r>
          </a:p>
        </p:txBody>
      </p:sp>
      <p:sp>
        <p:nvSpPr>
          <p:cNvPr id="10" name="Right Brace 9">
            <a:extLst>
              <a:ext uri="{FF2B5EF4-FFF2-40B4-BE49-F238E27FC236}">
                <a16:creationId xmlns:a16="http://schemas.microsoft.com/office/drawing/2014/main" id="{F1434888-3A55-7746-A15C-C3B44D62D0DF}"/>
              </a:ext>
            </a:extLst>
          </p:cNvPr>
          <p:cNvSpPr/>
          <p:nvPr/>
        </p:nvSpPr>
        <p:spPr>
          <a:xfrm>
            <a:off x="10644858" y="4157469"/>
            <a:ext cx="548253" cy="2550812"/>
          </a:xfrm>
          <a:prstGeom prst="rightBrace">
            <a:avLst/>
          </a:prstGeom>
          <a:ln w="28575">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1C453BE-1FA8-B245-A308-67F767E7C520}"/>
              </a:ext>
            </a:extLst>
          </p:cNvPr>
          <p:cNvSpPr txBox="1"/>
          <p:nvPr/>
        </p:nvSpPr>
        <p:spPr>
          <a:xfrm>
            <a:off x="11221956" y="5309146"/>
            <a:ext cx="950305" cy="341543"/>
          </a:xfrm>
          <a:prstGeom prst="rect">
            <a:avLst/>
          </a:prstGeom>
          <a:noFill/>
        </p:spPr>
        <p:txBody>
          <a:bodyPr wrap="square" rtlCol="0">
            <a:spAutoFit/>
          </a:bodyPr>
          <a:lstStyle/>
          <a:p>
            <a:pPr algn="l">
              <a:lnSpc>
                <a:spcPct val="90000"/>
              </a:lnSpc>
            </a:pPr>
            <a:r>
              <a:rPr lang="en-US" dirty="0">
                <a:solidFill>
                  <a:schemeClr val="tx1">
                    <a:lumMod val="65000"/>
                    <a:lumOff val="35000"/>
                  </a:schemeClr>
                </a:solidFill>
              </a:rPr>
              <a:t>Graph</a:t>
            </a:r>
          </a:p>
        </p:txBody>
      </p:sp>
      <p:sp>
        <p:nvSpPr>
          <p:cNvPr id="12" name="Rectangle 11">
            <a:extLst>
              <a:ext uri="{FF2B5EF4-FFF2-40B4-BE49-F238E27FC236}">
                <a16:creationId xmlns:a16="http://schemas.microsoft.com/office/drawing/2014/main" id="{53F3B205-D361-4A4A-BC5C-E4B3CDD6BFAC}"/>
              </a:ext>
            </a:extLst>
          </p:cNvPr>
          <p:cNvSpPr/>
          <p:nvPr/>
        </p:nvSpPr>
        <p:spPr>
          <a:xfrm>
            <a:off x="416767" y="6627167"/>
            <a:ext cx="8984343" cy="276999"/>
          </a:xfrm>
          <a:prstGeom prst="rect">
            <a:avLst/>
          </a:prstGeom>
        </p:spPr>
        <p:txBody>
          <a:bodyPr wrap="square">
            <a:spAutoFit/>
          </a:bodyPr>
          <a:lstStyle/>
          <a:p>
            <a:r>
              <a:rPr lang="en-US" sz="1200" dirty="0"/>
              <a:t>Belviranli, M E, et al, "FLAME: Graph-based Hardware Representations for Rapid and Precise Performance Modeling", DATE'19</a:t>
            </a:r>
          </a:p>
        </p:txBody>
      </p:sp>
    </p:spTree>
    <p:extLst>
      <p:ext uri="{BB962C8B-B14F-4D97-AF65-F5344CB8AC3E}">
        <p14:creationId xmlns:p14="http://schemas.microsoft.com/office/powerpoint/2010/main" val="4188156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3A0C40-66D9-AC4A-9BF2-2FEB30E8E339}"/>
              </a:ext>
            </a:extLst>
          </p:cNvPr>
          <p:cNvSpPr>
            <a:spLocks noGrp="1"/>
          </p:cNvSpPr>
          <p:nvPr>
            <p:ph sz="quarter" idx="13"/>
          </p:nvPr>
        </p:nvSpPr>
        <p:spPr>
          <a:xfrm>
            <a:off x="558654" y="1143595"/>
            <a:ext cx="6893032" cy="2285405"/>
          </a:xfrm>
        </p:spPr>
        <p:txBody>
          <a:bodyPr/>
          <a:lstStyle/>
          <a:p>
            <a:r>
              <a:rPr lang="en-US" u="sng" dirty="0"/>
              <a:t>Roofline model</a:t>
            </a:r>
            <a:r>
              <a:rPr lang="en-US" dirty="0"/>
              <a:t> sets an upper bound on performance of a kernel depending on the kernel’s operational intensity.</a:t>
            </a:r>
          </a:p>
          <a:p>
            <a:r>
              <a:rPr lang="en-US" dirty="0"/>
              <a:t>Plan [In progress]:</a:t>
            </a:r>
          </a:p>
          <a:p>
            <a:pPr lvl="1"/>
            <a:r>
              <a:rPr lang="en-US" dirty="0"/>
              <a:t>Identify performance behavior of  SDR modules</a:t>
            </a:r>
          </a:p>
          <a:p>
            <a:pPr lvl="1"/>
            <a:r>
              <a:rPr lang="en-US" dirty="0"/>
              <a:t>Control arithmetic intensity by varying block sizes</a:t>
            </a:r>
          </a:p>
          <a:p>
            <a:pPr lvl="1"/>
            <a:r>
              <a:rPr lang="en-US" dirty="0"/>
              <a:t>Create roofline-model for every architectural component</a:t>
            </a:r>
          </a:p>
          <a:p>
            <a:pPr lvl="1"/>
            <a:r>
              <a:rPr lang="en-US" dirty="0"/>
              <a:t>Integrate the perf. model into graph-based machine model</a:t>
            </a:r>
          </a:p>
        </p:txBody>
      </p:sp>
      <p:sp>
        <p:nvSpPr>
          <p:cNvPr id="5" name="Title 4">
            <a:extLst>
              <a:ext uri="{FF2B5EF4-FFF2-40B4-BE49-F238E27FC236}">
                <a16:creationId xmlns:a16="http://schemas.microsoft.com/office/drawing/2014/main" id="{5908E77C-08AC-9641-8746-DA3E9CBEB5C0}"/>
              </a:ext>
            </a:extLst>
          </p:cNvPr>
          <p:cNvSpPr>
            <a:spLocks noGrp="1"/>
          </p:cNvSpPr>
          <p:nvPr>
            <p:ph type="ctrTitle"/>
          </p:nvPr>
        </p:nvSpPr>
        <p:spPr/>
        <p:txBody>
          <a:bodyPr/>
          <a:lstStyle/>
          <a:p>
            <a:pPr algn="ctr"/>
            <a:r>
              <a:rPr lang="en-US" dirty="0"/>
              <a:t>Modeling Performance Behavior with Roofline</a:t>
            </a:r>
          </a:p>
        </p:txBody>
      </p:sp>
      <p:graphicFrame>
        <p:nvGraphicFramePr>
          <p:cNvPr id="7" name="Chart 6">
            <a:extLst>
              <a:ext uri="{FF2B5EF4-FFF2-40B4-BE49-F238E27FC236}">
                <a16:creationId xmlns:a16="http://schemas.microsoft.com/office/drawing/2014/main" id="{25D8534E-92D7-CF42-A3DE-4FF0125EAB94}"/>
              </a:ext>
            </a:extLst>
          </p:cNvPr>
          <p:cNvGraphicFramePr>
            <a:graphicFrameLocks/>
          </p:cNvGraphicFramePr>
          <p:nvPr/>
        </p:nvGraphicFramePr>
        <p:xfrm>
          <a:off x="-1" y="3186176"/>
          <a:ext cx="12163432" cy="3920104"/>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616EF489-A48C-3D4D-B4AA-06E5E2FF1208}"/>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11000" contrast="49000"/>
                    </a14:imgEffect>
                  </a14:imgLayer>
                </a14:imgProps>
              </a:ext>
            </a:extLst>
          </a:blip>
          <a:stretch>
            <a:fillRect/>
          </a:stretch>
        </p:blipFill>
        <p:spPr>
          <a:xfrm>
            <a:off x="7265695" y="1006099"/>
            <a:ext cx="4364475" cy="2307211"/>
          </a:xfrm>
          <a:prstGeom prst="rect">
            <a:avLst/>
          </a:prstGeom>
        </p:spPr>
      </p:pic>
    </p:spTree>
    <p:extLst>
      <p:ext uri="{BB962C8B-B14F-4D97-AF65-F5344CB8AC3E}">
        <p14:creationId xmlns:p14="http://schemas.microsoft.com/office/powerpoint/2010/main" val="402013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CDB6A6-AA2F-4355-8F93-20740CB75366}"/>
              </a:ext>
            </a:extLst>
          </p:cNvPr>
          <p:cNvSpPr>
            <a:spLocks noGrp="1"/>
          </p:cNvSpPr>
          <p:nvPr>
            <p:ph sz="quarter" idx="13"/>
          </p:nvPr>
        </p:nvSpPr>
        <p:spPr/>
        <p:txBody>
          <a:bodyPr/>
          <a:lstStyle/>
          <a:p>
            <a:endParaRPr lang="en-US"/>
          </a:p>
        </p:txBody>
      </p:sp>
      <p:sp>
        <p:nvSpPr>
          <p:cNvPr id="5" name="Content Placeholder 4">
            <a:extLst>
              <a:ext uri="{FF2B5EF4-FFF2-40B4-BE49-F238E27FC236}">
                <a16:creationId xmlns:a16="http://schemas.microsoft.com/office/drawing/2014/main" id="{4BB4A868-9DAE-4857-A475-CC6E3F5F7150}"/>
              </a:ext>
            </a:extLst>
          </p:cNvPr>
          <p:cNvSpPr>
            <a:spLocks noGrp="1"/>
          </p:cNvSpPr>
          <p:nvPr>
            <p:ph sz="quarter" idx="14"/>
          </p:nvPr>
        </p:nvSpPr>
        <p:spPr/>
        <p:txBody>
          <a:bodyPr/>
          <a:lstStyle/>
          <a:p>
            <a:endParaRPr lang="en-US"/>
          </a:p>
        </p:txBody>
      </p:sp>
      <p:sp>
        <p:nvSpPr>
          <p:cNvPr id="6" name="Title 5">
            <a:extLst>
              <a:ext uri="{FF2B5EF4-FFF2-40B4-BE49-F238E27FC236}">
                <a16:creationId xmlns:a16="http://schemas.microsoft.com/office/drawing/2014/main" id="{16CB1DF7-B4CE-4102-B774-5A310D60DD6C}"/>
              </a:ext>
            </a:extLst>
          </p:cNvPr>
          <p:cNvSpPr>
            <a:spLocks noGrp="1"/>
          </p:cNvSpPr>
          <p:nvPr>
            <p:ph type="ctrTitle"/>
          </p:nvPr>
        </p:nvSpPr>
        <p:spPr/>
        <p:txBody>
          <a:bodyPr/>
          <a:lstStyle/>
          <a:p>
            <a:r>
              <a:rPr lang="en-US" dirty="0"/>
              <a:t>Power profiles (stream on CPU/GPU sampled at 50ms)</a:t>
            </a:r>
          </a:p>
        </p:txBody>
      </p:sp>
      <p:pic>
        <p:nvPicPr>
          <p:cNvPr id="7" name="Picture 6">
            <a:extLst>
              <a:ext uri="{FF2B5EF4-FFF2-40B4-BE49-F238E27FC236}">
                <a16:creationId xmlns:a16="http://schemas.microsoft.com/office/drawing/2014/main" id="{C1E71224-AEC8-40D4-87E0-0559F0551A9B}"/>
              </a:ext>
            </a:extLst>
          </p:cNvPr>
          <p:cNvPicPr>
            <a:picLocks noChangeAspect="1"/>
          </p:cNvPicPr>
          <p:nvPr/>
        </p:nvPicPr>
        <p:blipFill>
          <a:blip r:embed="rId2"/>
          <a:stretch>
            <a:fillRect/>
          </a:stretch>
        </p:blipFill>
        <p:spPr>
          <a:xfrm>
            <a:off x="1828323" y="1067415"/>
            <a:ext cx="8542007" cy="5241876"/>
          </a:xfrm>
          <a:prstGeom prst="rect">
            <a:avLst/>
          </a:prstGeom>
        </p:spPr>
      </p:pic>
    </p:spTree>
    <p:extLst>
      <p:ext uri="{BB962C8B-B14F-4D97-AF65-F5344CB8AC3E}">
        <p14:creationId xmlns:p14="http://schemas.microsoft.com/office/powerpoint/2010/main" val="2024490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2BE3CC6-F4E5-7545-961F-FB614FF8084F}"/>
              </a:ext>
            </a:extLst>
          </p:cNvPr>
          <p:cNvSpPr>
            <a:spLocks noGrp="1"/>
          </p:cNvSpPr>
          <p:nvPr>
            <p:ph sz="quarter" idx="14"/>
          </p:nvPr>
        </p:nvSpPr>
        <p:spPr>
          <a:xfrm>
            <a:off x="180587" y="1046552"/>
            <a:ext cx="11500370" cy="612488"/>
          </a:xfrm>
        </p:spPr>
        <p:txBody>
          <a:bodyPr/>
          <a:lstStyle/>
          <a:p>
            <a:r>
              <a:rPr lang="en-US" sz="2399" dirty="0"/>
              <a:t>Available HW counters in the Xavier platform (via </a:t>
            </a:r>
            <a:r>
              <a:rPr lang="en-US" sz="2399" dirty="0" err="1"/>
              <a:t>Tegrastats</a:t>
            </a:r>
            <a:r>
              <a:rPr lang="en-US" sz="2399" dirty="0"/>
              <a:t> application):</a:t>
            </a:r>
          </a:p>
          <a:p>
            <a:pPr lvl="1"/>
            <a:endParaRPr lang="en-US" sz="2199" dirty="0"/>
          </a:p>
          <a:p>
            <a:pPr lvl="2"/>
            <a:endParaRPr lang="en-US" sz="1999" dirty="0"/>
          </a:p>
          <a:p>
            <a:pPr lvl="1"/>
            <a:endParaRPr lang="en-US" sz="1999" dirty="0"/>
          </a:p>
        </p:txBody>
      </p:sp>
      <p:sp>
        <p:nvSpPr>
          <p:cNvPr id="6" name="Title 5">
            <a:extLst>
              <a:ext uri="{FF2B5EF4-FFF2-40B4-BE49-F238E27FC236}">
                <a16:creationId xmlns:a16="http://schemas.microsoft.com/office/drawing/2014/main" id="{51FDE971-2999-F743-97E0-1F2EFDBEB7B0}"/>
              </a:ext>
            </a:extLst>
          </p:cNvPr>
          <p:cNvSpPr>
            <a:spLocks noGrp="1"/>
          </p:cNvSpPr>
          <p:nvPr>
            <p:ph type="ctrTitle"/>
          </p:nvPr>
        </p:nvSpPr>
        <p:spPr/>
        <p:txBody>
          <a:bodyPr/>
          <a:lstStyle/>
          <a:p>
            <a:r>
              <a:rPr lang="en-US" dirty="0"/>
              <a:t>Block execution profiles on Xavier</a:t>
            </a:r>
          </a:p>
        </p:txBody>
      </p:sp>
      <p:sp>
        <p:nvSpPr>
          <p:cNvPr id="4" name="Rectangle 3">
            <a:extLst>
              <a:ext uri="{FF2B5EF4-FFF2-40B4-BE49-F238E27FC236}">
                <a16:creationId xmlns:a16="http://schemas.microsoft.com/office/drawing/2014/main" id="{7BA67963-AADB-744F-BB46-2C275CCCA2F1}"/>
              </a:ext>
            </a:extLst>
          </p:cNvPr>
          <p:cNvSpPr/>
          <p:nvPr/>
        </p:nvSpPr>
        <p:spPr>
          <a:xfrm>
            <a:off x="344228" y="1659040"/>
            <a:ext cx="11500369" cy="4523137"/>
          </a:xfrm>
          <a:prstGeom prst="rect">
            <a:avLst/>
          </a:prstGeom>
        </p:spPr>
        <p:txBody>
          <a:bodyPr wrap="square">
            <a:spAutoFit/>
          </a:bodyPr>
          <a:lstStyle/>
          <a:p>
            <a:r>
              <a:rPr lang="en-US" sz="1600" b="1" dirty="0"/>
              <a:t>RAM </a:t>
            </a:r>
            <a:r>
              <a:rPr lang="en-US" sz="1600" dirty="0"/>
              <a:t>1903/15692MB</a:t>
            </a:r>
            <a:r>
              <a:rPr lang="en-US" sz="1600" b="1" dirty="0"/>
              <a:t> </a:t>
            </a:r>
            <a:r>
              <a:rPr lang="en-US" sz="1600" dirty="0"/>
              <a:t>(</a:t>
            </a:r>
            <a:r>
              <a:rPr lang="en-US" sz="1600" dirty="0" err="1"/>
              <a:t>lfb</a:t>
            </a:r>
            <a:r>
              <a:rPr lang="en-US" sz="1600" dirty="0"/>
              <a:t> 3251x4MB)    1903=Use of Ram, 15692=Total amount of RAM available, 4MB=Largest size of free block, 3251=Amount of free blocks of largest size</a:t>
            </a:r>
          </a:p>
          <a:p>
            <a:r>
              <a:rPr lang="en-US" sz="1600" b="1" dirty="0"/>
              <a:t>CPU</a:t>
            </a:r>
            <a:r>
              <a:rPr lang="en-US" sz="1600" dirty="0"/>
              <a:t> [1%@1190,...,1%@1190]    1=Load statistics for each core, 1190=CPU </a:t>
            </a:r>
            <a:r>
              <a:rPr lang="en-US" sz="1600" dirty="0" err="1"/>
              <a:t>freq</a:t>
            </a:r>
            <a:r>
              <a:rPr lang="en-US" sz="1600" dirty="0"/>
              <a:t> in MHz</a:t>
            </a:r>
          </a:p>
          <a:p>
            <a:r>
              <a:rPr lang="en-US" sz="1600" b="1" dirty="0"/>
              <a:t>EMC_FREQ </a:t>
            </a:r>
            <a:r>
              <a:rPr lang="en-US" sz="1600" dirty="0"/>
              <a:t>17%    17=Percentage of bandwidth used relative to running frequency</a:t>
            </a:r>
          </a:p>
          <a:p>
            <a:r>
              <a:rPr lang="en-US" sz="1600" b="1" dirty="0"/>
              <a:t>GR3D_FREQ </a:t>
            </a:r>
            <a:r>
              <a:rPr lang="en-US" sz="1600" dirty="0"/>
              <a:t>0%    0=DGPU utilization</a:t>
            </a:r>
          </a:p>
          <a:p>
            <a:r>
              <a:rPr lang="en-US" sz="1600" b="1" dirty="0"/>
              <a:t>AO</a:t>
            </a:r>
            <a:r>
              <a:rPr lang="en-US" sz="1600" dirty="0"/>
              <a:t>@32.5C    Always on thermal zone temperature</a:t>
            </a:r>
          </a:p>
          <a:p>
            <a:r>
              <a:rPr lang="en-US" sz="1600" b="1" dirty="0"/>
              <a:t>GPU</a:t>
            </a:r>
            <a:r>
              <a:rPr lang="en-US" sz="1600" dirty="0"/>
              <a:t>@32C    GPU temperature</a:t>
            </a:r>
          </a:p>
          <a:p>
            <a:r>
              <a:rPr lang="en-US" sz="1600" b="1" dirty="0"/>
              <a:t>Tboard</a:t>
            </a:r>
            <a:r>
              <a:rPr lang="en-US" sz="1600" dirty="0"/>
              <a:t>@32C    Temperature inside external temperature sensor</a:t>
            </a:r>
          </a:p>
          <a:p>
            <a:r>
              <a:rPr lang="en-US" sz="1600" b="1" dirty="0"/>
              <a:t>Tdiode</a:t>
            </a:r>
            <a:r>
              <a:rPr lang="en-US" sz="1600" dirty="0"/>
              <a:t>@34.75C    External temperature sensor read through </a:t>
            </a:r>
            <a:r>
              <a:rPr lang="en-US" sz="1600" dirty="0" err="1"/>
              <a:t>Tdoide</a:t>
            </a:r>
            <a:r>
              <a:rPr lang="en-US" sz="1600" dirty="0"/>
              <a:t> inside TK1</a:t>
            </a:r>
          </a:p>
          <a:p>
            <a:r>
              <a:rPr lang="en-US" sz="1600" b="1" dirty="0"/>
              <a:t>AUX</a:t>
            </a:r>
            <a:r>
              <a:rPr lang="en-US" sz="1600" dirty="0"/>
              <a:t>@31.5C    Temperature of auxiliary sensor, located near CV cluster, SOC cluster</a:t>
            </a:r>
          </a:p>
          <a:p>
            <a:r>
              <a:rPr lang="en-US" sz="1600" b="1" dirty="0"/>
              <a:t>CPU</a:t>
            </a:r>
            <a:r>
              <a:rPr lang="en-US" sz="1600" dirty="0"/>
              <a:t>@33.5C    CPU Temperature</a:t>
            </a:r>
          </a:p>
          <a:p>
            <a:r>
              <a:rPr lang="en-US" sz="1600" b="1" dirty="0"/>
              <a:t>PMIC</a:t>
            </a:r>
            <a:r>
              <a:rPr lang="en-US" sz="1600" dirty="0"/>
              <a:t>@100C    Temperature of power management integrated circuit</a:t>
            </a:r>
          </a:p>
          <a:p>
            <a:r>
              <a:rPr lang="en-US" sz="1600" b="1" dirty="0"/>
              <a:t>GPU 0/10    </a:t>
            </a:r>
            <a:r>
              <a:rPr lang="en-US" sz="1600" dirty="0"/>
              <a:t>0=Current </a:t>
            </a:r>
            <a:r>
              <a:rPr lang="en-US" sz="1600" dirty="0">
                <a:solidFill>
                  <a:srgbClr val="FF0000"/>
                </a:solidFill>
              </a:rPr>
              <a:t>GPU power consumption</a:t>
            </a:r>
            <a:r>
              <a:rPr lang="en-US" sz="1600" dirty="0"/>
              <a:t>, 10=Average GPU power consumption</a:t>
            </a:r>
          </a:p>
          <a:p>
            <a:r>
              <a:rPr lang="en-US" sz="1600" b="1" dirty="0"/>
              <a:t>CPU 210/216    </a:t>
            </a:r>
            <a:r>
              <a:rPr lang="en-US" sz="1600" dirty="0"/>
              <a:t>210=Current </a:t>
            </a:r>
            <a:r>
              <a:rPr lang="en-US" sz="1600" dirty="0">
                <a:solidFill>
                  <a:srgbClr val="FF0000"/>
                </a:solidFill>
              </a:rPr>
              <a:t>CPU power consumption</a:t>
            </a:r>
            <a:r>
              <a:rPr lang="en-US" sz="1600" dirty="0"/>
              <a:t>, 216=Average CPU power consumption</a:t>
            </a:r>
          </a:p>
          <a:p>
            <a:r>
              <a:rPr lang="en-US" sz="1600" b="1" dirty="0"/>
              <a:t>SOC</a:t>
            </a:r>
            <a:r>
              <a:rPr lang="en-US" sz="1600" dirty="0"/>
              <a:t> 860/864    860=Current </a:t>
            </a:r>
            <a:r>
              <a:rPr lang="en-US" sz="1600" dirty="0">
                <a:solidFill>
                  <a:srgbClr val="FF0000"/>
                </a:solidFill>
              </a:rPr>
              <a:t>System on Chip power consumption</a:t>
            </a:r>
            <a:r>
              <a:rPr lang="en-US" sz="1600" dirty="0"/>
              <a:t>, 864=Average System on Chip power consumption</a:t>
            </a:r>
          </a:p>
          <a:p>
            <a:r>
              <a:rPr lang="en-US" sz="1600" b="1" dirty="0"/>
              <a:t>CV</a:t>
            </a:r>
            <a:r>
              <a:rPr lang="en-US" sz="1600" dirty="0"/>
              <a:t> 0/0    140=Current </a:t>
            </a:r>
            <a:r>
              <a:rPr lang="en-US" sz="1600" dirty="0">
                <a:solidFill>
                  <a:srgbClr val="FF0000"/>
                </a:solidFill>
              </a:rPr>
              <a:t>PVA and DL power consumption</a:t>
            </a:r>
            <a:r>
              <a:rPr lang="en-US" sz="1600" dirty="0"/>
              <a:t>, 144=Average PVA and DL power consumption</a:t>
            </a:r>
          </a:p>
          <a:p>
            <a:r>
              <a:rPr lang="en-US" sz="1600" b="1" dirty="0"/>
              <a:t>VDDRQ</a:t>
            </a:r>
            <a:r>
              <a:rPr lang="en-US" sz="1600" dirty="0"/>
              <a:t> 140/144    140=Current </a:t>
            </a:r>
            <a:r>
              <a:rPr lang="en-US" sz="1600" dirty="0">
                <a:solidFill>
                  <a:srgbClr val="FF0000"/>
                </a:solidFill>
              </a:rPr>
              <a:t>DDR power consumption</a:t>
            </a:r>
            <a:r>
              <a:rPr lang="en-US" sz="1600" dirty="0"/>
              <a:t>, 144=Average DDR power consumption</a:t>
            </a:r>
          </a:p>
          <a:p>
            <a:r>
              <a:rPr lang="en-US" sz="1600" b="1" dirty="0"/>
              <a:t>SYS5V</a:t>
            </a:r>
            <a:r>
              <a:rPr lang="en-US" sz="1600" dirty="0"/>
              <a:t> 1880/1889    1880=Current system </a:t>
            </a:r>
            <a:r>
              <a:rPr lang="en-US" sz="1600" dirty="0">
                <a:solidFill>
                  <a:srgbClr val="FF0000"/>
                </a:solidFill>
              </a:rPr>
              <a:t>5V power consumption</a:t>
            </a:r>
            <a:r>
              <a:rPr lang="en-US" sz="1600" dirty="0"/>
              <a:t>, 1889=Average system 5V power consumption</a:t>
            </a:r>
          </a:p>
        </p:txBody>
      </p:sp>
      <p:pic>
        <p:nvPicPr>
          <p:cNvPr id="7" name="Picture 6">
            <a:extLst>
              <a:ext uri="{FF2B5EF4-FFF2-40B4-BE49-F238E27FC236}">
                <a16:creationId xmlns:a16="http://schemas.microsoft.com/office/drawing/2014/main" id="{275779CB-432E-6B4A-A01C-9AC6FAAA595A}"/>
              </a:ext>
            </a:extLst>
          </p:cNvPr>
          <p:cNvPicPr>
            <a:picLocks noChangeAspect="1"/>
          </p:cNvPicPr>
          <p:nvPr/>
        </p:nvPicPr>
        <p:blipFill>
          <a:blip r:embed="rId2"/>
          <a:stretch>
            <a:fillRect/>
          </a:stretch>
        </p:blipFill>
        <p:spPr>
          <a:xfrm>
            <a:off x="8657726" y="2026076"/>
            <a:ext cx="3186870" cy="2802910"/>
          </a:xfrm>
          <a:prstGeom prst="rect">
            <a:avLst/>
          </a:prstGeom>
        </p:spPr>
      </p:pic>
    </p:spTree>
    <p:extLst>
      <p:ext uri="{BB962C8B-B14F-4D97-AF65-F5344CB8AC3E}">
        <p14:creationId xmlns:p14="http://schemas.microsoft.com/office/powerpoint/2010/main" val="4147958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a:t>Sixth Wave of Computing</a:t>
            </a:r>
          </a:p>
        </p:txBody>
      </p:sp>
      <p:pic>
        <p:nvPicPr>
          <p:cNvPr id="6" name="Picture 2" descr="Calculations per Second per 1000$ - Exponential Growth of Computing for 110 years - Kurzwe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224" y="1448317"/>
            <a:ext cx="6418178" cy="43214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57210" y="5769784"/>
            <a:ext cx="3674404" cy="25391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charset="0"/>
                <a:ea typeface="+mn-ea"/>
                <a:cs typeface="Arial" charset="0"/>
              </a:rPr>
              <a:t>http://www.kurzweilai.net/exponential-growth-of-computing</a:t>
            </a:r>
          </a:p>
        </p:txBody>
      </p:sp>
      <p:sp>
        <p:nvSpPr>
          <p:cNvPr id="3" name="Rectangle 2"/>
          <p:cNvSpPr/>
          <p:nvPr/>
        </p:nvSpPr>
        <p:spPr>
          <a:xfrm>
            <a:off x="8379817" y="1448317"/>
            <a:ext cx="990342" cy="3672904"/>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F0302020204030204"/>
                <a:ea typeface="+mn-ea"/>
                <a:cs typeface="+mn-cs"/>
              </a:rPr>
              <a:t>Transition Period</a:t>
            </a:r>
          </a:p>
        </p:txBody>
      </p:sp>
      <p:sp>
        <p:nvSpPr>
          <p:cNvPr id="8" name="TextBox 7"/>
          <p:cNvSpPr txBox="1"/>
          <p:nvPr/>
        </p:nvSpPr>
        <p:spPr>
          <a:xfrm>
            <a:off x="8836898" y="2688066"/>
            <a:ext cx="2361585" cy="678461"/>
          </a:xfrm>
          <a:prstGeom prst="notchedRightArrow">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entury Gothic" panose="020F0302020204030204"/>
                <a:ea typeface="+mn-ea"/>
                <a:cs typeface="+mn-cs"/>
              </a:rPr>
              <a:t>6</a:t>
            </a:r>
            <a:r>
              <a:rPr kumimoji="0" lang="en-US" sz="1800" b="0" i="1" u="none" strike="noStrike" kern="1200" cap="none" spc="0" normalizeH="0" baseline="30000" noProof="0">
                <a:ln>
                  <a:noFill/>
                </a:ln>
                <a:solidFill>
                  <a:prstClr val="black"/>
                </a:solidFill>
                <a:effectLst/>
                <a:uLnTx/>
                <a:uFillTx/>
                <a:latin typeface="Century Gothic" panose="020F0302020204030204"/>
                <a:ea typeface="+mn-ea"/>
                <a:cs typeface="+mn-cs"/>
              </a:rPr>
              <a:t>th</a:t>
            </a:r>
            <a:r>
              <a:rPr kumimoji="0" lang="en-US" sz="1800" b="0" i="1" u="none" strike="noStrike" kern="1200" cap="none" spc="0" normalizeH="0" baseline="0" noProof="0">
                <a:ln>
                  <a:noFill/>
                </a:ln>
                <a:solidFill>
                  <a:prstClr val="black"/>
                </a:solidFill>
                <a:effectLst/>
                <a:uLnTx/>
                <a:uFillTx/>
                <a:latin typeface="Century Gothic" panose="020F0302020204030204"/>
                <a:ea typeface="+mn-ea"/>
                <a:cs typeface="+mn-cs"/>
              </a:rPr>
              <a:t> wave</a:t>
            </a:r>
          </a:p>
        </p:txBody>
      </p:sp>
    </p:spTree>
    <p:extLst>
      <p:ext uri="{BB962C8B-B14F-4D97-AF65-F5344CB8AC3E}">
        <p14:creationId xmlns:p14="http://schemas.microsoft.com/office/powerpoint/2010/main" val="79862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2BE3CC6-F4E5-7545-961F-FB614FF8084F}"/>
              </a:ext>
            </a:extLst>
          </p:cNvPr>
          <p:cNvSpPr>
            <a:spLocks noGrp="1"/>
          </p:cNvSpPr>
          <p:nvPr>
            <p:ph sz="quarter" idx="14"/>
          </p:nvPr>
        </p:nvSpPr>
        <p:spPr>
          <a:xfrm>
            <a:off x="180587" y="1046552"/>
            <a:ext cx="11500370" cy="4951710"/>
          </a:xfrm>
        </p:spPr>
        <p:txBody>
          <a:bodyPr/>
          <a:lstStyle/>
          <a:p>
            <a:r>
              <a:rPr lang="en-US" sz="1999" dirty="0"/>
              <a:t>Initial goal [In-progress]: </a:t>
            </a:r>
          </a:p>
          <a:p>
            <a:pPr lvl="1"/>
            <a:r>
              <a:rPr lang="en-US" sz="1799" b="1" dirty="0">
                <a:solidFill>
                  <a:schemeClr val="accent3">
                    <a:lumMod val="50000"/>
                  </a:schemeClr>
                </a:solidFill>
              </a:rPr>
              <a:t>Build complete GNR-block execution profiles</a:t>
            </a:r>
          </a:p>
          <a:p>
            <a:r>
              <a:rPr lang="en-US" sz="1999" dirty="0"/>
              <a:t>Per-block profiles: </a:t>
            </a:r>
          </a:p>
          <a:p>
            <a:pPr lvl="1"/>
            <a:r>
              <a:rPr lang="en-US" sz="1999" dirty="0"/>
              <a:t>For every </a:t>
            </a:r>
            <a:r>
              <a:rPr lang="en-US" sz="1999" dirty="0" err="1"/>
              <a:t>acceleratable</a:t>
            </a:r>
            <a:r>
              <a:rPr lang="en-US" sz="1999" dirty="0"/>
              <a:t> GNR block</a:t>
            </a:r>
          </a:p>
          <a:p>
            <a:pPr lvl="1"/>
            <a:r>
              <a:rPr lang="en-US" sz="1999" dirty="0"/>
              <a:t>On CPU, GPU and DLA </a:t>
            </a:r>
          </a:p>
          <a:p>
            <a:pPr lvl="1"/>
            <a:r>
              <a:rPr lang="en-US" sz="1999" dirty="0"/>
              <a:t>For varying size of input sizes</a:t>
            </a:r>
          </a:p>
          <a:p>
            <a:r>
              <a:rPr lang="en-US" sz="1999" dirty="0"/>
              <a:t>SW challenges:</a:t>
            </a:r>
          </a:p>
          <a:p>
            <a:pPr lvl="1"/>
            <a:r>
              <a:rPr lang="en-US" sz="1799" dirty="0"/>
              <a:t>Compile GNR, cl-enabled, CL-FFT and Volk</a:t>
            </a:r>
          </a:p>
          <a:p>
            <a:pPr lvl="1"/>
            <a:r>
              <a:rPr lang="en-US" sz="1799" dirty="0"/>
              <a:t>No OpenCL support</a:t>
            </a:r>
          </a:p>
          <a:p>
            <a:pPr lvl="2"/>
            <a:r>
              <a:rPr lang="en-US" sz="1600" dirty="0" err="1"/>
              <a:t>PoCL</a:t>
            </a:r>
            <a:r>
              <a:rPr lang="en-US" sz="1600" dirty="0"/>
              <a:t>: Portable Computing Language</a:t>
            </a:r>
          </a:p>
          <a:p>
            <a:pPr lvl="1"/>
            <a:r>
              <a:rPr lang="en-US" sz="1799" dirty="0"/>
              <a:t>DLA:</a:t>
            </a:r>
          </a:p>
          <a:p>
            <a:pPr lvl="2"/>
            <a:r>
              <a:rPr lang="en-US" sz="1600" dirty="0"/>
              <a:t>Programmable via </a:t>
            </a:r>
            <a:r>
              <a:rPr lang="en-US" sz="1600" dirty="0" err="1"/>
              <a:t>TensorRT</a:t>
            </a:r>
            <a:endParaRPr lang="en-US" sz="1600" dirty="0"/>
          </a:p>
          <a:p>
            <a:pPr lvl="2"/>
            <a:r>
              <a:rPr lang="en-US" sz="1600" dirty="0"/>
              <a:t>Supports DL networks only as input</a:t>
            </a:r>
          </a:p>
          <a:p>
            <a:pPr lvl="1"/>
            <a:endParaRPr lang="en-US" sz="1799" dirty="0"/>
          </a:p>
          <a:p>
            <a:pPr lvl="1"/>
            <a:endParaRPr lang="en-US" sz="1799" dirty="0"/>
          </a:p>
          <a:p>
            <a:pPr lvl="1"/>
            <a:endParaRPr lang="en-US" sz="1999" dirty="0"/>
          </a:p>
        </p:txBody>
      </p:sp>
      <p:sp>
        <p:nvSpPr>
          <p:cNvPr id="6" name="Title 5">
            <a:extLst>
              <a:ext uri="{FF2B5EF4-FFF2-40B4-BE49-F238E27FC236}">
                <a16:creationId xmlns:a16="http://schemas.microsoft.com/office/drawing/2014/main" id="{51FDE971-2999-F743-97E0-1F2EFDBEB7B0}"/>
              </a:ext>
            </a:extLst>
          </p:cNvPr>
          <p:cNvSpPr>
            <a:spLocks noGrp="1"/>
          </p:cNvSpPr>
          <p:nvPr>
            <p:ph type="ctrTitle"/>
          </p:nvPr>
        </p:nvSpPr>
        <p:spPr/>
        <p:txBody>
          <a:bodyPr/>
          <a:lstStyle/>
          <a:p>
            <a:r>
              <a:rPr lang="en-US" dirty="0"/>
              <a:t>Block execution profiles on Xavier</a:t>
            </a:r>
          </a:p>
        </p:txBody>
      </p:sp>
      <p:graphicFrame>
        <p:nvGraphicFramePr>
          <p:cNvPr id="4" name="Table 3">
            <a:extLst>
              <a:ext uri="{FF2B5EF4-FFF2-40B4-BE49-F238E27FC236}">
                <a16:creationId xmlns:a16="http://schemas.microsoft.com/office/drawing/2014/main" id="{15848252-057D-E446-AB99-515527C35762}"/>
              </a:ext>
            </a:extLst>
          </p:cNvPr>
          <p:cNvGraphicFramePr>
            <a:graphicFrameLocks noGrp="1"/>
          </p:cNvGraphicFramePr>
          <p:nvPr/>
        </p:nvGraphicFramePr>
        <p:xfrm>
          <a:off x="7868222" y="986243"/>
          <a:ext cx="3659187" cy="2046618"/>
        </p:xfrm>
        <a:graphic>
          <a:graphicData uri="http://schemas.openxmlformats.org/drawingml/2006/table">
            <a:tbl>
              <a:tblPr firstRow="1" bandRow="1">
                <a:tableStyleId>{5C22544A-7EE6-4342-B048-85BDC9FD1C3A}</a:tableStyleId>
              </a:tblPr>
              <a:tblGrid>
                <a:gridCol w="1446593">
                  <a:extLst>
                    <a:ext uri="{9D8B030D-6E8A-4147-A177-3AD203B41FA5}">
                      <a16:colId xmlns:a16="http://schemas.microsoft.com/office/drawing/2014/main" val="591309522"/>
                    </a:ext>
                  </a:extLst>
                </a:gridCol>
                <a:gridCol w="2212594">
                  <a:extLst>
                    <a:ext uri="{9D8B030D-6E8A-4147-A177-3AD203B41FA5}">
                      <a16:colId xmlns:a16="http://schemas.microsoft.com/office/drawing/2014/main" val="288331874"/>
                    </a:ext>
                  </a:extLst>
                </a:gridCol>
              </a:tblGrid>
              <a:tr h="341103">
                <a:tc>
                  <a:txBody>
                    <a:bodyPr/>
                    <a:lstStyle/>
                    <a:p>
                      <a:r>
                        <a:rPr lang="en-US" sz="1400" dirty="0"/>
                        <a:t>Device</a:t>
                      </a:r>
                    </a:p>
                  </a:txBody>
                  <a:tcPr marL="91416" marR="91416" marT="45708" marB="45708"/>
                </a:tc>
                <a:tc>
                  <a:txBody>
                    <a:bodyPr/>
                    <a:lstStyle/>
                    <a:p>
                      <a:r>
                        <a:rPr lang="en-US" sz="1400" dirty="0"/>
                        <a:t>Platform/SDK/API</a:t>
                      </a:r>
                    </a:p>
                  </a:txBody>
                  <a:tcPr marL="91416" marR="91416" marT="45708" marB="45708"/>
                </a:tc>
                <a:extLst>
                  <a:ext uri="{0D108BD9-81ED-4DB2-BD59-A6C34878D82A}">
                    <a16:rowId xmlns:a16="http://schemas.microsoft.com/office/drawing/2014/main" val="714795831"/>
                  </a:ext>
                </a:extLst>
              </a:tr>
              <a:tr h="341103">
                <a:tc>
                  <a:txBody>
                    <a:bodyPr/>
                    <a:lstStyle/>
                    <a:p>
                      <a:r>
                        <a:rPr lang="en-US" sz="1400" dirty="0"/>
                        <a:t>OS/System</a:t>
                      </a:r>
                    </a:p>
                  </a:txBody>
                  <a:tcPr marL="91416" marR="91416" marT="45708" marB="45708"/>
                </a:tc>
                <a:tc>
                  <a:txBody>
                    <a:bodyPr/>
                    <a:lstStyle/>
                    <a:p>
                      <a:r>
                        <a:rPr lang="en-US" sz="1400" dirty="0"/>
                        <a:t>AArch64</a:t>
                      </a:r>
                    </a:p>
                  </a:txBody>
                  <a:tcPr marL="91416" marR="91416" marT="45708" marB="45708"/>
                </a:tc>
                <a:extLst>
                  <a:ext uri="{0D108BD9-81ED-4DB2-BD59-A6C34878D82A}">
                    <a16:rowId xmlns:a16="http://schemas.microsoft.com/office/drawing/2014/main" val="2950921624"/>
                  </a:ext>
                </a:extLst>
              </a:tr>
              <a:tr h="341103">
                <a:tc>
                  <a:txBody>
                    <a:bodyPr/>
                    <a:lstStyle/>
                    <a:p>
                      <a:r>
                        <a:rPr lang="en-US" sz="1400" dirty="0"/>
                        <a:t>Carmel Cores</a:t>
                      </a:r>
                    </a:p>
                  </a:txBody>
                  <a:tcPr marL="91416" marR="91416" marT="45708" marB="45708"/>
                </a:tc>
                <a:tc>
                  <a:txBody>
                    <a:bodyPr/>
                    <a:lstStyle/>
                    <a:p>
                      <a:r>
                        <a:rPr lang="en-US" sz="1400" dirty="0"/>
                        <a:t>ARM</a:t>
                      </a:r>
                    </a:p>
                  </a:txBody>
                  <a:tcPr marL="91416" marR="91416" marT="45708" marB="45708"/>
                </a:tc>
                <a:extLst>
                  <a:ext uri="{0D108BD9-81ED-4DB2-BD59-A6C34878D82A}">
                    <a16:rowId xmlns:a16="http://schemas.microsoft.com/office/drawing/2014/main" val="1086456439"/>
                  </a:ext>
                </a:extLst>
              </a:tr>
              <a:tr h="341103">
                <a:tc>
                  <a:txBody>
                    <a:bodyPr/>
                    <a:lstStyle/>
                    <a:p>
                      <a:r>
                        <a:rPr lang="en-US" sz="1400" dirty="0"/>
                        <a:t>Volta</a:t>
                      </a:r>
                    </a:p>
                  </a:txBody>
                  <a:tcPr marL="91416" marR="91416" marT="45708" marB="45708"/>
                </a:tc>
                <a:tc>
                  <a:txBody>
                    <a:bodyPr/>
                    <a:lstStyle/>
                    <a:p>
                      <a:r>
                        <a:rPr lang="en-US" sz="1400" dirty="0"/>
                        <a:t>CUDA / </a:t>
                      </a:r>
                      <a:r>
                        <a:rPr lang="en-US" sz="1400" dirty="0" err="1"/>
                        <a:t>OpenACC</a:t>
                      </a:r>
                      <a:endParaRPr lang="en-US" sz="1400" dirty="0"/>
                    </a:p>
                  </a:txBody>
                  <a:tcPr marL="91416" marR="91416" marT="45708" marB="45708"/>
                </a:tc>
                <a:extLst>
                  <a:ext uri="{0D108BD9-81ED-4DB2-BD59-A6C34878D82A}">
                    <a16:rowId xmlns:a16="http://schemas.microsoft.com/office/drawing/2014/main" val="2056649629"/>
                  </a:ext>
                </a:extLst>
              </a:tr>
              <a:tr h="341103">
                <a:tc>
                  <a:txBody>
                    <a:bodyPr/>
                    <a:lstStyle/>
                    <a:p>
                      <a:r>
                        <a:rPr lang="en-US" sz="1400" dirty="0"/>
                        <a:t>DLA</a:t>
                      </a:r>
                    </a:p>
                  </a:txBody>
                  <a:tcPr marL="91416" marR="91416" marT="45708" marB="45708"/>
                </a:tc>
                <a:tc>
                  <a:txBody>
                    <a:bodyPr/>
                    <a:lstStyle/>
                    <a:p>
                      <a:r>
                        <a:rPr lang="en-US" sz="1400" dirty="0" err="1"/>
                        <a:t>TensorRT</a:t>
                      </a:r>
                      <a:endParaRPr lang="en-US" sz="1400" dirty="0"/>
                    </a:p>
                  </a:txBody>
                  <a:tcPr marL="91416" marR="91416" marT="45708" marB="45708"/>
                </a:tc>
                <a:extLst>
                  <a:ext uri="{0D108BD9-81ED-4DB2-BD59-A6C34878D82A}">
                    <a16:rowId xmlns:a16="http://schemas.microsoft.com/office/drawing/2014/main" val="681842125"/>
                  </a:ext>
                </a:extLst>
              </a:tr>
              <a:tr h="341103">
                <a:tc>
                  <a:txBody>
                    <a:bodyPr/>
                    <a:lstStyle/>
                    <a:p>
                      <a:r>
                        <a:rPr lang="en-US" sz="1400" dirty="0"/>
                        <a:t>PVA</a:t>
                      </a:r>
                    </a:p>
                  </a:txBody>
                  <a:tcPr marL="91416" marR="91416" marT="45708" marB="45708"/>
                </a:tc>
                <a:tc>
                  <a:txBody>
                    <a:bodyPr/>
                    <a:lstStyle/>
                    <a:p>
                      <a:r>
                        <a:rPr lang="en-US" sz="1400" dirty="0"/>
                        <a:t>N/A (for now)</a:t>
                      </a:r>
                    </a:p>
                  </a:txBody>
                  <a:tcPr marL="91416" marR="91416" marT="45708" marB="45708"/>
                </a:tc>
                <a:extLst>
                  <a:ext uri="{0D108BD9-81ED-4DB2-BD59-A6C34878D82A}">
                    <a16:rowId xmlns:a16="http://schemas.microsoft.com/office/drawing/2014/main" val="2986522191"/>
                  </a:ext>
                </a:extLst>
              </a:tr>
            </a:tbl>
          </a:graphicData>
        </a:graphic>
      </p:graphicFrame>
      <p:pic>
        <p:nvPicPr>
          <p:cNvPr id="8" name="Picture 7">
            <a:extLst>
              <a:ext uri="{FF2B5EF4-FFF2-40B4-BE49-F238E27FC236}">
                <a16:creationId xmlns:a16="http://schemas.microsoft.com/office/drawing/2014/main" id="{474ED1F9-A9A1-5D46-86CC-01F1B99479F7}"/>
              </a:ext>
            </a:extLst>
          </p:cNvPr>
          <p:cNvPicPr>
            <a:picLocks noChangeAspect="1"/>
          </p:cNvPicPr>
          <p:nvPr/>
        </p:nvPicPr>
        <p:blipFill>
          <a:blip r:embed="rId3"/>
          <a:stretch>
            <a:fillRect/>
          </a:stretch>
        </p:blipFill>
        <p:spPr>
          <a:xfrm>
            <a:off x="7883458" y="3048375"/>
            <a:ext cx="3659187" cy="3672590"/>
          </a:xfrm>
          <a:prstGeom prst="rect">
            <a:avLst/>
          </a:prstGeom>
        </p:spPr>
      </p:pic>
      <p:pic>
        <p:nvPicPr>
          <p:cNvPr id="9" name="Picture 8">
            <a:extLst>
              <a:ext uri="{FF2B5EF4-FFF2-40B4-BE49-F238E27FC236}">
                <a16:creationId xmlns:a16="http://schemas.microsoft.com/office/drawing/2014/main" id="{10406CBB-5D8D-DE41-A115-46B2A7E99406}"/>
              </a:ext>
            </a:extLst>
          </p:cNvPr>
          <p:cNvPicPr>
            <a:picLocks noChangeAspect="1"/>
          </p:cNvPicPr>
          <p:nvPr/>
        </p:nvPicPr>
        <p:blipFill>
          <a:blip r:embed="rId4"/>
          <a:stretch>
            <a:fillRect/>
          </a:stretch>
        </p:blipFill>
        <p:spPr>
          <a:xfrm>
            <a:off x="180587" y="5558871"/>
            <a:ext cx="7206806" cy="1027661"/>
          </a:xfrm>
          <a:prstGeom prst="rect">
            <a:avLst/>
          </a:prstGeom>
        </p:spPr>
      </p:pic>
    </p:spTree>
    <p:extLst>
      <p:ext uri="{BB962C8B-B14F-4D97-AF65-F5344CB8AC3E}">
        <p14:creationId xmlns:p14="http://schemas.microsoft.com/office/powerpoint/2010/main" val="3968482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2BE3CC6-F4E5-7545-961F-FB614FF8084F}"/>
              </a:ext>
            </a:extLst>
          </p:cNvPr>
          <p:cNvSpPr>
            <a:spLocks noGrp="1"/>
          </p:cNvSpPr>
          <p:nvPr>
            <p:ph sz="quarter" idx="14"/>
          </p:nvPr>
        </p:nvSpPr>
        <p:spPr>
          <a:xfrm>
            <a:off x="180587" y="1046552"/>
            <a:ext cx="11500370" cy="4951710"/>
          </a:xfrm>
        </p:spPr>
        <p:txBody>
          <a:bodyPr/>
          <a:lstStyle/>
          <a:p>
            <a:r>
              <a:rPr lang="en-US" sz="2799" dirty="0"/>
              <a:t>Research challenges [In-progress]:</a:t>
            </a:r>
          </a:p>
          <a:p>
            <a:pPr lvl="1"/>
            <a:r>
              <a:rPr lang="en-US" sz="2399" dirty="0"/>
              <a:t>Shared DDR usage: capacity and contention concerns</a:t>
            </a:r>
          </a:p>
          <a:p>
            <a:pPr lvl="1"/>
            <a:r>
              <a:rPr lang="en-US" sz="2399" dirty="0"/>
              <a:t>Energy / throughput / latency optimized co-location</a:t>
            </a:r>
          </a:p>
          <a:p>
            <a:pPr lvl="1"/>
            <a:r>
              <a:rPr lang="en-US" sz="2399" dirty="0"/>
              <a:t>Low-overhead runtime monitoring for ARM cores</a:t>
            </a:r>
          </a:p>
          <a:p>
            <a:pPr lvl="1"/>
            <a:r>
              <a:rPr lang="en-US" sz="2399" dirty="0"/>
              <a:t>Unified proxy/shim interfaces for universal profiling</a:t>
            </a:r>
          </a:p>
          <a:p>
            <a:pPr lvl="1"/>
            <a:r>
              <a:rPr lang="en-US" sz="2399" dirty="0"/>
              <a:t>Analytical HW modeling of SoC and nested heterogeneity</a:t>
            </a:r>
          </a:p>
          <a:p>
            <a:pPr lvl="1"/>
            <a:endParaRPr lang="en-US" sz="2399" dirty="0"/>
          </a:p>
          <a:p>
            <a:pPr lvl="1"/>
            <a:endParaRPr lang="en-US" sz="2399" dirty="0"/>
          </a:p>
        </p:txBody>
      </p:sp>
      <p:sp>
        <p:nvSpPr>
          <p:cNvPr id="6" name="Title 5">
            <a:extLst>
              <a:ext uri="{FF2B5EF4-FFF2-40B4-BE49-F238E27FC236}">
                <a16:creationId xmlns:a16="http://schemas.microsoft.com/office/drawing/2014/main" id="{51FDE971-2999-F743-97E0-1F2EFDBEB7B0}"/>
              </a:ext>
            </a:extLst>
          </p:cNvPr>
          <p:cNvSpPr>
            <a:spLocks noGrp="1"/>
          </p:cNvSpPr>
          <p:nvPr>
            <p:ph type="ctrTitle"/>
          </p:nvPr>
        </p:nvSpPr>
        <p:spPr/>
        <p:txBody>
          <a:bodyPr/>
          <a:lstStyle/>
          <a:p>
            <a:r>
              <a:rPr lang="en-US" dirty="0"/>
              <a:t>Block execution profiles on Xavier</a:t>
            </a:r>
          </a:p>
        </p:txBody>
      </p:sp>
      <p:pic>
        <p:nvPicPr>
          <p:cNvPr id="4" name="Picture 3">
            <a:extLst>
              <a:ext uri="{FF2B5EF4-FFF2-40B4-BE49-F238E27FC236}">
                <a16:creationId xmlns:a16="http://schemas.microsoft.com/office/drawing/2014/main" id="{275D5F67-5769-9C4F-B322-DE32E252B182}"/>
              </a:ext>
            </a:extLst>
          </p:cNvPr>
          <p:cNvPicPr>
            <a:picLocks noChangeAspect="1"/>
          </p:cNvPicPr>
          <p:nvPr/>
        </p:nvPicPr>
        <p:blipFill>
          <a:blip r:embed="rId2"/>
          <a:stretch>
            <a:fillRect/>
          </a:stretch>
        </p:blipFill>
        <p:spPr>
          <a:xfrm>
            <a:off x="1146511" y="4130097"/>
            <a:ext cx="3131004" cy="2149956"/>
          </a:xfrm>
          <a:prstGeom prst="rect">
            <a:avLst/>
          </a:prstGeom>
        </p:spPr>
      </p:pic>
      <p:pic>
        <p:nvPicPr>
          <p:cNvPr id="7" name="Picture 6">
            <a:extLst>
              <a:ext uri="{FF2B5EF4-FFF2-40B4-BE49-F238E27FC236}">
                <a16:creationId xmlns:a16="http://schemas.microsoft.com/office/drawing/2014/main" id="{E7B91C00-3838-EF48-9F5A-A8E4D67DBE93}"/>
              </a:ext>
            </a:extLst>
          </p:cNvPr>
          <p:cNvPicPr>
            <a:picLocks noChangeAspect="1"/>
          </p:cNvPicPr>
          <p:nvPr/>
        </p:nvPicPr>
        <p:blipFill>
          <a:blip r:embed="rId3"/>
          <a:stretch>
            <a:fillRect/>
          </a:stretch>
        </p:blipFill>
        <p:spPr>
          <a:xfrm>
            <a:off x="4563190" y="4130097"/>
            <a:ext cx="3013956" cy="2149955"/>
          </a:xfrm>
          <a:prstGeom prst="rect">
            <a:avLst/>
          </a:prstGeom>
        </p:spPr>
      </p:pic>
      <p:pic>
        <p:nvPicPr>
          <p:cNvPr id="8" name="Picture 7">
            <a:extLst>
              <a:ext uri="{FF2B5EF4-FFF2-40B4-BE49-F238E27FC236}">
                <a16:creationId xmlns:a16="http://schemas.microsoft.com/office/drawing/2014/main" id="{E62B5B1D-5618-4D4A-AA26-D02D0924D380}"/>
              </a:ext>
            </a:extLst>
          </p:cNvPr>
          <p:cNvPicPr>
            <a:picLocks noChangeAspect="1"/>
          </p:cNvPicPr>
          <p:nvPr/>
        </p:nvPicPr>
        <p:blipFill>
          <a:blip r:embed="rId4"/>
          <a:stretch>
            <a:fillRect/>
          </a:stretch>
        </p:blipFill>
        <p:spPr>
          <a:xfrm>
            <a:off x="7862820" y="4114860"/>
            <a:ext cx="2589097" cy="2140319"/>
          </a:xfrm>
          <a:prstGeom prst="rect">
            <a:avLst/>
          </a:prstGeom>
        </p:spPr>
      </p:pic>
    </p:spTree>
    <p:extLst>
      <p:ext uri="{BB962C8B-B14F-4D97-AF65-F5344CB8AC3E}">
        <p14:creationId xmlns:p14="http://schemas.microsoft.com/office/powerpoint/2010/main" val="16349099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8AC4-0C70-7B4E-B1DB-2A1D5A860A18}"/>
              </a:ext>
            </a:extLst>
          </p:cNvPr>
          <p:cNvSpPr>
            <a:spLocks noGrp="1"/>
          </p:cNvSpPr>
          <p:nvPr>
            <p:ph type="ctrTitle"/>
          </p:nvPr>
        </p:nvSpPr>
        <p:spPr/>
        <p:txBody>
          <a:bodyPr/>
          <a:lstStyle/>
          <a:p>
            <a:r>
              <a:rPr lang="en-US" dirty="0"/>
              <a:t>Programming Systems</a:t>
            </a:r>
          </a:p>
        </p:txBody>
      </p:sp>
      <p:sp>
        <p:nvSpPr>
          <p:cNvPr id="3" name="Subtitle 2">
            <a:extLst>
              <a:ext uri="{FF2B5EF4-FFF2-40B4-BE49-F238E27FC236}">
                <a16:creationId xmlns:a16="http://schemas.microsoft.com/office/drawing/2014/main" id="{6646EEF4-AE88-114F-AE8A-5CE388B8E94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429199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37F90B-A04E-491F-B7D4-70DF2CB76C94}"/>
              </a:ext>
            </a:extLst>
          </p:cNvPr>
          <p:cNvSpPr>
            <a:spLocks noGrp="1"/>
          </p:cNvSpPr>
          <p:nvPr>
            <p:ph type="ctrTitle"/>
          </p:nvPr>
        </p:nvSpPr>
        <p:spPr/>
        <p:txBody>
          <a:bodyPr/>
          <a:lstStyle/>
          <a:p>
            <a:r>
              <a:rPr lang="en-US"/>
              <a:t>Programming Systems</a:t>
            </a:r>
          </a:p>
        </p:txBody>
      </p:sp>
      <p:pic>
        <p:nvPicPr>
          <p:cNvPr id="4" name="Picture 3" descr="A screenshot of a cell phone&#10;&#10;Description generated with very high confidence">
            <a:extLst>
              <a:ext uri="{FF2B5EF4-FFF2-40B4-BE49-F238E27FC236}">
                <a16:creationId xmlns:a16="http://schemas.microsoft.com/office/drawing/2014/main" id="{7DE04EDD-E02B-4CAE-BEA0-06CF3880B3DE}"/>
              </a:ext>
            </a:extLst>
          </p:cNvPr>
          <p:cNvPicPr>
            <a:picLocks noChangeAspect="1"/>
          </p:cNvPicPr>
          <p:nvPr/>
        </p:nvPicPr>
        <p:blipFill>
          <a:blip r:embed="rId2"/>
          <a:stretch>
            <a:fillRect/>
          </a:stretch>
        </p:blipFill>
        <p:spPr>
          <a:xfrm>
            <a:off x="1863101" y="1784045"/>
            <a:ext cx="8462622" cy="4589093"/>
          </a:xfrm>
          <a:prstGeom prst="rect">
            <a:avLst/>
          </a:prstGeom>
        </p:spPr>
      </p:pic>
      <p:sp>
        <p:nvSpPr>
          <p:cNvPr id="6" name="Rectangle: Rounded Corners 5">
            <a:extLst>
              <a:ext uri="{FF2B5EF4-FFF2-40B4-BE49-F238E27FC236}">
                <a16:creationId xmlns:a16="http://schemas.microsoft.com/office/drawing/2014/main" id="{565BA086-ED94-4E93-B9ED-6D59F57C1EE4}"/>
              </a:ext>
            </a:extLst>
          </p:cNvPr>
          <p:cNvSpPr/>
          <p:nvPr/>
        </p:nvSpPr>
        <p:spPr>
          <a:xfrm>
            <a:off x="3258290" y="2848126"/>
            <a:ext cx="7227592" cy="1237928"/>
          </a:xfrm>
          <a:prstGeom prst="roundRect">
            <a:avLst/>
          </a:prstGeom>
          <a:noFill/>
          <a:ln w="762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Tree>
    <p:extLst>
      <p:ext uri="{BB962C8B-B14F-4D97-AF65-F5344CB8AC3E}">
        <p14:creationId xmlns:p14="http://schemas.microsoft.com/office/powerpoint/2010/main" val="2872289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1AF06-0FD7-D343-877A-9992BEC785F7}"/>
              </a:ext>
            </a:extLst>
          </p:cNvPr>
          <p:cNvSpPr>
            <a:spLocks noGrp="1"/>
          </p:cNvSpPr>
          <p:nvPr>
            <p:ph sz="quarter" idx="13"/>
          </p:nvPr>
        </p:nvSpPr>
        <p:spPr>
          <a:xfrm>
            <a:off x="609441" y="1067415"/>
            <a:ext cx="4325372" cy="4951710"/>
          </a:xfrm>
        </p:spPr>
        <p:txBody>
          <a:bodyPr/>
          <a:lstStyle/>
          <a:p>
            <a:r>
              <a:rPr lang="en-US" sz="1999" dirty="0" err="1"/>
              <a:t>OpenARC</a:t>
            </a:r>
            <a:r>
              <a:rPr lang="en-US" sz="1999" dirty="0"/>
              <a:t> is the first open-sourced, </a:t>
            </a:r>
            <a:r>
              <a:rPr lang="en-US" sz="1999" dirty="0" err="1"/>
              <a:t>OpenACC</a:t>
            </a:r>
            <a:r>
              <a:rPr lang="en-US" sz="1999" dirty="0"/>
              <a:t>/OpenMP compiler supporting Altera FPGAs, in addition to NVIDIA/AMD GPUs and Intel Xeon Phis. </a:t>
            </a:r>
          </a:p>
          <a:p>
            <a:r>
              <a:rPr lang="en-US" sz="1999" dirty="0" err="1"/>
              <a:t>OpenARC</a:t>
            </a:r>
            <a:r>
              <a:rPr lang="en-US" sz="1999" dirty="0"/>
              <a:t> is a high-level intermediate representation based, extensible compiler framework, where various performance optimizations, traceability mechanisms, fault tolerance techniques, etc., can be built for the complex heterogeneous computing.</a:t>
            </a:r>
          </a:p>
        </p:txBody>
      </p:sp>
      <p:sp>
        <p:nvSpPr>
          <p:cNvPr id="2" name="Title 1">
            <a:extLst>
              <a:ext uri="{FF2B5EF4-FFF2-40B4-BE49-F238E27FC236}">
                <a16:creationId xmlns:a16="http://schemas.microsoft.com/office/drawing/2014/main" id="{0521238C-1F68-8A4D-A95E-F57B6E128830}"/>
              </a:ext>
            </a:extLst>
          </p:cNvPr>
          <p:cNvSpPr>
            <a:spLocks noGrp="1"/>
          </p:cNvSpPr>
          <p:nvPr>
            <p:ph type="ctrTitle"/>
          </p:nvPr>
        </p:nvSpPr>
        <p:spPr/>
        <p:txBody>
          <a:bodyPr/>
          <a:lstStyle/>
          <a:p>
            <a:r>
              <a:rPr lang="en-US"/>
              <a:t>OpenARC: Open Accelerator Research Compiler*</a:t>
            </a:r>
          </a:p>
        </p:txBody>
      </p:sp>
      <p:pic>
        <p:nvPicPr>
          <p:cNvPr id="5" name="Picture 4">
            <a:extLst>
              <a:ext uri="{FF2B5EF4-FFF2-40B4-BE49-F238E27FC236}">
                <a16:creationId xmlns:a16="http://schemas.microsoft.com/office/drawing/2014/main" id="{AC31C9FF-3C26-2041-B9C0-57E8ABCBB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553" y="1456256"/>
            <a:ext cx="6389091" cy="4635588"/>
          </a:xfrm>
          <a:prstGeom prst="rect">
            <a:avLst/>
          </a:prstGeom>
        </p:spPr>
      </p:pic>
      <p:sp>
        <p:nvSpPr>
          <p:cNvPr id="6" name="Rectangle 5">
            <a:extLst>
              <a:ext uri="{FF2B5EF4-FFF2-40B4-BE49-F238E27FC236}">
                <a16:creationId xmlns:a16="http://schemas.microsoft.com/office/drawing/2014/main" id="{F64ED9FB-67B5-2542-AAB6-927839DB3DC6}"/>
              </a:ext>
            </a:extLst>
          </p:cNvPr>
          <p:cNvSpPr/>
          <p:nvPr/>
        </p:nvSpPr>
        <p:spPr>
          <a:xfrm>
            <a:off x="873406" y="6301663"/>
            <a:ext cx="10364044" cy="307697"/>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OpenARC</a:t>
            </a:r>
            <a:r>
              <a:rPr lang="en-US" sz="1400" dirty="0">
                <a:latin typeface="Calibri" panose="020F0502020204030204" pitchFamily="34" charset="0"/>
                <a:cs typeface="Calibri" panose="020F0502020204030204" pitchFamily="34" charset="0"/>
              </a:rPr>
              <a:t>, Lee, HPDC ‘14.</a:t>
            </a:r>
          </a:p>
        </p:txBody>
      </p:sp>
    </p:spTree>
    <p:extLst>
      <p:ext uri="{BB962C8B-B14F-4D97-AF65-F5344CB8AC3E}">
        <p14:creationId xmlns:p14="http://schemas.microsoft.com/office/powerpoint/2010/main" val="1156158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EBE36-96D5-4E42-ADF4-99634E1811EB}"/>
              </a:ext>
            </a:extLst>
          </p:cNvPr>
          <p:cNvSpPr>
            <a:spLocks noGrp="1"/>
          </p:cNvSpPr>
          <p:nvPr>
            <p:ph type="ctrTitle"/>
          </p:nvPr>
        </p:nvSpPr>
        <p:spPr/>
        <p:txBody>
          <a:bodyPr>
            <a:noAutofit/>
          </a:bodyPr>
          <a:lstStyle/>
          <a:p>
            <a:r>
              <a:rPr lang="en-US" dirty="0"/>
              <a:t>Heterogeneous Architecture Support by OpenARC</a:t>
            </a:r>
          </a:p>
        </p:txBody>
      </p:sp>
      <p:sp>
        <p:nvSpPr>
          <p:cNvPr id="4" name="Back End Compiler">
            <a:extLst>
              <a:ext uri="{FF2B5EF4-FFF2-40B4-BE49-F238E27FC236}">
                <a16:creationId xmlns:a16="http://schemas.microsoft.com/office/drawing/2014/main" id="{12E402E1-AC45-1440-9A86-B08AB02B1F74}"/>
              </a:ext>
            </a:extLst>
          </p:cNvPr>
          <p:cNvSpPr txBox="1"/>
          <p:nvPr/>
        </p:nvSpPr>
        <p:spPr>
          <a:xfrm>
            <a:off x="6610142" y="6008051"/>
            <a:ext cx="2130430" cy="765367"/>
          </a:xfrm>
          <a:prstGeom prst="rect">
            <a:avLst/>
          </a:prstGeom>
          <a:ln w="12700">
            <a:miter lim="400000"/>
          </a:ln>
          <a:extLst>
            <a:ext uri="{C572A759-6A51-4108-AA02-DFA0A04FC94B}">
              <ma14:wrappingTextBoxFlag xmlns:ma14="http://schemas.microsoft.com/office/mac/drawingml/2011/main" xmlns="" val="1"/>
            </a:ext>
          </a:extLst>
        </p:spPr>
        <p:txBody>
          <a:bodyPr lIns="45707" rIns="45707"/>
          <a:lstStyle>
            <a:lvl1pPr>
              <a:lnSpc>
                <a:spcPct val="90000"/>
              </a:lnSpc>
              <a:spcBef>
                <a:spcPts val="1400"/>
              </a:spcBef>
              <a:defRPr sz="2400" b="1">
                <a:solidFill>
                  <a:srgbClr val="1E7640"/>
                </a:solidFill>
              </a:defRPr>
            </a:lvl1pPr>
          </a:lstStyle>
          <a:p>
            <a:r>
              <a:rPr sz="2399"/>
              <a:t>Back End Compiler</a:t>
            </a:r>
          </a:p>
        </p:txBody>
      </p:sp>
      <p:sp>
        <p:nvSpPr>
          <p:cNvPr id="5" name="Front End Compiler">
            <a:extLst>
              <a:ext uri="{FF2B5EF4-FFF2-40B4-BE49-F238E27FC236}">
                <a16:creationId xmlns:a16="http://schemas.microsoft.com/office/drawing/2014/main" id="{3AE276AE-435C-D746-B804-D614C4869CF6}"/>
              </a:ext>
            </a:extLst>
          </p:cNvPr>
          <p:cNvSpPr txBox="1"/>
          <p:nvPr/>
        </p:nvSpPr>
        <p:spPr>
          <a:xfrm>
            <a:off x="3147135" y="5996526"/>
            <a:ext cx="1856351" cy="776893"/>
          </a:xfrm>
          <a:prstGeom prst="rect">
            <a:avLst/>
          </a:prstGeom>
          <a:ln w="12700">
            <a:miter lim="400000"/>
          </a:ln>
          <a:extLst>
            <a:ext uri="{C572A759-6A51-4108-AA02-DFA0A04FC94B}">
              <ma14:wrappingTextBoxFlag xmlns:ma14="http://schemas.microsoft.com/office/mac/drawingml/2011/main" xmlns="" val="1"/>
            </a:ext>
          </a:extLst>
        </p:spPr>
        <p:txBody>
          <a:bodyPr lIns="45707" rIns="45707"/>
          <a:lstStyle>
            <a:lvl1pPr>
              <a:lnSpc>
                <a:spcPct val="90000"/>
              </a:lnSpc>
              <a:spcBef>
                <a:spcPts val="1400"/>
              </a:spcBef>
              <a:defRPr sz="2400" b="1">
                <a:solidFill>
                  <a:srgbClr val="1E7640"/>
                </a:solidFill>
              </a:defRPr>
            </a:lvl1pPr>
          </a:lstStyle>
          <a:p>
            <a:r>
              <a:rPr sz="2399"/>
              <a:t>Front End Compiler</a:t>
            </a:r>
          </a:p>
        </p:txBody>
      </p:sp>
      <p:sp>
        <p:nvSpPr>
          <p:cNvPr id="10" name="Rounded Rectangle">
            <a:extLst>
              <a:ext uri="{FF2B5EF4-FFF2-40B4-BE49-F238E27FC236}">
                <a16:creationId xmlns:a16="http://schemas.microsoft.com/office/drawing/2014/main" id="{74DE135B-44A7-594A-807B-A3EDD9C99B56}"/>
              </a:ext>
            </a:extLst>
          </p:cNvPr>
          <p:cNvSpPr/>
          <p:nvPr/>
        </p:nvSpPr>
        <p:spPr>
          <a:xfrm>
            <a:off x="8211047" y="3707585"/>
            <a:ext cx="1960828" cy="606005"/>
          </a:xfrm>
          <a:prstGeom prst="roundRect">
            <a:avLst>
              <a:gd name="adj" fmla="val 38006"/>
            </a:avLst>
          </a:prstGeom>
          <a:gradFill flip="none" rotWithShape="1">
            <a:gsLst>
              <a:gs pos="0">
                <a:srgbClr val="FFE061"/>
              </a:gs>
              <a:gs pos="100000">
                <a:srgbClr val="C69300"/>
              </a:gs>
            </a:gsLst>
            <a:lin ang="5400000" scaled="0"/>
          </a:gradFill>
          <a:ln w="12700" cap="flat">
            <a:solidFill>
              <a:srgbClr val="000000"/>
            </a:solidFill>
            <a:prstDash val="solid"/>
            <a:miter lim="400000"/>
          </a:ln>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11" name="Rounded Rectangle">
            <a:extLst>
              <a:ext uri="{FF2B5EF4-FFF2-40B4-BE49-F238E27FC236}">
                <a16:creationId xmlns:a16="http://schemas.microsoft.com/office/drawing/2014/main" id="{D0000B72-2AF1-734B-BA4C-3952BF87D5F7}"/>
              </a:ext>
            </a:extLst>
          </p:cNvPr>
          <p:cNvSpPr/>
          <p:nvPr/>
        </p:nvSpPr>
        <p:spPr>
          <a:xfrm>
            <a:off x="8211047" y="2795665"/>
            <a:ext cx="1960828" cy="606004"/>
          </a:xfrm>
          <a:prstGeom prst="roundRect">
            <a:avLst>
              <a:gd name="adj" fmla="val 38006"/>
            </a:avLst>
          </a:prstGeom>
          <a:gradFill flip="none" rotWithShape="1">
            <a:gsLst>
              <a:gs pos="0">
                <a:srgbClr val="FFE061"/>
              </a:gs>
              <a:gs pos="100000">
                <a:srgbClr val="C69300"/>
              </a:gs>
            </a:gsLst>
            <a:lin ang="5400000" scaled="0"/>
          </a:gradFill>
          <a:ln w="12700" cap="flat">
            <a:solidFill>
              <a:srgbClr val="000000"/>
            </a:solidFill>
            <a:prstDash val="solid"/>
            <a:miter lim="400000"/>
          </a:ln>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12" name="Rounded Rectangle">
            <a:extLst>
              <a:ext uri="{FF2B5EF4-FFF2-40B4-BE49-F238E27FC236}">
                <a16:creationId xmlns:a16="http://schemas.microsoft.com/office/drawing/2014/main" id="{876C9929-2E9B-9842-97FC-0E8219AF731A}"/>
              </a:ext>
            </a:extLst>
          </p:cNvPr>
          <p:cNvSpPr/>
          <p:nvPr/>
        </p:nvSpPr>
        <p:spPr>
          <a:xfrm>
            <a:off x="8211047" y="1934036"/>
            <a:ext cx="1960828" cy="606005"/>
          </a:xfrm>
          <a:prstGeom prst="roundRect">
            <a:avLst>
              <a:gd name="adj" fmla="val 38006"/>
            </a:avLst>
          </a:prstGeom>
          <a:gradFill flip="none" rotWithShape="1">
            <a:gsLst>
              <a:gs pos="0">
                <a:srgbClr val="FFE061"/>
              </a:gs>
              <a:gs pos="100000">
                <a:srgbClr val="C69300"/>
              </a:gs>
            </a:gsLst>
            <a:lin ang="5400000" scaled="0"/>
          </a:gradFill>
          <a:ln w="12700" cap="flat">
            <a:solidFill>
              <a:srgbClr val="000000"/>
            </a:solidFill>
            <a:prstDash val="solid"/>
            <a:miter lim="400000"/>
          </a:ln>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13" name="Rounded Rectangle">
            <a:extLst>
              <a:ext uri="{FF2B5EF4-FFF2-40B4-BE49-F238E27FC236}">
                <a16:creationId xmlns:a16="http://schemas.microsoft.com/office/drawing/2014/main" id="{56D2F4C8-0F3F-5D48-9482-2AEE3AF0CC46}"/>
              </a:ext>
            </a:extLst>
          </p:cNvPr>
          <p:cNvSpPr/>
          <p:nvPr/>
        </p:nvSpPr>
        <p:spPr>
          <a:xfrm>
            <a:off x="8211047" y="1040182"/>
            <a:ext cx="1960828" cy="606004"/>
          </a:xfrm>
          <a:prstGeom prst="roundRect">
            <a:avLst>
              <a:gd name="adj" fmla="val 38006"/>
            </a:avLst>
          </a:prstGeom>
          <a:gradFill flip="none" rotWithShape="1">
            <a:gsLst>
              <a:gs pos="0">
                <a:srgbClr val="FFE061"/>
              </a:gs>
              <a:gs pos="100000">
                <a:srgbClr val="C69300"/>
              </a:gs>
            </a:gsLst>
            <a:lin ang="5400000" scaled="0"/>
          </a:gradFill>
          <a:ln w="12700" cap="flat">
            <a:solidFill>
              <a:srgbClr val="000000"/>
            </a:solidFill>
            <a:prstDash val="solid"/>
            <a:miter lim="400000"/>
          </a:ln>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14" name="Rounded Rectangle">
            <a:extLst>
              <a:ext uri="{FF2B5EF4-FFF2-40B4-BE49-F238E27FC236}">
                <a16:creationId xmlns:a16="http://schemas.microsoft.com/office/drawing/2014/main" id="{96CDC244-8BB8-DD43-9F68-B18ECC0012B3}"/>
              </a:ext>
            </a:extLst>
          </p:cNvPr>
          <p:cNvSpPr/>
          <p:nvPr/>
        </p:nvSpPr>
        <p:spPr>
          <a:xfrm>
            <a:off x="5022262" y="1044831"/>
            <a:ext cx="1535461" cy="630322"/>
          </a:xfrm>
          <a:prstGeom prst="roundRect">
            <a:avLst>
              <a:gd name="adj" fmla="val 29232"/>
            </a:avLst>
          </a:prstGeom>
          <a:gradFill flip="none" rotWithShape="1">
            <a:gsLst>
              <a:gs pos="0">
                <a:srgbClr val="9CE159"/>
              </a:gs>
              <a:gs pos="100000">
                <a:srgbClr val="578726"/>
              </a:gs>
            </a:gsLst>
            <a:lin ang="5400000" scaled="0"/>
          </a:gradFill>
          <a:ln w="12700" cap="flat">
            <a:solidFill>
              <a:srgbClr val="000000"/>
            </a:solidFill>
            <a:prstDash val="solid"/>
            <a:miter lim="400000"/>
          </a:ln>
          <a:effectLst>
            <a:outerShdw blurRad="38100" dist="25400" dir="5400000" rotWithShape="0">
              <a:srgbClr val="000000">
                <a:alpha val="50000"/>
              </a:srgbClr>
            </a:outerShdw>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15" name="Rounded Rectangle">
            <a:extLst>
              <a:ext uri="{FF2B5EF4-FFF2-40B4-BE49-F238E27FC236}">
                <a16:creationId xmlns:a16="http://schemas.microsoft.com/office/drawing/2014/main" id="{AD0C2B33-7B0C-4F4B-B6AA-FDE6C9FFC25D}"/>
              </a:ext>
            </a:extLst>
          </p:cNvPr>
          <p:cNvSpPr/>
          <p:nvPr/>
        </p:nvSpPr>
        <p:spPr>
          <a:xfrm>
            <a:off x="2022920" y="2558025"/>
            <a:ext cx="1518313" cy="1212922"/>
          </a:xfrm>
          <a:prstGeom prst="roundRect">
            <a:avLst>
              <a:gd name="adj" fmla="val 18989"/>
            </a:avLst>
          </a:prstGeom>
          <a:gradFill flip="none" rotWithShape="1">
            <a:gsLst>
              <a:gs pos="0">
                <a:srgbClr val="64B2DF"/>
              </a:gs>
              <a:gs pos="100000">
                <a:srgbClr val="175778"/>
              </a:gs>
            </a:gsLst>
            <a:lin ang="5400000" scaled="0"/>
          </a:gradFill>
          <a:ln w="12700" cap="flat">
            <a:solidFill>
              <a:srgbClr val="000000"/>
            </a:solidFill>
            <a:prstDash val="solid"/>
            <a:miter lim="400000"/>
          </a:ln>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16" name="Line">
            <a:extLst>
              <a:ext uri="{FF2B5EF4-FFF2-40B4-BE49-F238E27FC236}">
                <a16:creationId xmlns:a16="http://schemas.microsoft.com/office/drawing/2014/main" id="{99CE3171-2DDD-D948-BD31-17C52F292E8D}"/>
              </a:ext>
            </a:extLst>
          </p:cNvPr>
          <p:cNvSpPr/>
          <p:nvPr/>
        </p:nvSpPr>
        <p:spPr>
          <a:xfrm flipV="1">
            <a:off x="3623551" y="2222238"/>
            <a:ext cx="1327082" cy="577311"/>
          </a:xfrm>
          <a:prstGeom prst="line">
            <a:avLst/>
          </a:prstGeom>
          <a:noFill/>
          <a:ln w="76200" cap="flat">
            <a:solidFill>
              <a:srgbClr val="70BF41"/>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sp>
        <p:nvSpPr>
          <p:cNvPr id="18" name="CUDA">
            <a:extLst>
              <a:ext uri="{FF2B5EF4-FFF2-40B4-BE49-F238E27FC236}">
                <a16:creationId xmlns:a16="http://schemas.microsoft.com/office/drawing/2014/main" id="{598E905C-FEA9-0A47-A24F-C30E0B560F6A}"/>
              </a:ext>
            </a:extLst>
          </p:cNvPr>
          <p:cNvSpPr txBox="1"/>
          <p:nvPr/>
        </p:nvSpPr>
        <p:spPr>
          <a:xfrm>
            <a:off x="5022261" y="1070302"/>
            <a:ext cx="1534993" cy="606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solidFill>
                  <a:srgbClr val="FFFFFF"/>
                </a:solidFill>
                <a:latin typeface="+mn-lt"/>
                <a:ea typeface="+mn-ea"/>
                <a:cs typeface="+mn-cs"/>
                <a:sym typeface="Helvetica"/>
              </a:defRPr>
            </a:lvl1pPr>
          </a:lstStyle>
          <a:p>
            <a:r>
              <a:rPr sz="1999" dirty="0"/>
              <a:t>CUDA</a:t>
            </a:r>
          </a:p>
        </p:txBody>
      </p:sp>
      <p:sp>
        <p:nvSpPr>
          <p:cNvPr id="19" name="Nvidia GPUs">
            <a:extLst>
              <a:ext uri="{FF2B5EF4-FFF2-40B4-BE49-F238E27FC236}">
                <a16:creationId xmlns:a16="http://schemas.microsoft.com/office/drawing/2014/main" id="{6DFA4BD0-E107-F041-8D0D-2AFBC5A5DCD6}"/>
              </a:ext>
            </a:extLst>
          </p:cNvPr>
          <p:cNvSpPr txBox="1"/>
          <p:nvPr/>
        </p:nvSpPr>
        <p:spPr>
          <a:xfrm>
            <a:off x="8224740" y="1044831"/>
            <a:ext cx="1960829" cy="6060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latin typeface="+mn-lt"/>
                <a:ea typeface="+mn-ea"/>
                <a:cs typeface="+mn-cs"/>
                <a:sym typeface="Helvetica"/>
              </a:defRPr>
            </a:lvl1pPr>
          </a:lstStyle>
          <a:p>
            <a:r>
              <a:rPr sz="1999"/>
              <a:t>Nvidia GPUs</a:t>
            </a:r>
          </a:p>
        </p:txBody>
      </p:sp>
      <p:sp>
        <p:nvSpPr>
          <p:cNvPr id="20" name="Line">
            <a:extLst>
              <a:ext uri="{FF2B5EF4-FFF2-40B4-BE49-F238E27FC236}">
                <a16:creationId xmlns:a16="http://schemas.microsoft.com/office/drawing/2014/main" id="{B88E155B-475A-574F-883F-A85615A1443D}"/>
              </a:ext>
            </a:extLst>
          </p:cNvPr>
          <p:cNvSpPr/>
          <p:nvPr/>
        </p:nvSpPr>
        <p:spPr>
          <a:xfrm>
            <a:off x="6623503" y="1362313"/>
            <a:ext cx="1494478" cy="1"/>
          </a:xfrm>
          <a:prstGeom prst="line">
            <a:avLst/>
          </a:prstGeom>
          <a:noFill/>
          <a:ln w="50800" cap="flat">
            <a:solidFill>
              <a:srgbClr val="000000"/>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sp>
        <p:nvSpPr>
          <p:cNvPr id="23" name="Line">
            <a:extLst>
              <a:ext uri="{FF2B5EF4-FFF2-40B4-BE49-F238E27FC236}">
                <a16:creationId xmlns:a16="http://schemas.microsoft.com/office/drawing/2014/main" id="{2F31722C-63F7-8F4D-A960-894920891A2B}"/>
              </a:ext>
            </a:extLst>
          </p:cNvPr>
          <p:cNvSpPr/>
          <p:nvPr/>
        </p:nvSpPr>
        <p:spPr>
          <a:xfrm flipV="1">
            <a:off x="3635881" y="1426525"/>
            <a:ext cx="1305900" cy="1108691"/>
          </a:xfrm>
          <a:prstGeom prst="line">
            <a:avLst/>
          </a:prstGeom>
          <a:noFill/>
          <a:ln w="50800" cap="flat">
            <a:solidFill>
              <a:srgbClr val="000000"/>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sp>
        <p:nvSpPr>
          <p:cNvPr id="24" name="Xeon Phis">
            <a:extLst>
              <a:ext uri="{FF2B5EF4-FFF2-40B4-BE49-F238E27FC236}">
                <a16:creationId xmlns:a16="http://schemas.microsoft.com/office/drawing/2014/main" id="{ABF18E16-4004-5C46-AC32-42B6898A12B2}"/>
              </a:ext>
            </a:extLst>
          </p:cNvPr>
          <p:cNvSpPr txBox="1"/>
          <p:nvPr/>
        </p:nvSpPr>
        <p:spPr>
          <a:xfrm>
            <a:off x="8208063" y="2783635"/>
            <a:ext cx="1960828" cy="606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latin typeface="+mn-lt"/>
                <a:ea typeface="+mn-ea"/>
                <a:cs typeface="+mn-cs"/>
                <a:sym typeface="Helvetica"/>
              </a:defRPr>
            </a:lvl1pPr>
          </a:lstStyle>
          <a:p>
            <a:r>
              <a:rPr sz="1999" dirty="0"/>
              <a:t>Xeon Phis</a:t>
            </a:r>
          </a:p>
        </p:txBody>
      </p:sp>
      <p:sp>
        <p:nvSpPr>
          <p:cNvPr id="28" name="Line">
            <a:extLst>
              <a:ext uri="{FF2B5EF4-FFF2-40B4-BE49-F238E27FC236}">
                <a16:creationId xmlns:a16="http://schemas.microsoft.com/office/drawing/2014/main" id="{0BC59E2F-1C8A-0B46-9899-76B0DB772E30}"/>
              </a:ext>
            </a:extLst>
          </p:cNvPr>
          <p:cNvSpPr/>
          <p:nvPr/>
        </p:nvSpPr>
        <p:spPr>
          <a:xfrm>
            <a:off x="3628336" y="3041287"/>
            <a:ext cx="1299783" cy="59261"/>
          </a:xfrm>
          <a:prstGeom prst="line">
            <a:avLst/>
          </a:prstGeom>
          <a:noFill/>
          <a:ln w="50800" cap="flat">
            <a:solidFill>
              <a:srgbClr val="000000"/>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sp>
        <p:nvSpPr>
          <p:cNvPr id="29" name="Other GPUs">
            <a:extLst>
              <a:ext uri="{FF2B5EF4-FFF2-40B4-BE49-F238E27FC236}">
                <a16:creationId xmlns:a16="http://schemas.microsoft.com/office/drawing/2014/main" id="{AFC411D7-13F2-CA47-B495-5B41FAB6147A}"/>
              </a:ext>
            </a:extLst>
          </p:cNvPr>
          <p:cNvSpPr txBox="1"/>
          <p:nvPr/>
        </p:nvSpPr>
        <p:spPr>
          <a:xfrm>
            <a:off x="8208063" y="1938685"/>
            <a:ext cx="1960828" cy="606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latin typeface="+mn-lt"/>
                <a:ea typeface="+mn-ea"/>
                <a:cs typeface="+mn-cs"/>
                <a:sym typeface="Helvetica"/>
              </a:defRPr>
            </a:lvl1pPr>
          </a:lstStyle>
          <a:p>
            <a:r>
              <a:rPr lang="en-US" sz="1999" dirty="0"/>
              <a:t>AMD</a:t>
            </a:r>
            <a:r>
              <a:rPr sz="1999" dirty="0"/>
              <a:t> GPUs</a:t>
            </a:r>
          </a:p>
        </p:txBody>
      </p:sp>
      <p:sp>
        <p:nvSpPr>
          <p:cNvPr id="30" name="C annotated with OpenACC">
            <a:extLst>
              <a:ext uri="{FF2B5EF4-FFF2-40B4-BE49-F238E27FC236}">
                <a16:creationId xmlns:a16="http://schemas.microsoft.com/office/drawing/2014/main" id="{170F17DD-3EC8-484A-B1C9-B9AAC46058F5}"/>
              </a:ext>
            </a:extLst>
          </p:cNvPr>
          <p:cNvSpPr txBox="1"/>
          <p:nvPr/>
        </p:nvSpPr>
        <p:spPr>
          <a:xfrm>
            <a:off x="2003257" y="2562675"/>
            <a:ext cx="1534992" cy="122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solidFill>
                  <a:srgbClr val="FFFFFF"/>
                </a:solidFill>
                <a:latin typeface="+mn-lt"/>
                <a:ea typeface="+mn-ea"/>
                <a:cs typeface="+mn-cs"/>
                <a:sym typeface="Helvetica"/>
              </a:defRPr>
            </a:lvl1pPr>
          </a:lstStyle>
          <a:p>
            <a:r>
              <a:rPr sz="1999"/>
              <a:t>OpenACC</a:t>
            </a:r>
            <a:r>
              <a:rPr lang="en-US" sz="1999"/>
              <a:t>/ OpenMP Program</a:t>
            </a:r>
            <a:endParaRPr sz="1999"/>
          </a:p>
        </p:txBody>
      </p:sp>
      <p:sp>
        <p:nvSpPr>
          <p:cNvPr id="31" name="Line">
            <a:extLst>
              <a:ext uri="{FF2B5EF4-FFF2-40B4-BE49-F238E27FC236}">
                <a16:creationId xmlns:a16="http://schemas.microsoft.com/office/drawing/2014/main" id="{565ACF20-C97F-6640-898B-183C48B1B8BC}"/>
              </a:ext>
            </a:extLst>
          </p:cNvPr>
          <p:cNvSpPr/>
          <p:nvPr/>
        </p:nvSpPr>
        <p:spPr>
          <a:xfrm>
            <a:off x="3621894" y="3188682"/>
            <a:ext cx="1299783" cy="810512"/>
          </a:xfrm>
          <a:prstGeom prst="line">
            <a:avLst/>
          </a:prstGeom>
          <a:noFill/>
          <a:ln w="76200" cap="flat">
            <a:solidFill>
              <a:srgbClr val="51A7F9"/>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sp>
        <p:nvSpPr>
          <p:cNvPr id="32" name="Intel FPGAs">
            <a:extLst>
              <a:ext uri="{FF2B5EF4-FFF2-40B4-BE49-F238E27FC236}">
                <a16:creationId xmlns:a16="http://schemas.microsoft.com/office/drawing/2014/main" id="{83EDFC68-57BB-C74D-A0EB-2807FE2D52EF}"/>
              </a:ext>
            </a:extLst>
          </p:cNvPr>
          <p:cNvSpPr txBox="1"/>
          <p:nvPr/>
        </p:nvSpPr>
        <p:spPr>
          <a:xfrm>
            <a:off x="8224740" y="3756343"/>
            <a:ext cx="1960829" cy="606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latin typeface="+mn-lt"/>
                <a:ea typeface="+mn-ea"/>
                <a:cs typeface="+mn-cs"/>
                <a:sym typeface="Helvetica"/>
              </a:defRPr>
            </a:lvl1pPr>
          </a:lstStyle>
          <a:p>
            <a:r>
              <a:rPr sz="1999"/>
              <a:t>Intel FPGAs</a:t>
            </a:r>
          </a:p>
        </p:txBody>
      </p:sp>
      <p:sp>
        <p:nvSpPr>
          <p:cNvPr id="44" name="Rounded Rectangle">
            <a:extLst>
              <a:ext uri="{FF2B5EF4-FFF2-40B4-BE49-F238E27FC236}">
                <a16:creationId xmlns:a16="http://schemas.microsoft.com/office/drawing/2014/main" id="{01B2FB6B-CD36-F543-ADF5-34D5263D372D}"/>
              </a:ext>
            </a:extLst>
          </p:cNvPr>
          <p:cNvSpPr/>
          <p:nvPr/>
        </p:nvSpPr>
        <p:spPr>
          <a:xfrm>
            <a:off x="5019386" y="1904370"/>
            <a:ext cx="1535461" cy="630322"/>
          </a:xfrm>
          <a:prstGeom prst="roundRect">
            <a:avLst>
              <a:gd name="adj" fmla="val 29232"/>
            </a:avLst>
          </a:prstGeom>
          <a:gradFill flip="none" rotWithShape="1">
            <a:gsLst>
              <a:gs pos="0">
                <a:srgbClr val="9CE159"/>
              </a:gs>
              <a:gs pos="100000">
                <a:srgbClr val="578726"/>
              </a:gs>
            </a:gsLst>
            <a:lin ang="5400000" scaled="0"/>
          </a:gradFill>
          <a:ln w="12700" cap="flat">
            <a:solidFill>
              <a:srgbClr val="000000"/>
            </a:solidFill>
            <a:prstDash val="solid"/>
            <a:miter lim="400000"/>
          </a:ln>
          <a:effectLst>
            <a:outerShdw blurRad="38100" dist="25400" dir="5400000" rotWithShape="0">
              <a:srgbClr val="000000">
                <a:alpha val="50000"/>
              </a:srgbClr>
            </a:outerShdw>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45" name="CUDA">
            <a:extLst>
              <a:ext uri="{FF2B5EF4-FFF2-40B4-BE49-F238E27FC236}">
                <a16:creationId xmlns:a16="http://schemas.microsoft.com/office/drawing/2014/main" id="{0D8E53D9-A4A4-4E40-B5B8-75AC3E2EB29A}"/>
              </a:ext>
            </a:extLst>
          </p:cNvPr>
          <p:cNvSpPr txBox="1"/>
          <p:nvPr/>
        </p:nvSpPr>
        <p:spPr>
          <a:xfrm>
            <a:off x="5019385" y="1895344"/>
            <a:ext cx="1534993" cy="606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solidFill>
                  <a:srgbClr val="FFFFFF"/>
                </a:solidFill>
                <a:latin typeface="+mn-lt"/>
                <a:ea typeface="+mn-ea"/>
                <a:cs typeface="+mn-cs"/>
                <a:sym typeface="Helvetica"/>
              </a:defRPr>
            </a:lvl1pPr>
          </a:lstStyle>
          <a:p>
            <a:r>
              <a:rPr lang="en-US" sz="1999" dirty="0"/>
              <a:t>OpenCL</a:t>
            </a:r>
            <a:endParaRPr sz="1999" dirty="0"/>
          </a:p>
        </p:txBody>
      </p:sp>
      <p:sp>
        <p:nvSpPr>
          <p:cNvPr id="46" name="Rounded Rectangle">
            <a:extLst>
              <a:ext uri="{FF2B5EF4-FFF2-40B4-BE49-F238E27FC236}">
                <a16:creationId xmlns:a16="http://schemas.microsoft.com/office/drawing/2014/main" id="{0C5C8223-DEC8-2648-8E86-0744907376F4}"/>
              </a:ext>
            </a:extLst>
          </p:cNvPr>
          <p:cNvSpPr/>
          <p:nvPr/>
        </p:nvSpPr>
        <p:spPr>
          <a:xfrm>
            <a:off x="5016509" y="2781159"/>
            <a:ext cx="1535461" cy="630322"/>
          </a:xfrm>
          <a:prstGeom prst="roundRect">
            <a:avLst>
              <a:gd name="adj" fmla="val 29232"/>
            </a:avLst>
          </a:prstGeom>
          <a:gradFill flip="none" rotWithShape="1">
            <a:gsLst>
              <a:gs pos="0">
                <a:srgbClr val="9CE159"/>
              </a:gs>
              <a:gs pos="100000">
                <a:srgbClr val="578726"/>
              </a:gs>
            </a:gsLst>
            <a:lin ang="5400000" scaled="0"/>
          </a:gradFill>
          <a:ln w="12700" cap="flat">
            <a:solidFill>
              <a:srgbClr val="000000"/>
            </a:solidFill>
            <a:prstDash val="solid"/>
            <a:miter lim="400000"/>
          </a:ln>
          <a:effectLst>
            <a:outerShdw blurRad="38100" dist="25400" dir="5400000" rotWithShape="0">
              <a:srgbClr val="000000">
                <a:alpha val="50000"/>
              </a:srgbClr>
            </a:outerShdw>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47" name="CUDA">
            <a:extLst>
              <a:ext uri="{FF2B5EF4-FFF2-40B4-BE49-F238E27FC236}">
                <a16:creationId xmlns:a16="http://schemas.microsoft.com/office/drawing/2014/main" id="{A1B3E5FA-B8B7-1D49-9A16-BACE2DD1D98A}"/>
              </a:ext>
            </a:extLst>
          </p:cNvPr>
          <p:cNvSpPr txBox="1"/>
          <p:nvPr/>
        </p:nvSpPr>
        <p:spPr>
          <a:xfrm>
            <a:off x="5016508" y="2806630"/>
            <a:ext cx="1534993" cy="606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solidFill>
                  <a:srgbClr val="FFFFFF"/>
                </a:solidFill>
                <a:latin typeface="+mn-lt"/>
                <a:ea typeface="+mn-ea"/>
                <a:cs typeface="+mn-cs"/>
                <a:sym typeface="Helvetica"/>
              </a:defRPr>
            </a:lvl1pPr>
          </a:lstStyle>
          <a:p>
            <a:r>
              <a:rPr lang="en-US" sz="1999" dirty="0"/>
              <a:t>OpenCL</a:t>
            </a:r>
            <a:endParaRPr sz="1999" dirty="0"/>
          </a:p>
        </p:txBody>
      </p:sp>
      <p:sp>
        <p:nvSpPr>
          <p:cNvPr id="48" name="Rounded Rectangle">
            <a:extLst>
              <a:ext uri="{FF2B5EF4-FFF2-40B4-BE49-F238E27FC236}">
                <a16:creationId xmlns:a16="http://schemas.microsoft.com/office/drawing/2014/main" id="{6E72AF20-EC29-8546-8B6E-17F46ECF7217}"/>
              </a:ext>
            </a:extLst>
          </p:cNvPr>
          <p:cNvSpPr/>
          <p:nvPr/>
        </p:nvSpPr>
        <p:spPr>
          <a:xfrm>
            <a:off x="5013633" y="3675196"/>
            <a:ext cx="1535461" cy="630322"/>
          </a:xfrm>
          <a:prstGeom prst="roundRect">
            <a:avLst>
              <a:gd name="adj" fmla="val 29232"/>
            </a:avLst>
          </a:prstGeom>
          <a:gradFill flip="none" rotWithShape="1">
            <a:gsLst>
              <a:gs pos="0">
                <a:srgbClr val="9CE159"/>
              </a:gs>
              <a:gs pos="100000">
                <a:srgbClr val="578726"/>
              </a:gs>
            </a:gsLst>
            <a:lin ang="5400000" scaled="0"/>
          </a:gradFill>
          <a:ln w="12700" cap="flat">
            <a:solidFill>
              <a:srgbClr val="000000"/>
            </a:solidFill>
            <a:prstDash val="solid"/>
            <a:miter lim="400000"/>
          </a:ln>
          <a:effectLst>
            <a:outerShdw blurRad="38100" dist="25400" dir="5400000" rotWithShape="0">
              <a:srgbClr val="000000">
                <a:alpha val="50000"/>
              </a:srgbClr>
            </a:outerShdw>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49" name="CUDA">
            <a:extLst>
              <a:ext uri="{FF2B5EF4-FFF2-40B4-BE49-F238E27FC236}">
                <a16:creationId xmlns:a16="http://schemas.microsoft.com/office/drawing/2014/main" id="{F914E505-8040-6C43-940D-A842BF8C4676}"/>
              </a:ext>
            </a:extLst>
          </p:cNvPr>
          <p:cNvSpPr txBox="1"/>
          <p:nvPr/>
        </p:nvSpPr>
        <p:spPr>
          <a:xfrm>
            <a:off x="5013632" y="3700667"/>
            <a:ext cx="1534993" cy="606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solidFill>
                  <a:srgbClr val="FFFFFF"/>
                </a:solidFill>
                <a:latin typeface="+mn-lt"/>
                <a:ea typeface="+mn-ea"/>
                <a:cs typeface="+mn-cs"/>
                <a:sym typeface="Helvetica"/>
              </a:defRPr>
            </a:lvl1pPr>
          </a:lstStyle>
          <a:p>
            <a:r>
              <a:rPr lang="en-US" sz="1999" dirty="0"/>
              <a:t>Intel OpenCL</a:t>
            </a:r>
            <a:endParaRPr sz="1999" dirty="0"/>
          </a:p>
        </p:txBody>
      </p:sp>
      <p:sp>
        <p:nvSpPr>
          <p:cNvPr id="50" name="Rounded Rectangle">
            <a:extLst>
              <a:ext uri="{FF2B5EF4-FFF2-40B4-BE49-F238E27FC236}">
                <a16:creationId xmlns:a16="http://schemas.microsoft.com/office/drawing/2014/main" id="{3AA52DFC-2B9B-2648-B087-6B4C1887F776}"/>
              </a:ext>
            </a:extLst>
          </p:cNvPr>
          <p:cNvSpPr/>
          <p:nvPr/>
        </p:nvSpPr>
        <p:spPr>
          <a:xfrm>
            <a:off x="8208171" y="4549878"/>
            <a:ext cx="1960828" cy="606005"/>
          </a:xfrm>
          <a:prstGeom prst="roundRect">
            <a:avLst>
              <a:gd name="adj" fmla="val 38006"/>
            </a:avLst>
          </a:prstGeom>
          <a:gradFill flip="none" rotWithShape="1">
            <a:gsLst>
              <a:gs pos="0">
                <a:srgbClr val="FFE061"/>
              </a:gs>
              <a:gs pos="100000">
                <a:srgbClr val="C69300"/>
              </a:gs>
            </a:gsLst>
            <a:lin ang="5400000" scaled="0"/>
          </a:gradFill>
          <a:ln w="12700" cap="flat">
            <a:solidFill>
              <a:srgbClr val="000000"/>
            </a:solidFill>
            <a:prstDash val="solid"/>
            <a:miter lim="400000"/>
          </a:ln>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52" name="Intel FPGAs">
            <a:extLst>
              <a:ext uri="{FF2B5EF4-FFF2-40B4-BE49-F238E27FC236}">
                <a16:creationId xmlns:a16="http://schemas.microsoft.com/office/drawing/2014/main" id="{C65FF594-5630-4C46-8403-D2C14DC4DB08}"/>
              </a:ext>
            </a:extLst>
          </p:cNvPr>
          <p:cNvSpPr txBox="1"/>
          <p:nvPr/>
        </p:nvSpPr>
        <p:spPr>
          <a:xfrm>
            <a:off x="8221864" y="4564139"/>
            <a:ext cx="1960829" cy="606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latin typeface="+mn-lt"/>
                <a:ea typeface="+mn-ea"/>
                <a:cs typeface="+mn-cs"/>
                <a:sym typeface="Helvetica"/>
              </a:defRPr>
            </a:lvl1pPr>
          </a:lstStyle>
          <a:p>
            <a:r>
              <a:rPr lang="en-US" sz="1999" dirty="0" err="1"/>
              <a:t>DSSoCs</a:t>
            </a:r>
            <a:endParaRPr sz="1999" dirty="0"/>
          </a:p>
        </p:txBody>
      </p:sp>
      <p:sp>
        <p:nvSpPr>
          <p:cNvPr id="53" name="Rounded Rectangle">
            <a:extLst>
              <a:ext uri="{FF2B5EF4-FFF2-40B4-BE49-F238E27FC236}">
                <a16:creationId xmlns:a16="http://schemas.microsoft.com/office/drawing/2014/main" id="{04D30FFB-C762-EF4F-A5AF-1E6EA55A9E7E}"/>
              </a:ext>
            </a:extLst>
          </p:cNvPr>
          <p:cNvSpPr/>
          <p:nvPr/>
        </p:nvSpPr>
        <p:spPr>
          <a:xfrm>
            <a:off x="5010757" y="4551985"/>
            <a:ext cx="1535461" cy="630322"/>
          </a:xfrm>
          <a:prstGeom prst="roundRect">
            <a:avLst>
              <a:gd name="adj" fmla="val 29232"/>
            </a:avLst>
          </a:prstGeom>
          <a:gradFill flip="none" rotWithShape="1">
            <a:gsLst>
              <a:gs pos="0">
                <a:srgbClr val="9CE159"/>
              </a:gs>
              <a:gs pos="100000">
                <a:srgbClr val="578726"/>
              </a:gs>
            </a:gsLst>
            <a:lin ang="5400000" scaled="0"/>
          </a:gradFill>
          <a:ln w="12700" cap="flat">
            <a:solidFill>
              <a:srgbClr val="000000"/>
            </a:solidFill>
            <a:prstDash val="solid"/>
            <a:miter lim="400000"/>
          </a:ln>
          <a:effectLst>
            <a:outerShdw blurRad="38100" dist="25400" dir="5400000" rotWithShape="0">
              <a:srgbClr val="000000">
                <a:alpha val="50000"/>
              </a:srgbClr>
            </a:outerShdw>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54" name="CUDA">
            <a:extLst>
              <a:ext uri="{FF2B5EF4-FFF2-40B4-BE49-F238E27FC236}">
                <a16:creationId xmlns:a16="http://schemas.microsoft.com/office/drawing/2014/main" id="{73AEE892-1431-7140-8711-B790A43A454E}"/>
              </a:ext>
            </a:extLst>
          </p:cNvPr>
          <p:cNvSpPr txBox="1"/>
          <p:nvPr/>
        </p:nvSpPr>
        <p:spPr>
          <a:xfrm>
            <a:off x="5010756" y="4577456"/>
            <a:ext cx="1534993" cy="606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solidFill>
                  <a:srgbClr val="FFFFFF"/>
                </a:solidFill>
                <a:latin typeface="+mn-lt"/>
                <a:ea typeface="+mn-ea"/>
                <a:cs typeface="+mn-cs"/>
                <a:sym typeface="Helvetica"/>
              </a:defRPr>
            </a:lvl1pPr>
          </a:lstStyle>
          <a:p>
            <a:r>
              <a:rPr lang="en-US" sz="1999" dirty="0"/>
              <a:t>MCL</a:t>
            </a:r>
            <a:endParaRPr sz="1999" dirty="0"/>
          </a:p>
        </p:txBody>
      </p:sp>
      <p:sp>
        <p:nvSpPr>
          <p:cNvPr id="55" name="Line">
            <a:extLst>
              <a:ext uri="{FF2B5EF4-FFF2-40B4-BE49-F238E27FC236}">
                <a16:creationId xmlns:a16="http://schemas.microsoft.com/office/drawing/2014/main" id="{0BCEAA00-0215-AB45-8460-7CFAFF9FD639}"/>
              </a:ext>
            </a:extLst>
          </p:cNvPr>
          <p:cNvSpPr/>
          <p:nvPr/>
        </p:nvSpPr>
        <p:spPr>
          <a:xfrm>
            <a:off x="6631981" y="2220382"/>
            <a:ext cx="1494477" cy="26631"/>
          </a:xfrm>
          <a:prstGeom prst="line">
            <a:avLst/>
          </a:prstGeom>
          <a:noFill/>
          <a:ln w="50800" cap="flat">
            <a:solidFill>
              <a:srgbClr val="000000"/>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sp>
        <p:nvSpPr>
          <p:cNvPr id="56" name="Line">
            <a:extLst>
              <a:ext uri="{FF2B5EF4-FFF2-40B4-BE49-F238E27FC236}">
                <a16:creationId xmlns:a16="http://schemas.microsoft.com/office/drawing/2014/main" id="{9CE732E5-214F-834C-A05B-26CA5C8CAD23}"/>
              </a:ext>
            </a:extLst>
          </p:cNvPr>
          <p:cNvSpPr/>
          <p:nvPr/>
        </p:nvSpPr>
        <p:spPr>
          <a:xfrm>
            <a:off x="6630439" y="3095701"/>
            <a:ext cx="1494372" cy="9826"/>
          </a:xfrm>
          <a:prstGeom prst="line">
            <a:avLst/>
          </a:prstGeom>
          <a:noFill/>
          <a:ln w="50800" cap="flat">
            <a:solidFill>
              <a:srgbClr val="000000"/>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sp>
        <p:nvSpPr>
          <p:cNvPr id="57" name="Line">
            <a:extLst>
              <a:ext uri="{FF2B5EF4-FFF2-40B4-BE49-F238E27FC236}">
                <a16:creationId xmlns:a16="http://schemas.microsoft.com/office/drawing/2014/main" id="{BE57BFE9-1D82-4842-9DB3-27B14ACF302B}"/>
              </a:ext>
            </a:extLst>
          </p:cNvPr>
          <p:cNvSpPr/>
          <p:nvPr/>
        </p:nvSpPr>
        <p:spPr>
          <a:xfrm>
            <a:off x="6630287" y="4007475"/>
            <a:ext cx="1487694" cy="9825"/>
          </a:xfrm>
          <a:prstGeom prst="line">
            <a:avLst/>
          </a:prstGeom>
          <a:noFill/>
          <a:ln w="50800" cap="flat">
            <a:solidFill>
              <a:srgbClr val="000000"/>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sp>
        <p:nvSpPr>
          <p:cNvPr id="58" name="Line">
            <a:extLst>
              <a:ext uri="{FF2B5EF4-FFF2-40B4-BE49-F238E27FC236}">
                <a16:creationId xmlns:a16="http://schemas.microsoft.com/office/drawing/2014/main" id="{F5A6059E-15FE-EF44-83B8-D85B25B48D94}"/>
              </a:ext>
            </a:extLst>
          </p:cNvPr>
          <p:cNvSpPr/>
          <p:nvPr/>
        </p:nvSpPr>
        <p:spPr>
          <a:xfrm>
            <a:off x="6628640" y="4834042"/>
            <a:ext cx="1487695" cy="9825"/>
          </a:xfrm>
          <a:prstGeom prst="line">
            <a:avLst/>
          </a:prstGeom>
          <a:noFill/>
          <a:ln w="50800" cap="flat">
            <a:solidFill>
              <a:srgbClr val="000000"/>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sp>
        <p:nvSpPr>
          <p:cNvPr id="64" name="Line">
            <a:extLst>
              <a:ext uri="{FF2B5EF4-FFF2-40B4-BE49-F238E27FC236}">
                <a16:creationId xmlns:a16="http://schemas.microsoft.com/office/drawing/2014/main" id="{9094E5FF-CCB9-414C-B521-9173F89D0029}"/>
              </a:ext>
            </a:extLst>
          </p:cNvPr>
          <p:cNvSpPr/>
          <p:nvPr/>
        </p:nvSpPr>
        <p:spPr>
          <a:xfrm>
            <a:off x="3627121" y="3407640"/>
            <a:ext cx="1323512" cy="1551497"/>
          </a:xfrm>
          <a:prstGeom prst="line">
            <a:avLst/>
          </a:prstGeom>
          <a:noFill/>
          <a:ln w="76200" cap="flat">
            <a:solidFill>
              <a:schemeClr val="accent6"/>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grpSp>
        <p:nvGrpSpPr>
          <p:cNvPr id="3" name="Group 2">
            <a:extLst>
              <a:ext uri="{FF2B5EF4-FFF2-40B4-BE49-F238E27FC236}">
                <a16:creationId xmlns:a16="http://schemas.microsoft.com/office/drawing/2014/main" id="{B5205C5C-2EC7-644B-8127-2D05313CD606}"/>
              </a:ext>
            </a:extLst>
          </p:cNvPr>
          <p:cNvGrpSpPr/>
          <p:nvPr/>
        </p:nvGrpSpPr>
        <p:grpSpPr>
          <a:xfrm>
            <a:off x="3625335" y="3735216"/>
            <a:ext cx="6571730" cy="2307785"/>
            <a:chOff x="3626280" y="3735296"/>
            <a:chExt cx="6573442" cy="2308386"/>
          </a:xfrm>
        </p:grpSpPr>
        <p:sp>
          <p:nvSpPr>
            <p:cNvPr id="59" name="Rounded Rectangle">
              <a:extLst>
                <a:ext uri="{FF2B5EF4-FFF2-40B4-BE49-F238E27FC236}">
                  <a16:creationId xmlns:a16="http://schemas.microsoft.com/office/drawing/2014/main" id="{6B94A0EF-543D-F14F-B04A-4844B0B0BF50}"/>
                </a:ext>
              </a:extLst>
            </p:cNvPr>
            <p:cNvSpPr/>
            <p:nvPr/>
          </p:nvSpPr>
          <p:spPr>
            <a:xfrm>
              <a:off x="8224685" y="5409933"/>
              <a:ext cx="1961339" cy="606163"/>
            </a:xfrm>
            <a:prstGeom prst="roundRect">
              <a:avLst>
                <a:gd name="adj" fmla="val 38006"/>
              </a:avLst>
            </a:prstGeom>
            <a:gradFill flip="none" rotWithShape="1">
              <a:gsLst>
                <a:gs pos="0">
                  <a:srgbClr val="FFE061"/>
                </a:gs>
                <a:gs pos="100000">
                  <a:srgbClr val="C69300"/>
                </a:gs>
              </a:gsLst>
              <a:lin ang="5400000" scaled="0"/>
            </a:gradFill>
            <a:ln w="12700" cap="flat">
              <a:solidFill>
                <a:srgbClr val="000000"/>
              </a:solidFill>
              <a:prstDash val="solid"/>
              <a:miter lim="400000"/>
            </a:ln>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60" name="Intel FPGAs">
              <a:extLst>
                <a:ext uri="{FF2B5EF4-FFF2-40B4-BE49-F238E27FC236}">
                  <a16:creationId xmlns:a16="http://schemas.microsoft.com/office/drawing/2014/main" id="{5BCBB6AB-D022-164A-828B-837FE55C3B0D}"/>
                </a:ext>
              </a:extLst>
            </p:cNvPr>
            <p:cNvSpPr txBox="1"/>
            <p:nvPr/>
          </p:nvSpPr>
          <p:spPr>
            <a:xfrm>
              <a:off x="8238382" y="5424198"/>
              <a:ext cx="1961340" cy="6061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latin typeface="+mn-lt"/>
                  <a:ea typeface="+mn-ea"/>
                  <a:cs typeface="+mn-cs"/>
                  <a:sym typeface="Helvetica"/>
                </a:defRPr>
              </a:lvl1pPr>
            </a:lstStyle>
            <a:p>
              <a:r>
                <a:rPr lang="en-US" sz="1999" dirty="0"/>
                <a:t>CPUs/Xeon Phis</a:t>
              </a:r>
              <a:endParaRPr sz="1999" dirty="0"/>
            </a:p>
          </p:txBody>
        </p:sp>
        <p:sp>
          <p:nvSpPr>
            <p:cNvPr id="61" name="Rounded Rectangle">
              <a:extLst>
                <a:ext uri="{FF2B5EF4-FFF2-40B4-BE49-F238E27FC236}">
                  <a16:creationId xmlns:a16="http://schemas.microsoft.com/office/drawing/2014/main" id="{BCA13C66-C4AC-564D-96FF-4B158FDDB139}"/>
                </a:ext>
              </a:extLst>
            </p:cNvPr>
            <p:cNvSpPr/>
            <p:nvPr/>
          </p:nvSpPr>
          <p:spPr>
            <a:xfrm>
              <a:off x="5026438" y="5412042"/>
              <a:ext cx="1535861" cy="630486"/>
            </a:xfrm>
            <a:prstGeom prst="roundRect">
              <a:avLst>
                <a:gd name="adj" fmla="val 29232"/>
              </a:avLst>
            </a:prstGeom>
            <a:gradFill flip="none" rotWithShape="1">
              <a:gsLst>
                <a:gs pos="0">
                  <a:srgbClr val="9CE159"/>
                </a:gs>
                <a:gs pos="100000">
                  <a:srgbClr val="578726"/>
                </a:gs>
              </a:gsLst>
              <a:lin ang="5400000" scaled="0"/>
            </a:gradFill>
            <a:ln w="12700" cap="flat">
              <a:solidFill>
                <a:srgbClr val="000000"/>
              </a:solidFill>
              <a:prstDash val="solid"/>
              <a:miter lim="400000"/>
            </a:ln>
            <a:effectLst>
              <a:outerShdw blurRad="38100" dist="25400" dir="5400000" rotWithShape="0">
                <a:srgbClr val="000000">
                  <a:alpha val="50000"/>
                </a:srgbClr>
              </a:outerShdw>
            </a:effectLst>
          </p:spPr>
          <p:txBody>
            <a:bodyPr wrap="square" lIns="50787" tIns="50787" rIns="50787" bIns="50787" numCol="1" anchor="ctr">
              <a:noAutofit/>
            </a:bodyPr>
            <a:lstStyle/>
            <a:p>
              <a:pPr algn="ctr" defTabSz="457063">
                <a:defRPr sz="1200">
                  <a:solidFill>
                    <a:srgbClr val="FFFFFF"/>
                  </a:solidFill>
                  <a:effectLst>
                    <a:outerShdw blurRad="25400" dist="23998" dir="2700000" rotWithShape="0">
                      <a:srgbClr val="000000">
                        <a:alpha val="31034"/>
                      </a:srgbClr>
                    </a:outerShdw>
                  </a:effectLst>
                  <a:latin typeface="+mn-lt"/>
                  <a:ea typeface="+mn-ea"/>
                  <a:cs typeface="+mn-cs"/>
                  <a:sym typeface="Helvetica"/>
                </a:defRPr>
              </a:pPr>
              <a:endParaRPr sz="1200"/>
            </a:p>
          </p:txBody>
        </p:sp>
        <p:sp>
          <p:nvSpPr>
            <p:cNvPr id="62" name="CUDA">
              <a:extLst>
                <a:ext uri="{FF2B5EF4-FFF2-40B4-BE49-F238E27FC236}">
                  <a16:creationId xmlns:a16="http://schemas.microsoft.com/office/drawing/2014/main" id="{CA5E58AE-B1AD-134E-8040-EF3760782BAB}"/>
                </a:ext>
              </a:extLst>
            </p:cNvPr>
            <p:cNvSpPr txBox="1"/>
            <p:nvPr/>
          </p:nvSpPr>
          <p:spPr>
            <a:xfrm>
              <a:off x="5026437" y="5437519"/>
              <a:ext cx="1535393" cy="6061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87" tIns="50787" rIns="50787" bIns="50787" numCol="1" anchor="ctr">
              <a:noAutofit/>
            </a:bodyPr>
            <a:lstStyle>
              <a:lvl1pPr algn="ctr" defTabSz="457200">
                <a:defRPr sz="2000">
                  <a:solidFill>
                    <a:srgbClr val="FFFFFF"/>
                  </a:solidFill>
                  <a:latin typeface="+mn-lt"/>
                  <a:ea typeface="+mn-ea"/>
                  <a:cs typeface="+mn-cs"/>
                  <a:sym typeface="Helvetica"/>
                </a:defRPr>
              </a:lvl1pPr>
            </a:lstStyle>
            <a:p>
              <a:r>
                <a:rPr lang="en-US" sz="1999" dirty="0"/>
                <a:t>OpenMP</a:t>
              </a:r>
              <a:endParaRPr sz="1999" dirty="0"/>
            </a:p>
          </p:txBody>
        </p:sp>
        <p:sp>
          <p:nvSpPr>
            <p:cNvPr id="63" name="Line">
              <a:extLst>
                <a:ext uri="{FF2B5EF4-FFF2-40B4-BE49-F238E27FC236}">
                  <a16:creationId xmlns:a16="http://schemas.microsoft.com/office/drawing/2014/main" id="{201EE9CF-A1A3-F146-B5FE-E208A21AE606}"/>
                </a:ext>
              </a:extLst>
            </p:cNvPr>
            <p:cNvSpPr/>
            <p:nvPr/>
          </p:nvSpPr>
          <p:spPr>
            <a:xfrm>
              <a:off x="6644742" y="5694172"/>
              <a:ext cx="1488083" cy="9828"/>
            </a:xfrm>
            <a:prstGeom prst="line">
              <a:avLst/>
            </a:prstGeom>
            <a:noFill/>
            <a:ln w="50800" cap="flat">
              <a:solidFill>
                <a:srgbClr val="000000"/>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sp>
          <p:nvSpPr>
            <p:cNvPr id="65" name="Line">
              <a:extLst>
                <a:ext uri="{FF2B5EF4-FFF2-40B4-BE49-F238E27FC236}">
                  <a16:creationId xmlns:a16="http://schemas.microsoft.com/office/drawing/2014/main" id="{C5793670-26F4-7D46-9690-942DC3078616}"/>
                </a:ext>
              </a:extLst>
            </p:cNvPr>
            <p:cNvSpPr/>
            <p:nvPr/>
          </p:nvSpPr>
          <p:spPr>
            <a:xfrm>
              <a:off x="3626280" y="3735296"/>
              <a:ext cx="1292691" cy="1968704"/>
            </a:xfrm>
            <a:prstGeom prst="line">
              <a:avLst/>
            </a:prstGeom>
            <a:noFill/>
            <a:ln w="76200" cap="flat">
              <a:solidFill>
                <a:schemeClr val="accent6"/>
              </a:solidFill>
              <a:prstDash val="solid"/>
              <a:miter lim="400000"/>
              <a:tailEnd type="triangle" w="med" len="med"/>
            </a:ln>
            <a:effectLst/>
          </p:spPr>
          <p:txBody>
            <a:bodyPr wrap="square" lIns="50787" tIns="50787" rIns="50787" bIns="50787" numCol="1" anchor="ctr">
              <a:noAutofit/>
            </a:bodyPr>
            <a:lstStyle/>
            <a:p>
              <a:pPr algn="ctr" defTabSz="457063">
                <a:defRPr sz="1200">
                  <a:latin typeface="Helvetica Light"/>
                  <a:ea typeface="Helvetica Light"/>
                  <a:cs typeface="Helvetica Light"/>
                  <a:sym typeface="Helvetica Light"/>
                </a:defRPr>
              </a:pPr>
              <a:endParaRPr sz="1200"/>
            </a:p>
          </p:txBody>
        </p:sp>
      </p:grpSp>
      <p:grpSp>
        <p:nvGrpSpPr>
          <p:cNvPr id="6" name="Group 5">
            <a:extLst>
              <a:ext uri="{FF2B5EF4-FFF2-40B4-BE49-F238E27FC236}">
                <a16:creationId xmlns:a16="http://schemas.microsoft.com/office/drawing/2014/main" id="{143DD467-2385-E640-BAC1-89691D967746}"/>
              </a:ext>
            </a:extLst>
          </p:cNvPr>
          <p:cNvGrpSpPr/>
          <p:nvPr/>
        </p:nvGrpSpPr>
        <p:grpSpPr>
          <a:xfrm>
            <a:off x="433498" y="2759229"/>
            <a:ext cx="2125597" cy="1747239"/>
            <a:chOff x="433611" y="2759055"/>
            <a:chExt cx="2126151" cy="1747694"/>
          </a:xfrm>
        </p:grpSpPr>
        <p:sp>
          <p:nvSpPr>
            <p:cNvPr id="67" name="Curved Right Arrow 66">
              <a:extLst>
                <a:ext uri="{FF2B5EF4-FFF2-40B4-BE49-F238E27FC236}">
                  <a16:creationId xmlns:a16="http://schemas.microsoft.com/office/drawing/2014/main" id="{105C6A69-2A00-5543-A7C4-ABADCBD17A2A}"/>
                </a:ext>
              </a:extLst>
            </p:cNvPr>
            <p:cNvSpPr/>
            <p:nvPr/>
          </p:nvSpPr>
          <p:spPr>
            <a:xfrm>
              <a:off x="1382918" y="2759055"/>
              <a:ext cx="552091" cy="810723"/>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TextBox 67">
              <a:extLst>
                <a:ext uri="{FF2B5EF4-FFF2-40B4-BE49-F238E27FC236}">
                  <a16:creationId xmlns:a16="http://schemas.microsoft.com/office/drawing/2014/main" id="{3B305D50-6B2D-D544-97E1-0ACC1DDE265D}"/>
                </a:ext>
              </a:extLst>
            </p:cNvPr>
            <p:cNvSpPr txBox="1"/>
            <p:nvPr/>
          </p:nvSpPr>
          <p:spPr>
            <a:xfrm>
              <a:off x="433611" y="3860418"/>
              <a:ext cx="2126151" cy="646331"/>
            </a:xfrm>
            <a:prstGeom prst="rect">
              <a:avLst/>
            </a:prstGeom>
            <a:noFill/>
          </p:spPr>
          <p:txBody>
            <a:bodyPr wrap="square" rtlCol="0">
              <a:spAutoFit/>
            </a:bodyPr>
            <a:lstStyle/>
            <a:p>
              <a:r>
                <a:rPr lang="en-US" dirty="0"/>
                <a:t>OpenACC/OpenMP Interoperability</a:t>
              </a:r>
            </a:p>
          </p:txBody>
        </p:sp>
      </p:grpSp>
    </p:spTree>
    <p:extLst>
      <p:ext uri="{BB962C8B-B14F-4D97-AF65-F5344CB8AC3E}">
        <p14:creationId xmlns:p14="http://schemas.microsoft.com/office/powerpoint/2010/main" val="2739970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3CE3205-D6E0-754A-B33D-D53799A1AACD}"/>
              </a:ext>
            </a:extLst>
          </p:cNvPr>
          <p:cNvSpPr>
            <a:spLocks noGrp="1"/>
          </p:cNvSpPr>
          <p:nvPr>
            <p:ph sz="quarter" idx="13"/>
          </p:nvPr>
        </p:nvSpPr>
        <p:spPr/>
        <p:txBody>
          <a:bodyPr/>
          <a:lstStyle/>
          <a:p>
            <a:r>
              <a:rPr lang="en-US" sz="1999" dirty="0"/>
              <a:t>Ported the OpenACC version of the GNU Radio blocks to OpenMP3 (CPU target), CUDA (GPU target), and OpenCL (GPU target) and compared against the reference CPU version.</a:t>
            </a:r>
          </a:p>
          <a:p>
            <a:pPr marL="285664" indent="-285664"/>
            <a:r>
              <a:rPr lang="en-US" dirty="0"/>
              <a:t>Tested Platform: NVIDA Jetson Xavier (8-core ARM CPU, NVIDIA Volta GPU, two NVDLA Engines and VLIW Vision Processor) </a:t>
            </a:r>
          </a:p>
          <a:p>
            <a:pPr lvl="1"/>
            <a:endParaRPr lang="en-US" sz="1799" dirty="0"/>
          </a:p>
          <a:p>
            <a:endParaRPr lang="en-US" sz="1999" dirty="0"/>
          </a:p>
        </p:txBody>
      </p:sp>
      <p:sp>
        <p:nvSpPr>
          <p:cNvPr id="5" name="Title 4">
            <a:extLst>
              <a:ext uri="{FF2B5EF4-FFF2-40B4-BE49-F238E27FC236}">
                <a16:creationId xmlns:a16="http://schemas.microsoft.com/office/drawing/2014/main" id="{5A819A0B-9780-DE43-9E67-A8144AA475A5}"/>
              </a:ext>
            </a:extLst>
          </p:cNvPr>
          <p:cNvSpPr>
            <a:spLocks noGrp="1"/>
          </p:cNvSpPr>
          <p:nvPr>
            <p:ph type="ctrTitle"/>
          </p:nvPr>
        </p:nvSpPr>
        <p:spPr/>
        <p:txBody>
          <a:bodyPr/>
          <a:lstStyle/>
          <a:p>
            <a:r>
              <a:rPr lang="en-US" dirty="0"/>
              <a:t>Initial Performance of OpenACC GNU Radio Blocks on Xavier</a:t>
            </a:r>
          </a:p>
        </p:txBody>
      </p:sp>
      <p:pic>
        <p:nvPicPr>
          <p:cNvPr id="2" name="Picture 1">
            <a:extLst>
              <a:ext uri="{FF2B5EF4-FFF2-40B4-BE49-F238E27FC236}">
                <a16:creationId xmlns:a16="http://schemas.microsoft.com/office/drawing/2014/main" id="{FE5102CF-87A8-4444-ADF0-57A7FA726D5B}"/>
              </a:ext>
            </a:extLst>
          </p:cNvPr>
          <p:cNvPicPr>
            <a:picLocks noChangeAspect="1"/>
          </p:cNvPicPr>
          <p:nvPr/>
        </p:nvPicPr>
        <p:blipFill>
          <a:blip r:embed="rId3"/>
          <a:stretch>
            <a:fillRect/>
          </a:stretch>
        </p:blipFill>
        <p:spPr>
          <a:xfrm>
            <a:off x="569538" y="2636345"/>
            <a:ext cx="3484805" cy="2089772"/>
          </a:xfrm>
          <a:prstGeom prst="rect">
            <a:avLst/>
          </a:prstGeom>
        </p:spPr>
      </p:pic>
      <p:pic>
        <p:nvPicPr>
          <p:cNvPr id="6" name="Picture 5">
            <a:extLst>
              <a:ext uri="{FF2B5EF4-FFF2-40B4-BE49-F238E27FC236}">
                <a16:creationId xmlns:a16="http://schemas.microsoft.com/office/drawing/2014/main" id="{71467174-FC32-3046-A3BB-B892BEF4CD70}"/>
              </a:ext>
            </a:extLst>
          </p:cNvPr>
          <p:cNvPicPr>
            <a:picLocks noChangeAspect="1"/>
          </p:cNvPicPr>
          <p:nvPr/>
        </p:nvPicPr>
        <p:blipFill>
          <a:blip r:embed="rId4"/>
          <a:stretch>
            <a:fillRect/>
          </a:stretch>
        </p:blipFill>
        <p:spPr>
          <a:xfrm>
            <a:off x="4348171" y="2633126"/>
            <a:ext cx="3484805" cy="2092992"/>
          </a:xfrm>
          <a:prstGeom prst="rect">
            <a:avLst/>
          </a:prstGeom>
        </p:spPr>
      </p:pic>
      <p:pic>
        <p:nvPicPr>
          <p:cNvPr id="8" name="Picture 7">
            <a:extLst>
              <a:ext uri="{FF2B5EF4-FFF2-40B4-BE49-F238E27FC236}">
                <a16:creationId xmlns:a16="http://schemas.microsoft.com/office/drawing/2014/main" id="{3445EC2E-CAE2-D34A-AAA2-33F4013F5B76}"/>
              </a:ext>
            </a:extLst>
          </p:cNvPr>
          <p:cNvPicPr>
            <a:picLocks noChangeAspect="1"/>
          </p:cNvPicPr>
          <p:nvPr/>
        </p:nvPicPr>
        <p:blipFill>
          <a:blip r:embed="rId5"/>
          <a:stretch>
            <a:fillRect/>
          </a:stretch>
        </p:blipFill>
        <p:spPr>
          <a:xfrm>
            <a:off x="8156249" y="2608028"/>
            <a:ext cx="3484805" cy="2091889"/>
          </a:xfrm>
          <a:prstGeom prst="rect">
            <a:avLst/>
          </a:prstGeom>
        </p:spPr>
      </p:pic>
      <p:pic>
        <p:nvPicPr>
          <p:cNvPr id="12" name="Picture 11">
            <a:extLst>
              <a:ext uri="{FF2B5EF4-FFF2-40B4-BE49-F238E27FC236}">
                <a16:creationId xmlns:a16="http://schemas.microsoft.com/office/drawing/2014/main" id="{7ABCC134-AFE4-5F4B-AD97-D84007EDFB6A}"/>
              </a:ext>
            </a:extLst>
          </p:cNvPr>
          <p:cNvPicPr>
            <a:picLocks noChangeAspect="1"/>
          </p:cNvPicPr>
          <p:nvPr/>
        </p:nvPicPr>
        <p:blipFill>
          <a:blip r:embed="rId6"/>
          <a:stretch>
            <a:fillRect/>
          </a:stretch>
        </p:blipFill>
        <p:spPr>
          <a:xfrm>
            <a:off x="6389622" y="4773638"/>
            <a:ext cx="3484805" cy="2093751"/>
          </a:xfrm>
          <a:prstGeom prst="rect">
            <a:avLst/>
          </a:prstGeom>
        </p:spPr>
      </p:pic>
      <p:pic>
        <p:nvPicPr>
          <p:cNvPr id="15" name="Picture 14">
            <a:extLst>
              <a:ext uri="{FF2B5EF4-FFF2-40B4-BE49-F238E27FC236}">
                <a16:creationId xmlns:a16="http://schemas.microsoft.com/office/drawing/2014/main" id="{E571F022-8078-664F-AAD1-691B0289DD4B}"/>
              </a:ext>
            </a:extLst>
          </p:cNvPr>
          <p:cNvPicPr>
            <a:picLocks noChangeAspect="1"/>
          </p:cNvPicPr>
          <p:nvPr/>
        </p:nvPicPr>
        <p:blipFill>
          <a:blip r:embed="rId7"/>
          <a:stretch>
            <a:fillRect/>
          </a:stretch>
        </p:blipFill>
        <p:spPr>
          <a:xfrm>
            <a:off x="2578060" y="4775692"/>
            <a:ext cx="3488289" cy="2093751"/>
          </a:xfrm>
          <a:prstGeom prst="rect">
            <a:avLst/>
          </a:prstGeom>
        </p:spPr>
      </p:pic>
      <p:sp>
        <p:nvSpPr>
          <p:cNvPr id="7" name="TextBox 6">
            <a:extLst>
              <a:ext uri="{FF2B5EF4-FFF2-40B4-BE49-F238E27FC236}">
                <a16:creationId xmlns:a16="http://schemas.microsoft.com/office/drawing/2014/main" id="{B2994097-EF68-4C8C-A2F5-818E6537ED38}"/>
              </a:ext>
            </a:extLst>
          </p:cNvPr>
          <p:cNvSpPr txBox="1"/>
          <p:nvPr/>
        </p:nvSpPr>
        <p:spPr>
          <a:xfrm>
            <a:off x="269174" y="5391323"/>
            <a:ext cx="2119443" cy="73847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400" dirty="0"/>
              <a:t>Omitted MCL since JIT compilation not yet </a:t>
            </a:r>
          </a:p>
          <a:p>
            <a:r>
              <a:rPr lang="en-US" sz="1400" dirty="0"/>
              <a:t>factored </a:t>
            </a:r>
          </a:p>
        </p:txBody>
      </p:sp>
    </p:spTree>
    <p:extLst>
      <p:ext uri="{BB962C8B-B14F-4D97-AF65-F5344CB8AC3E}">
        <p14:creationId xmlns:p14="http://schemas.microsoft.com/office/powerpoint/2010/main" val="3529937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ctrTitle"/>
          </p:nvPr>
        </p:nvSpPr>
        <p:spPr/>
        <p:txBody>
          <a:bodyPr/>
          <a:lstStyle/>
          <a:p>
            <a:r>
              <a:rPr lang="en-US" dirty="0"/>
              <a:t>Program Characteristics Prediction of GNU Radio Blocks using Aspen</a:t>
            </a:r>
          </a:p>
        </p:txBody>
      </p:sp>
      <p:sp>
        <p:nvSpPr>
          <p:cNvPr id="8" name="Content Placeholder 7">
            <a:extLst>
              <a:ext uri="{FF2B5EF4-FFF2-40B4-BE49-F238E27FC236}">
                <a16:creationId xmlns:a16="http://schemas.microsoft.com/office/drawing/2014/main" id="{4CCFB4D3-BFA9-FF40-8388-9267D9572455}"/>
              </a:ext>
            </a:extLst>
          </p:cNvPr>
          <p:cNvSpPr>
            <a:spLocks noGrp="1"/>
          </p:cNvSpPr>
          <p:nvPr>
            <p:ph sz="quarter" idx="13"/>
          </p:nvPr>
        </p:nvSpPr>
        <p:spPr/>
        <p:txBody>
          <a:bodyPr/>
          <a:lstStyle/>
          <a:p>
            <a:r>
              <a:rPr lang="en-US" sz="1999" dirty="0"/>
              <a:t>OpenARC automatically generates a structured Aspen performance model from the ported OpenACC code of the GNU Radio blocks. </a:t>
            </a:r>
          </a:p>
          <a:p>
            <a:r>
              <a:rPr lang="en-US" sz="1999" dirty="0"/>
              <a:t>Aspen performance prediction tools digest the generated Aspen models and derive performance predictions for the target application.</a:t>
            </a:r>
          </a:p>
          <a:p>
            <a:endParaRPr lang="en-US" dirty="0"/>
          </a:p>
        </p:txBody>
      </p:sp>
      <p:pic>
        <p:nvPicPr>
          <p:cNvPr id="12" name="Picture 4" descr="A screenshot of a cell phone&#10;&#10;Description generated with very high confidence">
            <a:extLst>
              <a:ext uri="{FF2B5EF4-FFF2-40B4-BE49-F238E27FC236}">
                <a16:creationId xmlns:a16="http://schemas.microsoft.com/office/drawing/2014/main" id="{E41BBFBB-D640-DE4C-BE38-00EF408D35F6}"/>
              </a:ext>
            </a:extLst>
          </p:cNvPr>
          <p:cNvPicPr>
            <a:picLocks noChangeAspect="1"/>
          </p:cNvPicPr>
          <p:nvPr/>
        </p:nvPicPr>
        <p:blipFill rotWithShape="1">
          <a:blip r:embed="rId2"/>
          <a:srcRect t="8017"/>
          <a:stretch/>
        </p:blipFill>
        <p:spPr bwMode="auto">
          <a:xfrm>
            <a:off x="713784" y="2890245"/>
            <a:ext cx="4967581" cy="2890503"/>
          </a:xfrm>
          <a:prstGeom prst="rect">
            <a:avLst/>
          </a:prstGeom>
          <a:noFill/>
          <a:ln w="9525">
            <a:noFill/>
            <a:miter lim="800000"/>
            <a:headEnd/>
            <a:tailEnd/>
          </a:ln>
        </p:spPr>
      </p:pic>
      <p:pic>
        <p:nvPicPr>
          <p:cNvPr id="11" name="Picture 10">
            <a:extLst>
              <a:ext uri="{FF2B5EF4-FFF2-40B4-BE49-F238E27FC236}">
                <a16:creationId xmlns:a16="http://schemas.microsoft.com/office/drawing/2014/main" id="{7D627B1D-85C7-BF48-98B3-5631F1AC462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061858" y="2743379"/>
            <a:ext cx="2742486" cy="1637873"/>
          </a:xfrm>
          <a:prstGeom prst="rect">
            <a:avLst/>
          </a:prstGeom>
        </p:spPr>
      </p:pic>
      <p:pic>
        <p:nvPicPr>
          <p:cNvPr id="14" name="Picture 13">
            <a:extLst>
              <a:ext uri="{FF2B5EF4-FFF2-40B4-BE49-F238E27FC236}">
                <a16:creationId xmlns:a16="http://schemas.microsoft.com/office/drawing/2014/main" id="{55FC49ED-BBA7-8841-977D-EC6040DEAD8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72386" y="2735761"/>
            <a:ext cx="2742486" cy="1645491"/>
          </a:xfrm>
          <a:prstGeom prst="rect">
            <a:avLst/>
          </a:prstGeom>
        </p:spPr>
      </p:pic>
      <p:pic>
        <p:nvPicPr>
          <p:cNvPr id="16" name="Picture 15">
            <a:extLst>
              <a:ext uri="{FF2B5EF4-FFF2-40B4-BE49-F238E27FC236}">
                <a16:creationId xmlns:a16="http://schemas.microsoft.com/office/drawing/2014/main" id="{AE1068CA-0995-D841-8D8F-C48A9ADE7EA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068207" y="4621381"/>
            <a:ext cx="2729789" cy="1637873"/>
          </a:xfrm>
          <a:prstGeom prst="rect">
            <a:avLst/>
          </a:prstGeom>
        </p:spPr>
      </p:pic>
      <p:pic>
        <p:nvPicPr>
          <p:cNvPr id="18" name="Picture 17">
            <a:extLst>
              <a:ext uri="{FF2B5EF4-FFF2-40B4-BE49-F238E27FC236}">
                <a16:creationId xmlns:a16="http://schemas.microsoft.com/office/drawing/2014/main" id="{221F6D5F-0429-DF4D-9C3C-F7324A6B482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872386" y="4621381"/>
            <a:ext cx="2742486" cy="1645491"/>
          </a:xfrm>
          <a:prstGeom prst="rect">
            <a:avLst/>
          </a:prstGeom>
        </p:spPr>
      </p:pic>
      <p:sp>
        <p:nvSpPr>
          <p:cNvPr id="19" name="TextBox 18">
            <a:extLst>
              <a:ext uri="{FF2B5EF4-FFF2-40B4-BE49-F238E27FC236}">
                <a16:creationId xmlns:a16="http://schemas.microsoft.com/office/drawing/2014/main" id="{1821DE47-9131-4542-A1B5-72141E20F5D9}"/>
              </a:ext>
            </a:extLst>
          </p:cNvPr>
          <p:cNvSpPr txBox="1"/>
          <p:nvPr/>
        </p:nvSpPr>
        <p:spPr>
          <a:xfrm>
            <a:off x="713784" y="5860521"/>
            <a:ext cx="4816145" cy="646163"/>
          </a:xfrm>
          <a:prstGeom prst="rect">
            <a:avLst/>
          </a:prstGeom>
          <a:noFill/>
        </p:spPr>
        <p:txBody>
          <a:bodyPr wrap="square" rtlCol="0">
            <a:spAutoFit/>
          </a:bodyPr>
          <a:lstStyle/>
          <a:p>
            <a:r>
              <a:rPr lang="en-US" dirty="0"/>
              <a:t>COMPASS: A Framework for Automated Performance Modeling and Prediction</a:t>
            </a:r>
          </a:p>
        </p:txBody>
      </p:sp>
    </p:spTree>
    <p:extLst>
      <p:ext uri="{BB962C8B-B14F-4D97-AF65-F5344CB8AC3E}">
        <p14:creationId xmlns:p14="http://schemas.microsoft.com/office/powerpoint/2010/main" val="37068254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3CE3205-D6E0-754A-B33D-D53799A1AACD}"/>
              </a:ext>
            </a:extLst>
          </p:cNvPr>
          <p:cNvSpPr>
            <a:spLocks noGrp="1"/>
          </p:cNvSpPr>
          <p:nvPr>
            <p:ph sz="quarter" idx="13"/>
          </p:nvPr>
        </p:nvSpPr>
        <p:spPr/>
        <p:txBody>
          <a:bodyPr/>
          <a:lstStyle/>
          <a:p>
            <a:r>
              <a:rPr lang="en-US" sz="1999" dirty="0"/>
              <a:t>Ported the OpenACC version of the GNU Radio blocks to OpenMP3 (CPU target), CUDA (GPU target), OpenCL (GPU target), and MCL (GPU target) and compared against the reference CPU version.</a:t>
            </a:r>
          </a:p>
          <a:p>
            <a:pPr lvl="1"/>
            <a:r>
              <a:rPr lang="en-US" sz="1799" dirty="0"/>
              <a:t>The reference CPU versions of </a:t>
            </a:r>
            <a:r>
              <a:rPr lang="en-US" sz="1799" dirty="0" err="1"/>
              <a:t>accComplexToMagPhase</a:t>
            </a:r>
            <a:r>
              <a:rPr lang="en-US" sz="1799" dirty="0"/>
              <a:t> and </a:t>
            </a:r>
            <a:r>
              <a:rPr lang="en-US" sz="1799" dirty="0" err="1"/>
              <a:t>accComplexToMag</a:t>
            </a:r>
            <a:r>
              <a:rPr lang="en-US" sz="1799" dirty="0"/>
              <a:t> blocks were vectorized with VOLK.</a:t>
            </a:r>
          </a:p>
        </p:txBody>
      </p:sp>
      <p:sp>
        <p:nvSpPr>
          <p:cNvPr id="5" name="Title 4">
            <a:extLst>
              <a:ext uri="{FF2B5EF4-FFF2-40B4-BE49-F238E27FC236}">
                <a16:creationId xmlns:a16="http://schemas.microsoft.com/office/drawing/2014/main" id="{5A819A0B-9780-DE43-9E67-A8144AA475A5}"/>
              </a:ext>
            </a:extLst>
          </p:cNvPr>
          <p:cNvSpPr>
            <a:spLocks noGrp="1"/>
          </p:cNvSpPr>
          <p:nvPr>
            <p:ph type="ctrTitle"/>
          </p:nvPr>
        </p:nvSpPr>
        <p:spPr/>
        <p:txBody>
          <a:bodyPr>
            <a:normAutofit/>
          </a:bodyPr>
          <a:lstStyle/>
          <a:p>
            <a:r>
              <a:rPr lang="en-US" dirty="0"/>
              <a:t>Initial Performance of OpenACC GNU Radio Blocks on Xavier (Cont.)</a:t>
            </a:r>
          </a:p>
        </p:txBody>
      </p:sp>
      <p:pic>
        <p:nvPicPr>
          <p:cNvPr id="7" name="Picture 6">
            <a:extLst>
              <a:ext uri="{FF2B5EF4-FFF2-40B4-BE49-F238E27FC236}">
                <a16:creationId xmlns:a16="http://schemas.microsoft.com/office/drawing/2014/main" id="{8036DB15-7772-D344-92EF-ED43EBD837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5318" y="2961812"/>
            <a:ext cx="3656648" cy="2193989"/>
          </a:xfrm>
          <a:prstGeom prst="rect">
            <a:avLst/>
          </a:prstGeom>
        </p:spPr>
      </p:pic>
      <p:pic>
        <p:nvPicPr>
          <p:cNvPr id="9" name="Picture 8">
            <a:extLst>
              <a:ext uri="{FF2B5EF4-FFF2-40B4-BE49-F238E27FC236}">
                <a16:creationId xmlns:a16="http://schemas.microsoft.com/office/drawing/2014/main" id="{432A8158-FC69-2A46-B138-B37B7FCC96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54639" y="2961812"/>
            <a:ext cx="3656648" cy="2193989"/>
          </a:xfrm>
          <a:prstGeom prst="rect">
            <a:avLst/>
          </a:prstGeom>
        </p:spPr>
      </p:pic>
      <p:sp>
        <p:nvSpPr>
          <p:cNvPr id="12" name="TextBox 11">
            <a:extLst>
              <a:ext uri="{FF2B5EF4-FFF2-40B4-BE49-F238E27FC236}">
                <a16:creationId xmlns:a16="http://schemas.microsoft.com/office/drawing/2014/main" id="{79D1D612-8BCE-354A-9C1B-F4C4A41C6F1D}"/>
              </a:ext>
            </a:extLst>
          </p:cNvPr>
          <p:cNvSpPr txBox="1"/>
          <p:nvPr/>
        </p:nvSpPr>
        <p:spPr>
          <a:xfrm>
            <a:off x="419706" y="5262454"/>
            <a:ext cx="7641013" cy="1200016"/>
          </a:xfrm>
          <a:prstGeom prst="rect">
            <a:avLst/>
          </a:prstGeom>
          <a:noFill/>
        </p:spPr>
        <p:txBody>
          <a:bodyPr wrap="square" rtlCol="0">
            <a:spAutoFit/>
          </a:bodyPr>
          <a:lstStyle/>
          <a:p>
            <a:pPr marL="285664" indent="-285664">
              <a:buFont typeface="Arial" panose="020B0604020202020204" pitchFamily="34" charset="0"/>
              <a:buChar char="•"/>
            </a:pPr>
            <a:r>
              <a:rPr lang="en-US" dirty="0"/>
              <a:t>Tested Platform: NVIDA Jetson Xavier</a:t>
            </a:r>
          </a:p>
          <a:p>
            <a:r>
              <a:rPr lang="en-US" dirty="0"/>
              <a:t>	CPU target: 8-core ARM CPU </a:t>
            </a:r>
          </a:p>
          <a:p>
            <a:r>
              <a:rPr lang="en-US" dirty="0"/>
              <a:t>	GPU target: NVIDIA Volta GPU</a:t>
            </a:r>
          </a:p>
          <a:p>
            <a:r>
              <a:rPr lang="en-US" dirty="0"/>
              <a:t>	Other targets: 2 NVDLA Engines and VLIW Vision Processor </a:t>
            </a:r>
          </a:p>
        </p:txBody>
      </p:sp>
    </p:spTree>
    <p:extLst>
      <p:ext uri="{BB962C8B-B14F-4D97-AF65-F5344CB8AC3E}">
        <p14:creationId xmlns:p14="http://schemas.microsoft.com/office/powerpoint/2010/main" val="88550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8AC4-0C70-7B4E-B1DB-2A1D5A860A18}"/>
              </a:ext>
            </a:extLst>
          </p:cNvPr>
          <p:cNvSpPr>
            <a:spLocks noGrp="1"/>
          </p:cNvSpPr>
          <p:nvPr>
            <p:ph type="ctrTitle"/>
          </p:nvPr>
        </p:nvSpPr>
        <p:spPr/>
        <p:txBody>
          <a:bodyPr/>
          <a:lstStyle/>
          <a:p>
            <a:r>
              <a:rPr lang="en-US" dirty="0"/>
              <a:t>Intelligent Scheduler</a:t>
            </a:r>
          </a:p>
        </p:txBody>
      </p:sp>
      <p:sp>
        <p:nvSpPr>
          <p:cNvPr id="3" name="Subtitle 2">
            <a:extLst>
              <a:ext uri="{FF2B5EF4-FFF2-40B4-BE49-F238E27FC236}">
                <a16:creationId xmlns:a16="http://schemas.microsoft.com/office/drawing/2014/main" id="{6646EEF4-AE88-114F-AE8A-5CE388B8E94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3551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Predictions for Transition Period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78866420"/>
              </p:ext>
            </p:extLst>
          </p:nvPr>
        </p:nvGraphicFramePr>
        <p:xfrm>
          <a:off x="347572" y="991235"/>
          <a:ext cx="11688892" cy="5484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2071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37F90B-A04E-491F-B7D4-70DF2CB76C94}"/>
              </a:ext>
            </a:extLst>
          </p:cNvPr>
          <p:cNvSpPr>
            <a:spLocks noGrp="1"/>
          </p:cNvSpPr>
          <p:nvPr>
            <p:ph type="ctrTitle"/>
          </p:nvPr>
        </p:nvSpPr>
        <p:spPr/>
        <p:txBody>
          <a:bodyPr/>
          <a:lstStyle/>
          <a:p>
            <a:r>
              <a:rPr lang="en-US"/>
              <a:t>Programming Systems</a:t>
            </a:r>
          </a:p>
        </p:txBody>
      </p:sp>
      <p:pic>
        <p:nvPicPr>
          <p:cNvPr id="4" name="Picture 3" descr="A screenshot of a cell phone&#10;&#10;Description generated with very high confidence">
            <a:extLst>
              <a:ext uri="{FF2B5EF4-FFF2-40B4-BE49-F238E27FC236}">
                <a16:creationId xmlns:a16="http://schemas.microsoft.com/office/drawing/2014/main" id="{7DE04EDD-E02B-4CAE-BEA0-06CF3880B3DE}"/>
              </a:ext>
            </a:extLst>
          </p:cNvPr>
          <p:cNvPicPr>
            <a:picLocks noChangeAspect="1"/>
          </p:cNvPicPr>
          <p:nvPr/>
        </p:nvPicPr>
        <p:blipFill>
          <a:blip r:embed="rId2"/>
          <a:stretch>
            <a:fillRect/>
          </a:stretch>
        </p:blipFill>
        <p:spPr>
          <a:xfrm>
            <a:off x="1863101" y="1784045"/>
            <a:ext cx="8462622" cy="4589093"/>
          </a:xfrm>
          <a:prstGeom prst="rect">
            <a:avLst/>
          </a:prstGeom>
        </p:spPr>
      </p:pic>
      <p:sp>
        <p:nvSpPr>
          <p:cNvPr id="6" name="Rectangle: Rounded Corners 5">
            <a:extLst>
              <a:ext uri="{FF2B5EF4-FFF2-40B4-BE49-F238E27FC236}">
                <a16:creationId xmlns:a16="http://schemas.microsoft.com/office/drawing/2014/main" id="{565BA086-ED94-4E93-B9ED-6D59F57C1EE4}"/>
              </a:ext>
            </a:extLst>
          </p:cNvPr>
          <p:cNvSpPr/>
          <p:nvPr/>
        </p:nvSpPr>
        <p:spPr>
          <a:xfrm>
            <a:off x="3258290" y="4102334"/>
            <a:ext cx="7227592" cy="1237928"/>
          </a:xfrm>
          <a:prstGeom prst="roundRect">
            <a:avLst/>
          </a:prstGeom>
          <a:noFill/>
          <a:ln w="762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Tree>
    <p:extLst>
      <p:ext uri="{BB962C8B-B14F-4D97-AF65-F5344CB8AC3E}">
        <p14:creationId xmlns:p14="http://schemas.microsoft.com/office/powerpoint/2010/main" val="545824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AA1428E-889D-48B5-B018-8B12D612DCFF}"/>
              </a:ext>
            </a:extLst>
          </p:cNvPr>
          <p:cNvSpPr>
            <a:spLocks noGrp="1"/>
          </p:cNvSpPr>
          <p:nvPr>
            <p:ph type="title"/>
          </p:nvPr>
        </p:nvSpPr>
        <p:spPr>
          <a:xfrm>
            <a:off x="343254" y="125523"/>
            <a:ext cx="11501908" cy="535403"/>
          </a:xfrm>
        </p:spPr>
        <p:txBody>
          <a:bodyPr/>
          <a:lstStyle/>
          <a:p>
            <a:r>
              <a:rPr lang="en-US" dirty="0"/>
              <a:t>Cosmic Runtime and Scheduler</a:t>
            </a:r>
          </a:p>
        </p:txBody>
      </p:sp>
      <p:sp>
        <p:nvSpPr>
          <p:cNvPr id="12" name="Content Placeholder 11">
            <a:extLst>
              <a:ext uri="{FF2B5EF4-FFF2-40B4-BE49-F238E27FC236}">
                <a16:creationId xmlns:a16="http://schemas.microsoft.com/office/drawing/2014/main" id="{200F0769-03F2-4218-ACBA-FAAC58F6D7DF}"/>
              </a:ext>
            </a:extLst>
          </p:cNvPr>
          <p:cNvSpPr>
            <a:spLocks noGrp="1"/>
          </p:cNvSpPr>
          <p:nvPr>
            <p:ph sz="half" idx="2"/>
          </p:nvPr>
        </p:nvSpPr>
        <p:spPr>
          <a:xfrm>
            <a:off x="347472" y="1133856"/>
            <a:ext cx="5588582" cy="5386687"/>
          </a:xfrm>
        </p:spPr>
        <p:txBody>
          <a:bodyPr>
            <a:normAutofit fontScale="62500" lnSpcReduction="20000"/>
          </a:bodyPr>
          <a:lstStyle/>
          <a:p>
            <a:r>
              <a:rPr lang="en-US" dirty="0"/>
              <a:t>Framework for programming extremely heterogeneous systems</a:t>
            </a:r>
          </a:p>
          <a:p>
            <a:pPr lvl="1"/>
            <a:r>
              <a:rPr lang="en-US" dirty="0"/>
              <a:t>Programming model and programming model runtime</a:t>
            </a:r>
          </a:p>
          <a:p>
            <a:pPr lvl="1"/>
            <a:r>
              <a:rPr lang="en-US" dirty="0"/>
              <a:t>Maximize resource utilizations</a:t>
            </a:r>
          </a:p>
          <a:p>
            <a:pPr lvl="1"/>
            <a:r>
              <a:rPr lang="en-US" dirty="0"/>
              <a:t>Abstract low-level architecture details from programmers</a:t>
            </a:r>
          </a:p>
          <a:p>
            <a:pPr lvl="1"/>
            <a:r>
              <a:rPr lang="en-US" dirty="0"/>
              <a:t>Dynamically schedule work to available resources</a:t>
            </a:r>
          </a:p>
          <a:p>
            <a:r>
              <a:rPr lang="en-US" dirty="0"/>
              <a:t>Key programming features:</a:t>
            </a:r>
          </a:p>
          <a:p>
            <a:pPr lvl="1"/>
            <a:r>
              <a:rPr lang="en-US" dirty="0"/>
              <a:t>Scheduler dispatches application tasks to available computing resources</a:t>
            </a:r>
          </a:p>
          <a:p>
            <a:pPr lvl="1"/>
            <a:r>
              <a:rPr lang="en-US" b="1" dirty="0">
                <a:solidFill>
                  <a:schemeClr val="tx2"/>
                </a:solidFill>
              </a:rPr>
              <a:t>Asynchronous</a:t>
            </a:r>
            <a:r>
              <a:rPr lang="en-US" dirty="0"/>
              <a:t> execution of runnable tasks</a:t>
            </a:r>
          </a:p>
          <a:p>
            <a:pPr lvl="1"/>
            <a:r>
              <a:rPr lang="en-US" dirty="0"/>
              <a:t>Devices are managed by the scheduler and presented as “Processing Elements” to users</a:t>
            </a:r>
          </a:p>
          <a:p>
            <a:pPr lvl="1"/>
            <a:r>
              <a:rPr lang="en-US" b="1" dirty="0">
                <a:solidFill>
                  <a:schemeClr val="tx2"/>
                </a:solidFill>
              </a:rPr>
              <a:t>Independent applications </a:t>
            </a:r>
            <a:r>
              <a:rPr lang="en-US" dirty="0"/>
              <a:t>submit tasks without having to synchronize with each other</a:t>
            </a:r>
          </a:p>
          <a:p>
            <a:pPr lvl="1"/>
            <a:r>
              <a:rPr lang="en-US" dirty="0"/>
              <a:t>Simplified APIs and programming model (e.g., compared to OpenCL)</a:t>
            </a:r>
          </a:p>
          <a:p>
            <a:r>
              <a:rPr lang="en-US" dirty="0"/>
              <a:t>Flexibility:</a:t>
            </a:r>
          </a:p>
          <a:p>
            <a:pPr lvl="1"/>
            <a:r>
              <a:rPr lang="en-US" dirty="0"/>
              <a:t>Provides a scheduling framework in which new scheduling algorithm can be plugged in</a:t>
            </a:r>
          </a:p>
          <a:p>
            <a:pPr lvl="1"/>
            <a:r>
              <a:rPr lang="en-US" b="1" dirty="0">
                <a:solidFill>
                  <a:schemeClr val="tx2"/>
                </a:solidFill>
              </a:rPr>
              <a:t>Multiple scheduling</a:t>
            </a:r>
            <a:r>
              <a:rPr lang="en-US" dirty="0">
                <a:solidFill>
                  <a:schemeClr val="tx2"/>
                </a:solidFill>
              </a:rPr>
              <a:t> </a:t>
            </a:r>
            <a:r>
              <a:rPr lang="en-US" b="1" dirty="0">
                <a:solidFill>
                  <a:schemeClr val="tx2"/>
                </a:solidFill>
              </a:rPr>
              <a:t>algorithms</a:t>
            </a:r>
            <a:r>
              <a:rPr lang="en-US" dirty="0"/>
              <a:t> co-exist</a:t>
            </a:r>
          </a:p>
          <a:p>
            <a:pPr lvl="1"/>
            <a:r>
              <a:rPr lang="en-US" dirty="0"/>
              <a:t>Users don’t need to port code when running on different systems</a:t>
            </a:r>
          </a:p>
          <a:p>
            <a:pPr lvl="1"/>
            <a:r>
              <a:rPr lang="en-US" dirty="0"/>
              <a:t>Executing tasks on different PEs doesn’t require user intervention or code modification</a:t>
            </a:r>
          </a:p>
          <a:p>
            <a:pPr lvl="1"/>
            <a:r>
              <a:rPr lang="en-US" dirty="0"/>
              <a:t>Resources allocated at the last moment</a:t>
            </a:r>
          </a:p>
          <a:p>
            <a:pPr lvl="1"/>
            <a:endParaRPr lang="en-US" dirty="0"/>
          </a:p>
          <a:p>
            <a:pPr lvl="1"/>
            <a:endParaRPr lang="en-US" dirty="0"/>
          </a:p>
          <a:p>
            <a:endParaRPr lang="en-US" dirty="0"/>
          </a:p>
        </p:txBody>
      </p:sp>
      <p:sp>
        <p:nvSpPr>
          <p:cNvPr id="13" name="Content Placeholder 12">
            <a:extLst>
              <a:ext uri="{FF2B5EF4-FFF2-40B4-BE49-F238E27FC236}">
                <a16:creationId xmlns:a16="http://schemas.microsoft.com/office/drawing/2014/main" id="{73902316-B54A-4C8C-BF12-77EAFE9581ED}"/>
              </a:ext>
            </a:extLst>
          </p:cNvPr>
          <p:cNvSpPr>
            <a:spLocks noGrp="1"/>
          </p:cNvSpPr>
          <p:nvPr>
            <p:ph sz="quarter" idx="4"/>
          </p:nvPr>
        </p:nvSpPr>
        <p:spPr>
          <a:xfrm>
            <a:off x="6191755" y="1133856"/>
            <a:ext cx="5531934" cy="5386687"/>
          </a:xfrm>
        </p:spPr>
        <p:txBody>
          <a:bodyPr/>
          <a:lstStyle/>
          <a:p>
            <a:endParaRPr lang="en-US" dirty="0"/>
          </a:p>
        </p:txBody>
      </p:sp>
      <p:sp>
        <p:nvSpPr>
          <p:cNvPr id="3" name="Content Placeholder 2">
            <a:extLst>
              <a:ext uri="{FF2B5EF4-FFF2-40B4-BE49-F238E27FC236}">
                <a16:creationId xmlns:a16="http://schemas.microsoft.com/office/drawing/2014/main" id="{41E84E06-77B8-4618-9B6B-A2D1228228A2}"/>
              </a:ext>
            </a:extLst>
          </p:cNvPr>
          <p:cNvSpPr txBox="1">
            <a:spLocks/>
          </p:cNvSpPr>
          <p:nvPr/>
        </p:nvSpPr>
        <p:spPr>
          <a:xfrm>
            <a:off x="558655" y="1143595"/>
            <a:ext cx="7218346" cy="5562133"/>
          </a:xfrm>
          <a:prstGeom prst="rect">
            <a:avLst/>
          </a:prstGeom>
        </p:spPr>
        <p:txBody>
          <a:bodyPr>
            <a:normAutofit/>
          </a:bodyPr>
          <a:lstStyle>
            <a:lvl1pPr marL="287252" indent="-287252"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3199" kern="1200">
                <a:solidFill>
                  <a:schemeClr val="tx1"/>
                </a:solidFill>
                <a:latin typeface="Calibri" panose="020F0502020204030204" pitchFamily="34" charset="0"/>
                <a:ea typeface="+mn-ea"/>
                <a:cs typeface="Calibri" panose="020F0502020204030204" pitchFamily="34" charset="0"/>
              </a:defRPr>
            </a:lvl1pPr>
            <a:lvl2pPr marL="688768"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799" kern="1200">
                <a:solidFill>
                  <a:schemeClr val="tx1"/>
                </a:solidFill>
                <a:latin typeface="Calibri" panose="020F0502020204030204" pitchFamily="34" charset="0"/>
                <a:ea typeface="+mn-ea"/>
                <a:cs typeface="Calibri" panose="020F0502020204030204" pitchFamily="34" charset="0"/>
              </a:defRPr>
            </a:lvl2pPr>
            <a:lvl3pPr marL="1029979" indent="-285664"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399" kern="1200">
                <a:solidFill>
                  <a:schemeClr val="tx1"/>
                </a:solidFill>
                <a:latin typeface="Calibri" panose="020F0502020204030204" pitchFamily="34" charset="0"/>
                <a:ea typeface="+mn-ea"/>
                <a:cs typeface="Calibri" panose="020F0502020204030204" pitchFamily="34" charset="0"/>
              </a:defRPr>
            </a:lvl3pPr>
            <a:lvl4pPr marL="1144245" indent="-172986" algn="l" rtl="0" eaLnBrk="1" fontAlgn="base" hangingPunct="1">
              <a:lnSpc>
                <a:spcPct val="90000"/>
              </a:lnSpc>
              <a:spcBef>
                <a:spcPts val="800"/>
              </a:spcBef>
              <a:spcAft>
                <a:spcPct val="0"/>
              </a:spcAft>
              <a:buClr>
                <a:schemeClr val="tx1"/>
              </a:buClr>
              <a:buFont typeface="Arial" charset="0"/>
              <a:buChar char="–"/>
              <a:defRPr sz="1799" kern="1200">
                <a:solidFill>
                  <a:schemeClr val="tx1"/>
                </a:solidFill>
                <a:latin typeface="Century Gothic" panose="020B0502020202020204" pitchFamily="34" charset="0"/>
                <a:ea typeface="+mn-ea"/>
                <a:cs typeface="+mn-cs"/>
              </a:defRPr>
            </a:lvl4pPr>
            <a:lvl5pPr marL="1482280" indent="-222183" algn="l" rtl="0" eaLnBrk="1" fontAlgn="base" hangingPunct="1">
              <a:lnSpc>
                <a:spcPct val="90000"/>
              </a:lnSpc>
              <a:spcBef>
                <a:spcPts val="600"/>
              </a:spcBef>
              <a:spcAft>
                <a:spcPct val="0"/>
              </a:spcAft>
              <a:buClr>
                <a:schemeClr val="tx1"/>
              </a:buClr>
              <a:buFont typeface="Arial" charset="0"/>
              <a:buChar char="»"/>
              <a:defRPr sz="1799" kern="1200">
                <a:solidFill>
                  <a:schemeClr val="tx1"/>
                </a:solidFill>
                <a:latin typeface="Century Gothic" panose="020B0502020202020204" pitchFamily="34" charset="0"/>
                <a:ea typeface="+mn-ea"/>
                <a:cs typeface="+mn-cs"/>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lvl="1"/>
            <a:endParaRPr lang="en-US" dirty="0"/>
          </a:p>
        </p:txBody>
      </p:sp>
      <p:grpSp>
        <p:nvGrpSpPr>
          <p:cNvPr id="63" name="Group 62">
            <a:extLst>
              <a:ext uri="{FF2B5EF4-FFF2-40B4-BE49-F238E27FC236}">
                <a16:creationId xmlns:a16="http://schemas.microsoft.com/office/drawing/2014/main" id="{C4EECA9F-3210-41FA-871B-74B8A0266935}"/>
              </a:ext>
            </a:extLst>
          </p:cNvPr>
          <p:cNvGrpSpPr/>
          <p:nvPr/>
        </p:nvGrpSpPr>
        <p:grpSpPr>
          <a:xfrm>
            <a:off x="6555280" y="2110910"/>
            <a:ext cx="5168409" cy="2636180"/>
            <a:chOff x="344288" y="1053793"/>
            <a:chExt cx="7759416" cy="3752968"/>
          </a:xfrm>
        </p:grpSpPr>
        <p:grpSp>
          <p:nvGrpSpPr>
            <p:cNvPr id="64" name="Group 63">
              <a:extLst>
                <a:ext uri="{FF2B5EF4-FFF2-40B4-BE49-F238E27FC236}">
                  <a16:creationId xmlns:a16="http://schemas.microsoft.com/office/drawing/2014/main" id="{FE9DD0CE-BBEB-4774-9091-DEAB3A9EB086}"/>
                </a:ext>
              </a:extLst>
            </p:cNvPr>
            <p:cNvGrpSpPr/>
            <p:nvPr/>
          </p:nvGrpSpPr>
          <p:grpSpPr>
            <a:xfrm>
              <a:off x="372836" y="1224643"/>
              <a:ext cx="1499507" cy="765633"/>
              <a:chOff x="372836" y="1224643"/>
              <a:chExt cx="1499507" cy="765633"/>
            </a:xfrm>
          </p:grpSpPr>
          <p:sp>
            <p:nvSpPr>
              <p:cNvPr id="105" name="Rectangle 104">
                <a:extLst>
                  <a:ext uri="{FF2B5EF4-FFF2-40B4-BE49-F238E27FC236}">
                    <a16:creationId xmlns:a16="http://schemas.microsoft.com/office/drawing/2014/main" id="{D901A8DF-A9E0-4BB1-B55C-E5DB33C3EE39}"/>
                  </a:ext>
                </a:extLst>
              </p:cNvPr>
              <p:cNvSpPr/>
              <p:nvPr/>
            </p:nvSpPr>
            <p:spPr>
              <a:xfrm>
                <a:off x="489857" y="1371600"/>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106" name="Rectangle 105">
                <a:extLst>
                  <a:ext uri="{FF2B5EF4-FFF2-40B4-BE49-F238E27FC236}">
                    <a16:creationId xmlns:a16="http://schemas.microsoft.com/office/drawing/2014/main" id="{5729870C-B155-44DE-8B0D-77A72AB3A8DA}"/>
                  </a:ext>
                </a:extLst>
              </p:cNvPr>
              <p:cNvSpPr/>
              <p:nvPr/>
            </p:nvSpPr>
            <p:spPr>
              <a:xfrm>
                <a:off x="805543" y="1224643"/>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107" name="Rectangle 106">
                <a:extLst>
                  <a:ext uri="{FF2B5EF4-FFF2-40B4-BE49-F238E27FC236}">
                    <a16:creationId xmlns:a16="http://schemas.microsoft.com/office/drawing/2014/main" id="{0FD4E4D6-8D80-4FA3-80B9-BCB8C135D789}"/>
                  </a:ext>
                </a:extLst>
              </p:cNvPr>
              <p:cNvSpPr/>
              <p:nvPr/>
            </p:nvSpPr>
            <p:spPr>
              <a:xfrm>
                <a:off x="843643" y="1545771"/>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108" name="Rectangle 107">
                <a:extLst>
                  <a:ext uri="{FF2B5EF4-FFF2-40B4-BE49-F238E27FC236}">
                    <a16:creationId xmlns:a16="http://schemas.microsoft.com/office/drawing/2014/main" id="{76D4A3DB-D1D8-47B4-8C43-9022A378AE8C}"/>
                  </a:ext>
                </a:extLst>
              </p:cNvPr>
              <p:cNvSpPr/>
              <p:nvPr/>
            </p:nvSpPr>
            <p:spPr>
              <a:xfrm>
                <a:off x="372836" y="1687285"/>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109" name="Rectangle 108">
                <a:extLst>
                  <a:ext uri="{FF2B5EF4-FFF2-40B4-BE49-F238E27FC236}">
                    <a16:creationId xmlns:a16="http://schemas.microsoft.com/office/drawing/2014/main" id="{415240A1-D43B-4DD8-98D6-8D1649540DA4}"/>
                  </a:ext>
                </a:extLst>
              </p:cNvPr>
              <p:cNvSpPr/>
              <p:nvPr/>
            </p:nvSpPr>
            <p:spPr>
              <a:xfrm>
                <a:off x="1197429" y="1371600"/>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110" name="Rectangle 109">
                <a:extLst>
                  <a:ext uri="{FF2B5EF4-FFF2-40B4-BE49-F238E27FC236}">
                    <a16:creationId xmlns:a16="http://schemas.microsoft.com/office/drawing/2014/main" id="{E6CA1E4C-D87C-4868-BFB1-807A1FDA999C}"/>
                  </a:ext>
                </a:extLst>
              </p:cNvPr>
              <p:cNvSpPr/>
              <p:nvPr/>
            </p:nvSpPr>
            <p:spPr>
              <a:xfrm>
                <a:off x="1197429" y="1783447"/>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111" name="Rectangle 110">
                <a:extLst>
                  <a:ext uri="{FF2B5EF4-FFF2-40B4-BE49-F238E27FC236}">
                    <a16:creationId xmlns:a16="http://schemas.microsoft.com/office/drawing/2014/main" id="{8C1D33C6-455D-4E74-BF17-6994CDBB60D9}"/>
                  </a:ext>
                </a:extLst>
              </p:cNvPr>
              <p:cNvSpPr/>
              <p:nvPr/>
            </p:nvSpPr>
            <p:spPr>
              <a:xfrm>
                <a:off x="1578429" y="1556658"/>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grpSp>
        <p:grpSp>
          <p:nvGrpSpPr>
            <p:cNvPr id="65" name="Group 64">
              <a:extLst>
                <a:ext uri="{FF2B5EF4-FFF2-40B4-BE49-F238E27FC236}">
                  <a16:creationId xmlns:a16="http://schemas.microsoft.com/office/drawing/2014/main" id="{875446FE-8CEB-478E-9939-C01AC2276E71}"/>
                </a:ext>
              </a:extLst>
            </p:cNvPr>
            <p:cNvGrpSpPr/>
            <p:nvPr/>
          </p:nvGrpSpPr>
          <p:grpSpPr>
            <a:xfrm>
              <a:off x="344288" y="2258555"/>
              <a:ext cx="1499507" cy="765633"/>
              <a:chOff x="372836" y="1224643"/>
              <a:chExt cx="1499507" cy="765633"/>
            </a:xfrm>
            <a:solidFill>
              <a:schemeClr val="accent6"/>
            </a:solidFill>
          </p:grpSpPr>
          <p:sp>
            <p:nvSpPr>
              <p:cNvPr id="98" name="Rectangle 97">
                <a:extLst>
                  <a:ext uri="{FF2B5EF4-FFF2-40B4-BE49-F238E27FC236}">
                    <a16:creationId xmlns:a16="http://schemas.microsoft.com/office/drawing/2014/main" id="{002B61F2-B089-4330-96E3-98A550FE8034}"/>
                  </a:ext>
                </a:extLst>
              </p:cNvPr>
              <p:cNvSpPr/>
              <p:nvPr/>
            </p:nvSpPr>
            <p:spPr>
              <a:xfrm>
                <a:off x="489857" y="1371600"/>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99" name="Rectangle 98">
                <a:extLst>
                  <a:ext uri="{FF2B5EF4-FFF2-40B4-BE49-F238E27FC236}">
                    <a16:creationId xmlns:a16="http://schemas.microsoft.com/office/drawing/2014/main" id="{65843BB6-328F-4217-90F1-4C701FF6796F}"/>
                  </a:ext>
                </a:extLst>
              </p:cNvPr>
              <p:cNvSpPr/>
              <p:nvPr/>
            </p:nvSpPr>
            <p:spPr>
              <a:xfrm>
                <a:off x="805543" y="1224643"/>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100" name="Rectangle 99">
                <a:extLst>
                  <a:ext uri="{FF2B5EF4-FFF2-40B4-BE49-F238E27FC236}">
                    <a16:creationId xmlns:a16="http://schemas.microsoft.com/office/drawing/2014/main" id="{E15A8CD9-AE85-4066-A3F2-E237DA31DDAF}"/>
                  </a:ext>
                </a:extLst>
              </p:cNvPr>
              <p:cNvSpPr/>
              <p:nvPr/>
            </p:nvSpPr>
            <p:spPr>
              <a:xfrm>
                <a:off x="843643" y="1545771"/>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101" name="Rectangle 100">
                <a:extLst>
                  <a:ext uri="{FF2B5EF4-FFF2-40B4-BE49-F238E27FC236}">
                    <a16:creationId xmlns:a16="http://schemas.microsoft.com/office/drawing/2014/main" id="{081ADE4B-0677-453D-A8B3-BB5799DB4937}"/>
                  </a:ext>
                </a:extLst>
              </p:cNvPr>
              <p:cNvSpPr/>
              <p:nvPr/>
            </p:nvSpPr>
            <p:spPr>
              <a:xfrm>
                <a:off x="372836" y="1687285"/>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102" name="Rectangle 101">
                <a:extLst>
                  <a:ext uri="{FF2B5EF4-FFF2-40B4-BE49-F238E27FC236}">
                    <a16:creationId xmlns:a16="http://schemas.microsoft.com/office/drawing/2014/main" id="{7802F06B-0288-488E-AE74-837FD484A092}"/>
                  </a:ext>
                </a:extLst>
              </p:cNvPr>
              <p:cNvSpPr/>
              <p:nvPr/>
            </p:nvSpPr>
            <p:spPr>
              <a:xfrm>
                <a:off x="1197429" y="1371600"/>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103" name="Rectangle 102">
                <a:extLst>
                  <a:ext uri="{FF2B5EF4-FFF2-40B4-BE49-F238E27FC236}">
                    <a16:creationId xmlns:a16="http://schemas.microsoft.com/office/drawing/2014/main" id="{CFE5235F-11EE-41BC-8D35-8BCC7CDD217D}"/>
                  </a:ext>
                </a:extLst>
              </p:cNvPr>
              <p:cNvSpPr/>
              <p:nvPr/>
            </p:nvSpPr>
            <p:spPr>
              <a:xfrm>
                <a:off x="1197429" y="1783447"/>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104" name="Rectangle 103">
                <a:extLst>
                  <a:ext uri="{FF2B5EF4-FFF2-40B4-BE49-F238E27FC236}">
                    <a16:creationId xmlns:a16="http://schemas.microsoft.com/office/drawing/2014/main" id="{6360A96E-A258-45A0-B156-B0B73D804ED5}"/>
                  </a:ext>
                </a:extLst>
              </p:cNvPr>
              <p:cNvSpPr/>
              <p:nvPr/>
            </p:nvSpPr>
            <p:spPr>
              <a:xfrm>
                <a:off x="1578429" y="1556658"/>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grpSp>
        <p:grpSp>
          <p:nvGrpSpPr>
            <p:cNvPr id="66" name="Group 65">
              <a:extLst>
                <a:ext uri="{FF2B5EF4-FFF2-40B4-BE49-F238E27FC236}">
                  <a16:creationId xmlns:a16="http://schemas.microsoft.com/office/drawing/2014/main" id="{88F6CF88-52B2-45D4-9803-E5FA863DB5DD}"/>
                </a:ext>
              </a:extLst>
            </p:cNvPr>
            <p:cNvGrpSpPr/>
            <p:nvPr/>
          </p:nvGrpSpPr>
          <p:grpSpPr>
            <a:xfrm>
              <a:off x="344288" y="3292466"/>
              <a:ext cx="1499507" cy="765633"/>
              <a:chOff x="372836" y="1224643"/>
              <a:chExt cx="1499507" cy="765633"/>
            </a:xfrm>
            <a:solidFill>
              <a:schemeClr val="accent3"/>
            </a:solidFill>
          </p:grpSpPr>
          <p:sp>
            <p:nvSpPr>
              <p:cNvPr id="91" name="Rectangle 90">
                <a:extLst>
                  <a:ext uri="{FF2B5EF4-FFF2-40B4-BE49-F238E27FC236}">
                    <a16:creationId xmlns:a16="http://schemas.microsoft.com/office/drawing/2014/main" id="{C3991715-59D3-467F-AF50-0012B258FE46}"/>
                  </a:ext>
                </a:extLst>
              </p:cNvPr>
              <p:cNvSpPr/>
              <p:nvPr/>
            </p:nvSpPr>
            <p:spPr>
              <a:xfrm>
                <a:off x="489857" y="1371600"/>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92" name="Rectangle 91">
                <a:extLst>
                  <a:ext uri="{FF2B5EF4-FFF2-40B4-BE49-F238E27FC236}">
                    <a16:creationId xmlns:a16="http://schemas.microsoft.com/office/drawing/2014/main" id="{02BECEA1-27D9-43A2-930F-FE4A29C2EAE9}"/>
                  </a:ext>
                </a:extLst>
              </p:cNvPr>
              <p:cNvSpPr/>
              <p:nvPr/>
            </p:nvSpPr>
            <p:spPr>
              <a:xfrm>
                <a:off x="805543" y="1224643"/>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93" name="Rectangle 92">
                <a:extLst>
                  <a:ext uri="{FF2B5EF4-FFF2-40B4-BE49-F238E27FC236}">
                    <a16:creationId xmlns:a16="http://schemas.microsoft.com/office/drawing/2014/main" id="{57CC9C52-6F33-4258-931E-386400E65DB8}"/>
                  </a:ext>
                </a:extLst>
              </p:cNvPr>
              <p:cNvSpPr/>
              <p:nvPr/>
            </p:nvSpPr>
            <p:spPr>
              <a:xfrm>
                <a:off x="843643" y="1545771"/>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94" name="Rectangle 93">
                <a:extLst>
                  <a:ext uri="{FF2B5EF4-FFF2-40B4-BE49-F238E27FC236}">
                    <a16:creationId xmlns:a16="http://schemas.microsoft.com/office/drawing/2014/main" id="{540F4AA5-1622-4033-B393-29B21B496FE1}"/>
                  </a:ext>
                </a:extLst>
              </p:cNvPr>
              <p:cNvSpPr/>
              <p:nvPr/>
            </p:nvSpPr>
            <p:spPr>
              <a:xfrm>
                <a:off x="372836" y="1687285"/>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95" name="Rectangle 94">
                <a:extLst>
                  <a:ext uri="{FF2B5EF4-FFF2-40B4-BE49-F238E27FC236}">
                    <a16:creationId xmlns:a16="http://schemas.microsoft.com/office/drawing/2014/main" id="{7CE0AD4E-0B53-4867-8704-924DC7E05097}"/>
                  </a:ext>
                </a:extLst>
              </p:cNvPr>
              <p:cNvSpPr/>
              <p:nvPr/>
            </p:nvSpPr>
            <p:spPr>
              <a:xfrm>
                <a:off x="1197429" y="1371600"/>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96" name="Rectangle 95">
                <a:extLst>
                  <a:ext uri="{FF2B5EF4-FFF2-40B4-BE49-F238E27FC236}">
                    <a16:creationId xmlns:a16="http://schemas.microsoft.com/office/drawing/2014/main" id="{9B7BA7C7-2DDB-4741-BE8A-EA06D7260198}"/>
                  </a:ext>
                </a:extLst>
              </p:cNvPr>
              <p:cNvSpPr/>
              <p:nvPr/>
            </p:nvSpPr>
            <p:spPr>
              <a:xfrm>
                <a:off x="1197429" y="1783447"/>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97" name="Rectangle 96">
                <a:extLst>
                  <a:ext uri="{FF2B5EF4-FFF2-40B4-BE49-F238E27FC236}">
                    <a16:creationId xmlns:a16="http://schemas.microsoft.com/office/drawing/2014/main" id="{653F4B23-F8C5-4406-B838-0B155A952F2B}"/>
                  </a:ext>
                </a:extLst>
              </p:cNvPr>
              <p:cNvSpPr/>
              <p:nvPr/>
            </p:nvSpPr>
            <p:spPr>
              <a:xfrm>
                <a:off x="1578429" y="1556658"/>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grpSp>
        <p:sp>
          <p:nvSpPr>
            <p:cNvPr id="67" name="TextBox 66">
              <a:extLst>
                <a:ext uri="{FF2B5EF4-FFF2-40B4-BE49-F238E27FC236}">
                  <a16:creationId xmlns:a16="http://schemas.microsoft.com/office/drawing/2014/main" id="{82533DE1-6B99-4264-8C47-4DEF0F69DEAC}"/>
                </a:ext>
              </a:extLst>
            </p:cNvPr>
            <p:cNvSpPr txBox="1"/>
            <p:nvPr/>
          </p:nvSpPr>
          <p:spPr>
            <a:xfrm>
              <a:off x="519793" y="4202096"/>
              <a:ext cx="1468032" cy="604665"/>
            </a:xfrm>
            <a:prstGeom prst="rect">
              <a:avLst/>
            </a:prstGeom>
            <a:noFill/>
          </p:spPr>
          <p:txBody>
            <a:bodyPr wrap="square" rtlCol="0">
              <a:spAutoFit/>
            </a:bodyPr>
            <a:lstStyle/>
            <a:p>
              <a:pPr algn="ctr">
                <a:lnSpc>
                  <a:spcPct val="90000"/>
                </a:lnSpc>
              </a:pPr>
              <a:r>
                <a:rPr lang="en-US" sz="1200" dirty="0"/>
                <a:t>Submitted Tasks</a:t>
              </a:r>
            </a:p>
          </p:txBody>
        </p:sp>
        <p:sp>
          <p:nvSpPr>
            <p:cNvPr id="68" name="Oval 67">
              <a:extLst>
                <a:ext uri="{FF2B5EF4-FFF2-40B4-BE49-F238E27FC236}">
                  <a16:creationId xmlns:a16="http://schemas.microsoft.com/office/drawing/2014/main" id="{0A1CF06D-9D7F-43AA-B9F4-8265CDF311AD}"/>
                </a:ext>
              </a:extLst>
            </p:cNvPr>
            <p:cNvSpPr/>
            <p:nvPr/>
          </p:nvSpPr>
          <p:spPr>
            <a:xfrm>
              <a:off x="4841653" y="1994232"/>
              <a:ext cx="1556658" cy="1436913"/>
            </a:xfrm>
            <a:prstGeom prst="ellipse">
              <a:avLst/>
            </a:prstGeom>
            <a:solidFill>
              <a:srgbClr val="0070C0"/>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2"/>
                  </a:solidFill>
                </a:rPr>
                <a:t>IS</a:t>
              </a:r>
            </a:p>
          </p:txBody>
        </p:sp>
        <p:grpSp>
          <p:nvGrpSpPr>
            <p:cNvPr id="69" name="Group 68">
              <a:extLst>
                <a:ext uri="{FF2B5EF4-FFF2-40B4-BE49-F238E27FC236}">
                  <a16:creationId xmlns:a16="http://schemas.microsoft.com/office/drawing/2014/main" id="{3D7483D0-2D1D-467E-B982-1642C141F891}"/>
                </a:ext>
              </a:extLst>
            </p:cNvPr>
            <p:cNvGrpSpPr/>
            <p:nvPr/>
          </p:nvGrpSpPr>
          <p:grpSpPr>
            <a:xfrm>
              <a:off x="7272968" y="1469343"/>
              <a:ext cx="359228" cy="2486691"/>
              <a:chOff x="9493677" y="1393141"/>
              <a:chExt cx="359228" cy="2486691"/>
            </a:xfrm>
          </p:grpSpPr>
          <p:sp>
            <p:nvSpPr>
              <p:cNvPr id="86" name="Rounded Rectangle 29">
                <a:extLst>
                  <a:ext uri="{FF2B5EF4-FFF2-40B4-BE49-F238E27FC236}">
                    <a16:creationId xmlns:a16="http://schemas.microsoft.com/office/drawing/2014/main" id="{EBB09AA5-5C76-4D08-BF86-0CF50C785EEC}"/>
                  </a:ext>
                </a:extLst>
              </p:cNvPr>
              <p:cNvSpPr/>
              <p:nvPr/>
            </p:nvSpPr>
            <p:spPr>
              <a:xfrm>
                <a:off x="9493677" y="1393141"/>
                <a:ext cx="359228" cy="332015"/>
              </a:xfrm>
              <a:prstGeom prst="round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87" name="Rounded Rectangle 30">
                <a:extLst>
                  <a:ext uri="{FF2B5EF4-FFF2-40B4-BE49-F238E27FC236}">
                    <a16:creationId xmlns:a16="http://schemas.microsoft.com/office/drawing/2014/main" id="{B58468C4-EB3B-469F-82CC-84171C9D2549}"/>
                  </a:ext>
                </a:extLst>
              </p:cNvPr>
              <p:cNvSpPr/>
              <p:nvPr/>
            </p:nvSpPr>
            <p:spPr>
              <a:xfrm>
                <a:off x="9493677" y="1931810"/>
                <a:ext cx="359228" cy="332015"/>
              </a:xfrm>
              <a:prstGeom prst="round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88" name="Rounded Rectangle 31">
                <a:extLst>
                  <a:ext uri="{FF2B5EF4-FFF2-40B4-BE49-F238E27FC236}">
                    <a16:creationId xmlns:a16="http://schemas.microsoft.com/office/drawing/2014/main" id="{436CD4DF-0DD6-441E-92CD-E34EBA75FD3A}"/>
                  </a:ext>
                </a:extLst>
              </p:cNvPr>
              <p:cNvSpPr/>
              <p:nvPr/>
            </p:nvSpPr>
            <p:spPr>
              <a:xfrm>
                <a:off x="9493677" y="2470479"/>
                <a:ext cx="359228" cy="332015"/>
              </a:xfrm>
              <a:prstGeom prst="round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89" name="Rounded Rectangle 32">
                <a:extLst>
                  <a:ext uri="{FF2B5EF4-FFF2-40B4-BE49-F238E27FC236}">
                    <a16:creationId xmlns:a16="http://schemas.microsoft.com/office/drawing/2014/main" id="{51BB32ED-D522-4E62-B45F-EA09C3A79639}"/>
                  </a:ext>
                </a:extLst>
              </p:cNvPr>
              <p:cNvSpPr/>
              <p:nvPr/>
            </p:nvSpPr>
            <p:spPr>
              <a:xfrm>
                <a:off x="9493677" y="3009148"/>
                <a:ext cx="359228" cy="332015"/>
              </a:xfrm>
              <a:prstGeom prst="round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90" name="Rounded Rectangle 33">
                <a:extLst>
                  <a:ext uri="{FF2B5EF4-FFF2-40B4-BE49-F238E27FC236}">
                    <a16:creationId xmlns:a16="http://schemas.microsoft.com/office/drawing/2014/main" id="{24381049-3C43-415C-8437-261FD821300E}"/>
                  </a:ext>
                </a:extLst>
              </p:cNvPr>
              <p:cNvSpPr/>
              <p:nvPr/>
            </p:nvSpPr>
            <p:spPr>
              <a:xfrm>
                <a:off x="9493677" y="3547817"/>
                <a:ext cx="359228" cy="332015"/>
              </a:xfrm>
              <a:prstGeom prst="round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grpSp>
        <p:sp>
          <p:nvSpPr>
            <p:cNvPr id="70" name="Right Brace 69">
              <a:extLst>
                <a:ext uri="{FF2B5EF4-FFF2-40B4-BE49-F238E27FC236}">
                  <a16:creationId xmlns:a16="http://schemas.microsoft.com/office/drawing/2014/main" id="{C7896C03-D38D-47E3-975E-51D2C40DFD5B}"/>
                </a:ext>
              </a:extLst>
            </p:cNvPr>
            <p:cNvSpPr/>
            <p:nvPr/>
          </p:nvSpPr>
          <p:spPr>
            <a:xfrm>
              <a:off x="2971567" y="1266159"/>
              <a:ext cx="566057" cy="283345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71" name="Right Arrow 43">
              <a:extLst>
                <a:ext uri="{FF2B5EF4-FFF2-40B4-BE49-F238E27FC236}">
                  <a16:creationId xmlns:a16="http://schemas.microsoft.com/office/drawing/2014/main" id="{C7C01878-0A30-4581-93A1-B772CC84C478}"/>
                </a:ext>
              </a:extLst>
            </p:cNvPr>
            <p:cNvSpPr/>
            <p:nvPr/>
          </p:nvSpPr>
          <p:spPr>
            <a:xfrm>
              <a:off x="2031574" y="1504503"/>
              <a:ext cx="957943" cy="308432"/>
            </a:xfrm>
            <a:prstGeom prst="rightArrow">
              <a:avLst/>
            </a:prstGeom>
            <a:solidFill>
              <a:schemeClr val="tx1"/>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72" name="Right Arrow 44">
              <a:extLst>
                <a:ext uri="{FF2B5EF4-FFF2-40B4-BE49-F238E27FC236}">
                  <a16:creationId xmlns:a16="http://schemas.microsoft.com/office/drawing/2014/main" id="{59E3DA2F-4878-416E-A93C-8BF143D720F6}"/>
                </a:ext>
              </a:extLst>
            </p:cNvPr>
            <p:cNvSpPr/>
            <p:nvPr/>
          </p:nvSpPr>
          <p:spPr>
            <a:xfrm>
              <a:off x="2031574" y="2528671"/>
              <a:ext cx="957943" cy="308432"/>
            </a:xfrm>
            <a:prstGeom prst="rightArrow">
              <a:avLst/>
            </a:prstGeom>
            <a:solidFill>
              <a:schemeClr val="tx1"/>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73" name="Right Arrow 45">
              <a:extLst>
                <a:ext uri="{FF2B5EF4-FFF2-40B4-BE49-F238E27FC236}">
                  <a16:creationId xmlns:a16="http://schemas.microsoft.com/office/drawing/2014/main" id="{991A0373-D27C-4DC8-8D20-F1FF15ABC034}"/>
                </a:ext>
              </a:extLst>
            </p:cNvPr>
            <p:cNvSpPr/>
            <p:nvPr/>
          </p:nvSpPr>
          <p:spPr>
            <a:xfrm>
              <a:off x="2031574" y="3560052"/>
              <a:ext cx="957943" cy="308432"/>
            </a:xfrm>
            <a:prstGeom prst="rightArrow">
              <a:avLst/>
            </a:prstGeom>
            <a:solidFill>
              <a:schemeClr val="tx1"/>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74" name="Right Arrow 46">
              <a:extLst>
                <a:ext uri="{FF2B5EF4-FFF2-40B4-BE49-F238E27FC236}">
                  <a16:creationId xmlns:a16="http://schemas.microsoft.com/office/drawing/2014/main" id="{819AA913-664C-4802-81EE-8A737546C03A}"/>
                </a:ext>
              </a:extLst>
            </p:cNvPr>
            <p:cNvSpPr/>
            <p:nvPr/>
          </p:nvSpPr>
          <p:spPr>
            <a:xfrm>
              <a:off x="3665526" y="2543631"/>
              <a:ext cx="957943" cy="308432"/>
            </a:xfrm>
            <a:prstGeom prst="rightArrow">
              <a:avLst/>
            </a:prstGeom>
            <a:solidFill>
              <a:schemeClr val="tx1"/>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75" name="TextBox 74">
              <a:extLst>
                <a:ext uri="{FF2B5EF4-FFF2-40B4-BE49-F238E27FC236}">
                  <a16:creationId xmlns:a16="http://schemas.microsoft.com/office/drawing/2014/main" id="{2039AEF8-3D4D-4550-A4D3-F3334D389765}"/>
                </a:ext>
              </a:extLst>
            </p:cNvPr>
            <p:cNvSpPr txBox="1"/>
            <p:nvPr/>
          </p:nvSpPr>
          <p:spPr>
            <a:xfrm>
              <a:off x="2428902" y="4202096"/>
              <a:ext cx="1457298" cy="368056"/>
            </a:xfrm>
            <a:prstGeom prst="rect">
              <a:avLst/>
            </a:prstGeom>
            <a:noFill/>
          </p:spPr>
          <p:txBody>
            <a:bodyPr wrap="square" rtlCol="0">
              <a:spAutoFit/>
            </a:bodyPr>
            <a:lstStyle/>
            <a:p>
              <a:pPr algn="ctr">
                <a:lnSpc>
                  <a:spcPct val="90000"/>
                </a:lnSpc>
              </a:pPr>
              <a:r>
                <a:rPr lang="en-US" sz="1200" dirty="0"/>
                <a:t>IS Interface</a:t>
              </a:r>
            </a:p>
          </p:txBody>
        </p:sp>
        <p:sp>
          <p:nvSpPr>
            <p:cNvPr id="76" name="TextBox 75">
              <a:extLst>
                <a:ext uri="{FF2B5EF4-FFF2-40B4-BE49-F238E27FC236}">
                  <a16:creationId xmlns:a16="http://schemas.microsoft.com/office/drawing/2014/main" id="{DB699C4F-D364-4BA3-91EB-8FEFEBC6B505}"/>
                </a:ext>
              </a:extLst>
            </p:cNvPr>
            <p:cNvSpPr txBox="1"/>
            <p:nvPr/>
          </p:nvSpPr>
          <p:spPr>
            <a:xfrm>
              <a:off x="6779702" y="4202096"/>
              <a:ext cx="1324002" cy="368056"/>
            </a:xfrm>
            <a:prstGeom prst="rect">
              <a:avLst/>
            </a:prstGeom>
            <a:noFill/>
          </p:spPr>
          <p:txBody>
            <a:bodyPr wrap="square" rtlCol="0">
              <a:spAutoFit/>
            </a:bodyPr>
            <a:lstStyle/>
            <a:p>
              <a:pPr algn="ctr">
                <a:lnSpc>
                  <a:spcPct val="90000"/>
                </a:lnSpc>
              </a:pPr>
              <a:r>
                <a:rPr lang="en-US" sz="1200" dirty="0"/>
                <a:t>PEs</a:t>
              </a:r>
            </a:p>
          </p:txBody>
        </p:sp>
        <p:cxnSp>
          <p:nvCxnSpPr>
            <p:cNvPr id="77" name="Elbow Connector 78">
              <a:extLst>
                <a:ext uri="{FF2B5EF4-FFF2-40B4-BE49-F238E27FC236}">
                  <a16:creationId xmlns:a16="http://schemas.microsoft.com/office/drawing/2014/main" id="{1D3ACA3B-4BB9-4566-87C7-B6CB2EC87A0C}"/>
                </a:ext>
              </a:extLst>
            </p:cNvPr>
            <p:cNvCxnSpPr>
              <a:cxnSpLocks/>
              <a:stCxn id="90" idx="1"/>
              <a:endCxn id="86" idx="1"/>
            </p:cNvCxnSpPr>
            <p:nvPr/>
          </p:nvCxnSpPr>
          <p:spPr>
            <a:xfrm rot="10800000">
              <a:off x="7272968" y="1635351"/>
              <a:ext cx="12700" cy="2154676"/>
            </a:xfrm>
            <a:prstGeom prst="bentConnector3">
              <a:avLst>
                <a:gd name="adj1" fmla="val 3428575"/>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82">
              <a:extLst>
                <a:ext uri="{FF2B5EF4-FFF2-40B4-BE49-F238E27FC236}">
                  <a16:creationId xmlns:a16="http://schemas.microsoft.com/office/drawing/2014/main" id="{7B426308-694D-4677-B3D7-6345BC0CA5D4}"/>
                </a:ext>
              </a:extLst>
            </p:cNvPr>
            <p:cNvCxnSpPr>
              <a:cxnSpLocks/>
              <a:stCxn id="87" idx="1"/>
              <a:endCxn id="89" idx="1"/>
            </p:cNvCxnSpPr>
            <p:nvPr/>
          </p:nvCxnSpPr>
          <p:spPr>
            <a:xfrm rot="10800000" flipV="1">
              <a:off x="7272968" y="2174020"/>
              <a:ext cx="12700" cy="1077338"/>
            </a:xfrm>
            <a:prstGeom prst="bentConnector3">
              <a:avLst>
                <a:gd name="adj1" fmla="val 3428575"/>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CD221A3-DF72-4EFD-B36B-45A4AE434383}"/>
                </a:ext>
              </a:extLst>
            </p:cNvPr>
            <p:cNvCxnSpPr>
              <a:cxnSpLocks/>
              <a:endCxn id="88" idx="1"/>
            </p:cNvCxnSpPr>
            <p:nvPr/>
          </p:nvCxnSpPr>
          <p:spPr>
            <a:xfrm flipV="1">
              <a:off x="6398311" y="2712689"/>
              <a:ext cx="874657" cy="8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56817C06-0F2A-445E-98FE-E55B54955F2D}"/>
                </a:ext>
              </a:extLst>
            </p:cNvPr>
            <p:cNvSpPr/>
            <p:nvPr/>
          </p:nvSpPr>
          <p:spPr>
            <a:xfrm>
              <a:off x="4771763" y="1053793"/>
              <a:ext cx="1566863" cy="524636"/>
            </a:xfrm>
            <a:prstGeom prst="rect">
              <a:avLst/>
            </a:prstGeom>
            <a:solidFill>
              <a:srgbClr val="C00000"/>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2"/>
                  </a:solidFill>
                </a:rPr>
                <a:t>PFU Thread</a:t>
              </a:r>
            </a:p>
          </p:txBody>
        </p:sp>
        <p:cxnSp>
          <p:nvCxnSpPr>
            <p:cNvPr id="81" name="Elbow Connector 90">
              <a:extLst>
                <a:ext uri="{FF2B5EF4-FFF2-40B4-BE49-F238E27FC236}">
                  <a16:creationId xmlns:a16="http://schemas.microsoft.com/office/drawing/2014/main" id="{4EB4697A-66F8-45AC-8F6D-D5A013AA869A}"/>
                </a:ext>
              </a:extLst>
            </p:cNvPr>
            <p:cNvCxnSpPr>
              <a:cxnSpLocks/>
              <a:stCxn id="86" idx="3"/>
              <a:endCxn id="90" idx="3"/>
            </p:cNvCxnSpPr>
            <p:nvPr/>
          </p:nvCxnSpPr>
          <p:spPr>
            <a:xfrm>
              <a:off x="7632196" y="1635351"/>
              <a:ext cx="12700" cy="2154676"/>
            </a:xfrm>
            <a:prstGeom prst="bentConnector3">
              <a:avLst>
                <a:gd name="adj1" fmla="val 265715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Elbow Connector 98">
              <a:extLst>
                <a:ext uri="{FF2B5EF4-FFF2-40B4-BE49-F238E27FC236}">
                  <a16:creationId xmlns:a16="http://schemas.microsoft.com/office/drawing/2014/main" id="{5B66E739-9EEB-4C41-B2C4-864F91F07C67}"/>
                </a:ext>
              </a:extLst>
            </p:cNvPr>
            <p:cNvCxnSpPr>
              <a:cxnSpLocks/>
              <a:stCxn id="87" idx="3"/>
              <a:endCxn id="89" idx="3"/>
            </p:cNvCxnSpPr>
            <p:nvPr/>
          </p:nvCxnSpPr>
          <p:spPr>
            <a:xfrm>
              <a:off x="7632196" y="2174020"/>
              <a:ext cx="12700" cy="1077338"/>
            </a:xfrm>
            <a:prstGeom prst="bentConnector3">
              <a:avLst>
                <a:gd name="adj1" fmla="val 265714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Elbow Connector 103">
              <a:extLst>
                <a:ext uri="{FF2B5EF4-FFF2-40B4-BE49-F238E27FC236}">
                  <a16:creationId xmlns:a16="http://schemas.microsoft.com/office/drawing/2014/main" id="{829C6925-32BE-4486-ACE2-DFAF88DF96ED}"/>
                </a:ext>
              </a:extLst>
            </p:cNvPr>
            <p:cNvCxnSpPr>
              <a:cxnSpLocks/>
              <a:stCxn id="88" idx="3"/>
              <a:endCxn id="80" idx="3"/>
            </p:cNvCxnSpPr>
            <p:nvPr/>
          </p:nvCxnSpPr>
          <p:spPr>
            <a:xfrm flipH="1" flipV="1">
              <a:off x="6338626" y="1316111"/>
              <a:ext cx="1293570" cy="1396578"/>
            </a:xfrm>
            <a:prstGeom prst="bentConnector3">
              <a:avLst>
                <a:gd name="adj1" fmla="val -5301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Down Arrow 111">
              <a:extLst>
                <a:ext uri="{FF2B5EF4-FFF2-40B4-BE49-F238E27FC236}">
                  <a16:creationId xmlns:a16="http://schemas.microsoft.com/office/drawing/2014/main" id="{AEFE2E66-F1EF-4F15-8352-85A614400FA7}"/>
                </a:ext>
              </a:extLst>
            </p:cNvPr>
            <p:cNvSpPr/>
            <p:nvPr/>
          </p:nvSpPr>
          <p:spPr>
            <a:xfrm>
              <a:off x="5507422" y="1613236"/>
              <a:ext cx="225120" cy="354926"/>
            </a:xfrm>
            <a:prstGeom prst="downArrow">
              <a:avLst/>
            </a:prstGeom>
            <a:solidFill>
              <a:schemeClr val="tx1"/>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p:txBody>
        </p:sp>
        <p:sp>
          <p:nvSpPr>
            <p:cNvPr id="85" name="TextBox 84">
              <a:extLst>
                <a:ext uri="{FF2B5EF4-FFF2-40B4-BE49-F238E27FC236}">
                  <a16:creationId xmlns:a16="http://schemas.microsoft.com/office/drawing/2014/main" id="{EABBE6F4-49CC-4399-8056-248D9A7F6F59}"/>
                </a:ext>
              </a:extLst>
            </p:cNvPr>
            <p:cNvSpPr txBox="1"/>
            <p:nvPr/>
          </p:nvSpPr>
          <p:spPr>
            <a:xfrm>
              <a:off x="4893192" y="4202096"/>
              <a:ext cx="1445433" cy="604665"/>
            </a:xfrm>
            <a:prstGeom prst="rect">
              <a:avLst/>
            </a:prstGeom>
            <a:noFill/>
          </p:spPr>
          <p:txBody>
            <a:bodyPr wrap="square" rtlCol="0">
              <a:spAutoFit/>
            </a:bodyPr>
            <a:lstStyle/>
            <a:p>
              <a:pPr algn="ctr">
                <a:lnSpc>
                  <a:spcPct val="90000"/>
                </a:lnSpc>
              </a:pPr>
              <a:r>
                <a:rPr lang="en-US" sz="1200" dirty="0"/>
                <a:t>IS Algorithm</a:t>
              </a:r>
            </a:p>
          </p:txBody>
        </p:sp>
      </p:grpSp>
    </p:spTree>
    <p:extLst>
      <p:ext uri="{BB962C8B-B14F-4D97-AF65-F5344CB8AC3E}">
        <p14:creationId xmlns:p14="http://schemas.microsoft.com/office/powerpoint/2010/main" val="25610802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A5A51-07D9-CA47-A4C9-7B0B02A8FA1C}"/>
              </a:ext>
            </a:extLst>
          </p:cNvPr>
          <p:cNvSpPr>
            <a:spLocks noGrp="1"/>
          </p:cNvSpPr>
          <p:nvPr>
            <p:ph type="ctrTitle"/>
          </p:nvPr>
        </p:nvSpPr>
        <p:spPr/>
        <p:txBody>
          <a:bodyPr/>
          <a:lstStyle/>
          <a:p>
            <a:r>
              <a:rPr lang="en-US" dirty="0"/>
              <a:t>Exploiting Parallelism in SDR</a:t>
            </a:r>
          </a:p>
        </p:txBody>
      </p:sp>
      <p:pic>
        <p:nvPicPr>
          <p:cNvPr id="4" name="Picture 3">
            <a:extLst>
              <a:ext uri="{FF2B5EF4-FFF2-40B4-BE49-F238E27FC236}">
                <a16:creationId xmlns:a16="http://schemas.microsoft.com/office/drawing/2014/main" id="{33AB6C21-9D57-7C41-A6E3-6082FE2EBCE7}"/>
              </a:ext>
            </a:extLst>
          </p:cNvPr>
          <p:cNvPicPr>
            <a:picLocks noChangeAspect="1"/>
          </p:cNvPicPr>
          <p:nvPr/>
        </p:nvPicPr>
        <p:blipFill rotWithShape="1">
          <a:blip r:embed="rId3"/>
          <a:srcRect t="42882"/>
          <a:stretch/>
        </p:blipFill>
        <p:spPr>
          <a:xfrm>
            <a:off x="431132" y="1562511"/>
            <a:ext cx="6219759" cy="209531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51B4B7C-9DB5-654D-8A6B-1FDE8E13274D}"/>
              </a:ext>
            </a:extLst>
          </p:cNvPr>
          <p:cNvPicPr>
            <a:picLocks noChangeAspect="1"/>
          </p:cNvPicPr>
          <p:nvPr/>
        </p:nvPicPr>
        <p:blipFill rotWithShape="1">
          <a:blip r:embed="rId4"/>
          <a:srcRect t="6892" r="20606" b="47995"/>
          <a:stretch/>
        </p:blipFill>
        <p:spPr>
          <a:xfrm>
            <a:off x="954952" y="2732692"/>
            <a:ext cx="6348505" cy="229310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FDA766D-C3DA-3148-9660-D207C8D36AA5}"/>
              </a:ext>
            </a:extLst>
          </p:cNvPr>
          <p:cNvPicPr>
            <a:picLocks noChangeAspect="1"/>
          </p:cNvPicPr>
          <p:nvPr/>
        </p:nvPicPr>
        <p:blipFill rotWithShape="1">
          <a:blip r:embed="rId5"/>
          <a:srcRect b="28236"/>
          <a:stretch/>
        </p:blipFill>
        <p:spPr>
          <a:xfrm>
            <a:off x="2161253" y="4058058"/>
            <a:ext cx="4688392" cy="2691640"/>
          </a:xfrm>
          <a:prstGeom prst="rect">
            <a:avLst/>
          </a:prstGeom>
          <a:ln>
            <a:noFill/>
          </a:ln>
          <a:effectLst>
            <a:outerShdw blurRad="292100" dist="139700" dir="2700000" algn="tl" rotWithShape="0">
              <a:srgbClr val="333333">
                <a:alpha val="65000"/>
              </a:srgbClr>
            </a:outerShdw>
          </a:effectLst>
        </p:spPr>
      </p:pic>
      <p:sp>
        <p:nvSpPr>
          <p:cNvPr id="10" name="Oval 9">
            <a:extLst>
              <a:ext uri="{FF2B5EF4-FFF2-40B4-BE49-F238E27FC236}">
                <a16:creationId xmlns:a16="http://schemas.microsoft.com/office/drawing/2014/main" id="{9CBF5249-4BE7-5745-AB6D-14A4602FF507}"/>
              </a:ext>
            </a:extLst>
          </p:cNvPr>
          <p:cNvSpPr/>
          <p:nvPr/>
        </p:nvSpPr>
        <p:spPr>
          <a:xfrm>
            <a:off x="1575113" y="1645531"/>
            <a:ext cx="1124725" cy="1087161"/>
          </a:xfrm>
          <a:prstGeom prst="ellipse">
            <a:avLst/>
          </a:prstGeom>
          <a:noFill/>
          <a:ln w="19050">
            <a:solidFill>
              <a:schemeClr val="accent4">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cxnSp>
        <p:nvCxnSpPr>
          <p:cNvPr id="12" name="Straight Arrow Connector 11">
            <a:extLst>
              <a:ext uri="{FF2B5EF4-FFF2-40B4-BE49-F238E27FC236}">
                <a16:creationId xmlns:a16="http://schemas.microsoft.com/office/drawing/2014/main" id="{9D08600C-17EF-B547-84C0-8623F7A78D75}"/>
              </a:ext>
            </a:extLst>
          </p:cNvPr>
          <p:cNvCxnSpPr>
            <a:cxnSpLocks/>
          </p:cNvCxnSpPr>
          <p:nvPr/>
        </p:nvCxnSpPr>
        <p:spPr>
          <a:xfrm flipV="1">
            <a:off x="2675397" y="2129386"/>
            <a:ext cx="4746380" cy="5080"/>
          </a:xfrm>
          <a:prstGeom prst="straightConnector1">
            <a:avLst/>
          </a:prstGeom>
          <a:ln w="28575">
            <a:solidFill>
              <a:schemeClr val="accent4">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CE298AE-0D69-094C-98BB-CCCCDB6EC0E5}"/>
              </a:ext>
            </a:extLst>
          </p:cNvPr>
          <p:cNvSpPr txBox="1"/>
          <p:nvPr/>
        </p:nvSpPr>
        <p:spPr>
          <a:xfrm>
            <a:off x="9456349" y="1131824"/>
            <a:ext cx="1349126" cy="469672"/>
          </a:xfrm>
          <a:prstGeom prst="roundRect">
            <a:avLst/>
          </a:prstGeom>
          <a:solidFill>
            <a:srgbClr val="FF0000"/>
          </a:solidFill>
        </p:spPr>
        <p:txBody>
          <a:bodyPr wrap="square" rtlCol="0">
            <a:spAutoFit/>
          </a:bodyPr>
          <a:lstStyle/>
          <a:p>
            <a:pPr algn="ctr" defTabSz="914126" fontAlgn="auto">
              <a:lnSpc>
                <a:spcPct val="90000"/>
              </a:lnSpc>
              <a:spcBef>
                <a:spcPts val="0"/>
              </a:spcBef>
              <a:spcAft>
                <a:spcPts val="0"/>
              </a:spcAft>
            </a:pPr>
            <a:r>
              <a:rPr lang="en-US" sz="1200" b="1">
                <a:solidFill>
                  <a:srgbClr val="EEECE1"/>
                </a:solidFill>
                <a:latin typeface="Tahoma"/>
                <a:cs typeface="+mn-cs"/>
              </a:rPr>
              <a:t>Task Parallelism</a:t>
            </a:r>
          </a:p>
        </p:txBody>
      </p:sp>
      <p:cxnSp>
        <p:nvCxnSpPr>
          <p:cNvPr id="17" name="Straight Arrow Connector 16">
            <a:extLst>
              <a:ext uri="{FF2B5EF4-FFF2-40B4-BE49-F238E27FC236}">
                <a16:creationId xmlns:a16="http://schemas.microsoft.com/office/drawing/2014/main" id="{91C9CA30-91AC-3B4C-9DC7-755D38A25CEC}"/>
              </a:ext>
            </a:extLst>
          </p:cNvPr>
          <p:cNvCxnSpPr>
            <a:cxnSpLocks/>
          </p:cNvCxnSpPr>
          <p:nvPr/>
        </p:nvCxnSpPr>
        <p:spPr>
          <a:xfrm flipV="1">
            <a:off x="7891214" y="1628340"/>
            <a:ext cx="518616" cy="469788"/>
          </a:xfrm>
          <a:prstGeom prst="straightConnector1">
            <a:avLst/>
          </a:prstGeom>
          <a:ln w="28575">
            <a:solidFill>
              <a:schemeClr val="accent4">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5ED435-4B01-DB40-937D-AB09E48A2A64}"/>
              </a:ext>
            </a:extLst>
          </p:cNvPr>
          <p:cNvCxnSpPr>
            <a:cxnSpLocks/>
          </p:cNvCxnSpPr>
          <p:nvPr/>
        </p:nvCxnSpPr>
        <p:spPr>
          <a:xfrm flipV="1">
            <a:off x="7878740" y="1798713"/>
            <a:ext cx="732010" cy="331762"/>
          </a:xfrm>
          <a:prstGeom prst="straightConnector1">
            <a:avLst/>
          </a:prstGeom>
          <a:ln w="28575">
            <a:solidFill>
              <a:schemeClr val="accent4">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E66428-B928-1D4D-B527-6084206D046E}"/>
              </a:ext>
            </a:extLst>
          </p:cNvPr>
          <p:cNvCxnSpPr>
            <a:cxnSpLocks/>
          </p:cNvCxnSpPr>
          <p:nvPr/>
        </p:nvCxnSpPr>
        <p:spPr>
          <a:xfrm flipV="1">
            <a:off x="7878741" y="2094045"/>
            <a:ext cx="783363" cy="36432"/>
          </a:xfrm>
          <a:prstGeom prst="straightConnector1">
            <a:avLst/>
          </a:prstGeom>
          <a:ln w="28575">
            <a:solidFill>
              <a:schemeClr val="accent4">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ACED17-C243-774B-AD7B-65722CD52856}"/>
              </a:ext>
            </a:extLst>
          </p:cNvPr>
          <p:cNvCxnSpPr>
            <a:cxnSpLocks/>
          </p:cNvCxnSpPr>
          <p:nvPr/>
        </p:nvCxnSpPr>
        <p:spPr>
          <a:xfrm>
            <a:off x="7878740" y="2130476"/>
            <a:ext cx="770888" cy="280920"/>
          </a:xfrm>
          <a:prstGeom prst="straightConnector1">
            <a:avLst/>
          </a:prstGeom>
          <a:ln w="28575">
            <a:solidFill>
              <a:schemeClr val="accent4">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D47A0C-A93A-3D4A-A4A0-BB6850E57D23}"/>
              </a:ext>
            </a:extLst>
          </p:cNvPr>
          <p:cNvCxnSpPr>
            <a:cxnSpLocks/>
          </p:cNvCxnSpPr>
          <p:nvPr/>
        </p:nvCxnSpPr>
        <p:spPr>
          <a:xfrm>
            <a:off x="7878740" y="2130474"/>
            <a:ext cx="631043" cy="423564"/>
          </a:xfrm>
          <a:prstGeom prst="straightConnector1">
            <a:avLst/>
          </a:prstGeom>
          <a:ln w="28575">
            <a:solidFill>
              <a:schemeClr val="accent4">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B152FD-940A-7941-820B-6EE030D0CB06}"/>
              </a:ext>
            </a:extLst>
          </p:cNvPr>
          <p:cNvSpPr txBox="1"/>
          <p:nvPr/>
        </p:nvSpPr>
        <p:spPr>
          <a:xfrm>
            <a:off x="8318584" y="1306022"/>
            <a:ext cx="609282" cy="285888"/>
          </a:xfrm>
          <a:prstGeom prst="roundRect">
            <a:avLst/>
          </a:prstGeom>
          <a:solidFill>
            <a:schemeClr val="accent4">
              <a:lumMod val="75000"/>
            </a:schemeClr>
          </a:solidFill>
        </p:spPr>
        <p:txBody>
          <a:bodyPr wrap="square" rtlCol="0">
            <a:spAutoFit/>
          </a:bodyPr>
          <a:lstStyle/>
          <a:p>
            <a:pPr algn="ctr" defTabSz="914126" fontAlgn="auto">
              <a:lnSpc>
                <a:spcPct val="90000"/>
              </a:lnSpc>
              <a:spcBef>
                <a:spcPts val="0"/>
              </a:spcBef>
              <a:spcAft>
                <a:spcPts val="0"/>
              </a:spcAft>
            </a:pPr>
            <a:r>
              <a:rPr lang="en-US" sz="1200" b="1">
                <a:solidFill>
                  <a:srgbClr val="EEECE1"/>
                </a:solidFill>
                <a:latin typeface="Tahoma"/>
                <a:cs typeface="+mn-cs"/>
              </a:rPr>
              <a:t>Task</a:t>
            </a:r>
          </a:p>
        </p:txBody>
      </p:sp>
      <p:sp>
        <p:nvSpPr>
          <p:cNvPr id="33" name="TextBox 32">
            <a:extLst>
              <a:ext uri="{FF2B5EF4-FFF2-40B4-BE49-F238E27FC236}">
                <a16:creationId xmlns:a16="http://schemas.microsoft.com/office/drawing/2014/main" id="{7CCBB027-2DF8-934F-8FA0-0FC939B7AFF5}"/>
              </a:ext>
            </a:extLst>
          </p:cNvPr>
          <p:cNvSpPr txBox="1"/>
          <p:nvPr/>
        </p:nvSpPr>
        <p:spPr>
          <a:xfrm>
            <a:off x="8682628" y="1614950"/>
            <a:ext cx="609282" cy="285888"/>
          </a:xfrm>
          <a:prstGeom prst="roundRect">
            <a:avLst/>
          </a:prstGeom>
          <a:solidFill>
            <a:schemeClr val="accent4">
              <a:lumMod val="75000"/>
            </a:schemeClr>
          </a:solidFill>
        </p:spPr>
        <p:txBody>
          <a:bodyPr wrap="square" rtlCol="0">
            <a:spAutoFit/>
          </a:bodyPr>
          <a:lstStyle/>
          <a:p>
            <a:pPr algn="ctr" defTabSz="914126" fontAlgn="auto">
              <a:lnSpc>
                <a:spcPct val="90000"/>
              </a:lnSpc>
              <a:spcBef>
                <a:spcPts val="0"/>
              </a:spcBef>
              <a:spcAft>
                <a:spcPts val="0"/>
              </a:spcAft>
            </a:pPr>
            <a:r>
              <a:rPr lang="en-US" sz="1200" b="1">
                <a:solidFill>
                  <a:srgbClr val="EEECE1"/>
                </a:solidFill>
                <a:latin typeface="Tahoma"/>
                <a:cs typeface="+mn-cs"/>
              </a:rPr>
              <a:t>Task</a:t>
            </a:r>
          </a:p>
        </p:txBody>
      </p:sp>
      <p:sp>
        <p:nvSpPr>
          <p:cNvPr id="34" name="TextBox 33">
            <a:extLst>
              <a:ext uri="{FF2B5EF4-FFF2-40B4-BE49-F238E27FC236}">
                <a16:creationId xmlns:a16="http://schemas.microsoft.com/office/drawing/2014/main" id="{601CD794-F0AD-B34B-8513-5201B2A3C989}"/>
              </a:ext>
            </a:extLst>
          </p:cNvPr>
          <p:cNvSpPr txBox="1"/>
          <p:nvPr/>
        </p:nvSpPr>
        <p:spPr>
          <a:xfrm>
            <a:off x="8728977" y="1958691"/>
            <a:ext cx="609282" cy="285888"/>
          </a:xfrm>
          <a:prstGeom prst="roundRect">
            <a:avLst/>
          </a:prstGeom>
          <a:solidFill>
            <a:schemeClr val="accent4">
              <a:lumMod val="75000"/>
            </a:schemeClr>
          </a:solidFill>
        </p:spPr>
        <p:txBody>
          <a:bodyPr wrap="square" rtlCol="0">
            <a:spAutoFit/>
          </a:bodyPr>
          <a:lstStyle/>
          <a:p>
            <a:pPr algn="ctr" defTabSz="914126" fontAlgn="auto">
              <a:lnSpc>
                <a:spcPct val="90000"/>
              </a:lnSpc>
              <a:spcBef>
                <a:spcPts val="0"/>
              </a:spcBef>
              <a:spcAft>
                <a:spcPts val="0"/>
              </a:spcAft>
            </a:pPr>
            <a:r>
              <a:rPr lang="en-US" sz="1200" b="1">
                <a:solidFill>
                  <a:srgbClr val="EEECE1"/>
                </a:solidFill>
                <a:latin typeface="Tahoma"/>
                <a:cs typeface="+mn-cs"/>
              </a:rPr>
              <a:t>Task</a:t>
            </a:r>
          </a:p>
        </p:txBody>
      </p:sp>
      <p:sp>
        <p:nvSpPr>
          <p:cNvPr id="36" name="TextBox 35">
            <a:extLst>
              <a:ext uri="{FF2B5EF4-FFF2-40B4-BE49-F238E27FC236}">
                <a16:creationId xmlns:a16="http://schemas.microsoft.com/office/drawing/2014/main" id="{5E2FD553-940B-AD4F-832E-7C4E6E83F618}"/>
              </a:ext>
            </a:extLst>
          </p:cNvPr>
          <p:cNvSpPr txBox="1"/>
          <p:nvPr/>
        </p:nvSpPr>
        <p:spPr>
          <a:xfrm>
            <a:off x="8696338" y="2327586"/>
            <a:ext cx="609282" cy="285888"/>
          </a:xfrm>
          <a:prstGeom prst="roundRect">
            <a:avLst/>
          </a:prstGeom>
          <a:solidFill>
            <a:schemeClr val="accent4">
              <a:lumMod val="75000"/>
            </a:schemeClr>
          </a:solidFill>
        </p:spPr>
        <p:txBody>
          <a:bodyPr wrap="square" rtlCol="0">
            <a:spAutoFit/>
          </a:bodyPr>
          <a:lstStyle/>
          <a:p>
            <a:pPr algn="ctr" defTabSz="914126" fontAlgn="auto">
              <a:lnSpc>
                <a:spcPct val="90000"/>
              </a:lnSpc>
              <a:spcBef>
                <a:spcPts val="0"/>
              </a:spcBef>
              <a:spcAft>
                <a:spcPts val="0"/>
              </a:spcAft>
            </a:pPr>
            <a:r>
              <a:rPr lang="en-US" sz="1200" b="1">
                <a:solidFill>
                  <a:srgbClr val="EEECE1"/>
                </a:solidFill>
                <a:latin typeface="Tahoma"/>
                <a:cs typeface="+mn-cs"/>
              </a:rPr>
              <a:t>Task</a:t>
            </a:r>
          </a:p>
        </p:txBody>
      </p:sp>
      <p:sp>
        <p:nvSpPr>
          <p:cNvPr id="37" name="TextBox 36">
            <a:extLst>
              <a:ext uri="{FF2B5EF4-FFF2-40B4-BE49-F238E27FC236}">
                <a16:creationId xmlns:a16="http://schemas.microsoft.com/office/drawing/2014/main" id="{BB64F74E-4301-8A4C-8A6B-CDA5E211E09C}"/>
              </a:ext>
            </a:extLst>
          </p:cNvPr>
          <p:cNvSpPr txBox="1"/>
          <p:nvPr/>
        </p:nvSpPr>
        <p:spPr>
          <a:xfrm>
            <a:off x="8522257" y="2657390"/>
            <a:ext cx="609282" cy="285888"/>
          </a:xfrm>
          <a:prstGeom prst="roundRect">
            <a:avLst/>
          </a:prstGeom>
          <a:solidFill>
            <a:schemeClr val="accent4">
              <a:lumMod val="75000"/>
            </a:schemeClr>
          </a:solidFill>
        </p:spPr>
        <p:txBody>
          <a:bodyPr wrap="square" rtlCol="0">
            <a:spAutoFit/>
          </a:bodyPr>
          <a:lstStyle/>
          <a:p>
            <a:pPr algn="ctr" defTabSz="914126" fontAlgn="auto">
              <a:lnSpc>
                <a:spcPct val="90000"/>
              </a:lnSpc>
              <a:spcBef>
                <a:spcPts val="0"/>
              </a:spcBef>
              <a:spcAft>
                <a:spcPts val="0"/>
              </a:spcAft>
            </a:pPr>
            <a:r>
              <a:rPr lang="en-US" sz="1200" b="1">
                <a:solidFill>
                  <a:srgbClr val="EEECE1"/>
                </a:solidFill>
                <a:latin typeface="Tahoma"/>
                <a:cs typeface="+mn-cs"/>
              </a:rPr>
              <a:t>Task</a:t>
            </a:r>
          </a:p>
        </p:txBody>
      </p:sp>
      <p:sp>
        <p:nvSpPr>
          <p:cNvPr id="43" name="Triangle 42">
            <a:extLst>
              <a:ext uri="{FF2B5EF4-FFF2-40B4-BE49-F238E27FC236}">
                <a16:creationId xmlns:a16="http://schemas.microsoft.com/office/drawing/2014/main" id="{D823DF85-A1DB-E343-95FB-B9D61DEF0C23}"/>
              </a:ext>
            </a:extLst>
          </p:cNvPr>
          <p:cNvSpPr/>
          <p:nvPr/>
        </p:nvSpPr>
        <p:spPr>
          <a:xfrm rot="19176973">
            <a:off x="9265156" y="2463741"/>
            <a:ext cx="651790" cy="752621"/>
          </a:xfrm>
          <a:prstGeom prst="triangle">
            <a:avLst>
              <a:gd name="adj" fmla="val 43025"/>
            </a:avLst>
          </a:prstGeom>
          <a:solidFill>
            <a:schemeClr val="bg2">
              <a:lumMod val="85000"/>
            </a:schemeClr>
          </a:solidFill>
          <a:ln w="19050">
            <a:solidFill>
              <a:schemeClr val="bg2">
                <a:lumMod val="8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41" name="Oval 40">
            <a:extLst>
              <a:ext uri="{FF2B5EF4-FFF2-40B4-BE49-F238E27FC236}">
                <a16:creationId xmlns:a16="http://schemas.microsoft.com/office/drawing/2014/main" id="{56DA5B3E-163D-194C-ADDC-F6C20EDB296A}"/>
              </a:ext>
            </a:extLst>
          </p:cNvPr>
          <p:cNvSpPr/>
          <p:nvPr/>
        </p:nvSpPr>
        <p:spPr>
          <a:xfrm>
            <a:off x="9550282" y="2919819"/>
            <a:ext cx="1294726" cy="1077123"/>
          </a:xfrm>
          <a:prstGeom prst="ellipse">
            <a:avLst/>
          </a:prstGeom>
          <a:solidFill>
            <a:schemeClr val="bg2"/>
          </a:solidFill>
          <a:ln w="19050">
            <a:solidFill>
              <a:srgbClr val="FF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grpSp>
        <p:nvGrpSpPr>
          <p:cNvPr id="63" name="Group 62">
            <a:extLst>
              <a:ext uri="{FF2B5EF4-FFF2-40B4-BE49-F238E27FC236}">
                <a16:creationId xmlns:a16="http://schemas.microsoft.com/office/drawing/2014/main" id="{D974BD01-8DDA-7A4A-8830-DDCFA68F502E}"/>
              </a:ext>
            </a:extLst>
          </p:cNvPr>
          <p:cNvGrpSpPr/>
          <p:nvPr/>
        </p:nvGrpSpPr>
        <p:grpSpPr>
          <a:xfrm>
            <a:off x="9751562" y="3140500"/>
            <a:ext cx="892164" cy="635765"/>
            <a:chOff x="10379592" y="2869435"/>
            <a:chExt cx="892628" cy="636097"/>
          </a:xfrm>
        </p:grpSpPr>
        <p:grpSp>
          <p:nvGrpSpPr>
            <p:cNvPr id="54" name="Group 53">
              <a:extLst>
                <a:ext uri="{FF2B5EF4-FFF2-40B4-BE49-F238E27FC236}">
                  <a16:creationId xmlns:a16="http://schemas.microsoft.com/office/drawing/2014/main" id="{E0456803-5077-694A-A901-6ACF5078A325}"/>
                </a:ext>
              </a:extLst>
            </p:cNvPr>
            <p:cNvGrpSpPr/>
            <p:nvPr/>
          </p:nvGrpSpPr>
          <p:grpSpPr>
            <a:xfrm>
              <a:off x="10379592" y="2869435"/>
              <a:ext cx="892628" cy="178893"/>
              <a:chOff x="10379592" y="2869435"/>
              <a:chExt cx="892628" cy="178893"/>
            </a:xfrm>
          </p:grpSpPr>
          <p:sp>
            <p:nvSpPr>
              <p:cNvPr id="44" name="Rectangle 43">
                <a:extLst>
                  <a:ext uri="{FF2B5EF4-FFF2-40B4-BE49-F238E27FC236}">
                    <a16:creationId xmlns:a16="http://schemas.microsoft.com/office/drawing/2014/main" id="{8BF4C295-C020-3748-B958-72ED2540D6DB}"/>
                  </a:ext>
                </a:extLst>
              </p:cNvPr>
              <p:cNvSpPr/>
              <p:nvPr/>
            </p:nvSpPr>
            <p:spPr>
              <a:xfrm>
                <a:off x="10379592" y="2869435"/>
                <a:ext cx="261257" cy="178893"/>
              </a:xfrm>
              <a:prstGeom prst="rect">
                <a:avLst/>
              </a:prstGeom>
              <a:solidFill>
                <a:schemeClr val="tx2"/>
              </a:solid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45" name="Rectangle 44">
                <a:extLst>
                  <a:ext uri="{FF2B5EF4-FFF2-40B4-BE49-F238E27FC236}">
                    <a16:creationId xmlns:a16="http://schemas.microsoft.com/office/drawing/2014/main" id="{47CFD253-1684-3B40-BBFE-49ED56656BDB}"/>
                  </a:ext>
                </a:extLst>
              </p:cNvPr>
              <p:cNvSpPr/>
              <p:nvPr/>
            </p:nvSpPr>
            <p:spPr>
              <a:xfrm>
                <a:off x="10695278" y="2869435"/>
                <a:ext cx="261257" cy="178893"/>
              </a:xfrm>
              <a:prstGeom prst="rect">
                <a:avLst/>
              </a:prstGeom>
              <a:solidFill>
                <a:schemeClr val="tx2"/>
              </a:solid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46" name="Rectangle 45">
                <a:extLst>
                  <a:ext uri="{FF2B5EF4-FFF2-40B4-BE49-F238E27FC236}">
                    <a16:creationId xmlns:a16="http://schemas.microsoft.com/office/drawing/2014/main" id="{03B20354-C57E-6140-92BE-B8A16E531E55}"/>
                  </a:ext>
                </a:extLst>
              </p:cNvPr>
              <p:cNvSpPr/>
              <p:nvPr/>
            </p:nvSpPr>
            <p:spPr>
              <a:xfrm>
                <a:off x="11010963" y="2869435"/>
                <a:ext cx="261257" cy="178893"/>
              </a:xfrm>
              <a:prstGeom prst="rect">
                <a:avLst/>
              </a:prstGeom>
              <a:solidFill>
                <a:schemeClr val="tx2"/>
              </a:solid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grpSp>
        <p:grpSp>
          <p:nvGrpSpPr>
            <p:cNvPr id="55" name="Group 54">
              <a:extLst>
                <a:ext uri="{FF2B5EF4-FFF2-40B4-BE49-F238E27FC236}">
                  <a16:creationId xmlns:a16="http://schemas.microsoft.com/office/drawing/2014/main" id="{EDA1CB76-D8E1-7A40-B546-B8905E7D76B7}"/>
                </a:ext>
              </a:extLst>
            </p:cNvPr>
            <p:cNvGrpSpPr/>
            <p:nvPr/>
          </p:nvGrpSpPr>
          <p:grpSpPr>
            <a:xfrm>
              <a:off x="10379592" y="3098037"/>
              <a:ext cx="892628" cy="178893"/>
              <a:chOff x="10379592" y="2869435"/>
              <a:chExt cx="892628" cy="178893"/>
            </a:xfrm>
          </p:grpSpPr>
          <p:sp>
            <p:nvSpPr>
              <p:cNvPr id="56" name="Rectangle 55">
                <a:extLst>
                  <a:ext uri="{FF2B5EF4-FFF2-40B4-BE49-F238E27FC236}">
                    <a16:creationId xmlns:a16="http://schemas.microsoft.com/office/drawing/2014/main" id="{E21600EE-3777-4644-9230-D45AAF35E99C}"/>
                  </a:ext>
                </a:extLst>
              </p:cNvPr>
              <p:cNvSpPr/>
              <p:nvPr/>
            </p:nvSpPr>
            <p:spPr>
              <a:xfrm>
                <a:off x="10379592" y="2869435"/>
                <a:ext cx="261257" cy="178893"/>
              </a:xfrm>
              <a:prstGeom prst="rect">
                <a:avLst/>
              </a:prstGeom>
              <a:solidFill>
                <a:schemeClr val="tx2"/>
              </a:solid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57" name="Rectangle 56">
                <a:extLst>
                  <a:ext uri="{FF2B5EF4-FFF2-40B4-BE49-F238E27FC236}">
                    <a16:creationId xmlns:a16="http://schemas.microsoft.com/office/drawing/2014/main" id="{035FAE95-B4C0-5442-BE1C-FFDB90F00C37}"/>
                  </a:ext>
                </a:extLst>
              </p:cNvPr>
              <p:cNvSpPr/>
              <p:nvPr/>
            </p:nvSpPr>
            <p:spPr>
              <a:xfrm>
                <a:off x="10695278" y="2869435"/>
                <a:ext cx="261257" cy="178893"/>
              </a:xfrm>
              <a:prstGeom prst="rect">
                <a:avLst/>
              </a:prstGeom>
              <a:solidFill>
                <a:schemeClr val="tx2"/>
              </a:solid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58" name="Rectangle 57">
                <a:extLst>
                  <a:ext uri="{FF2B5EF4-FFF2-40B4-BE49-F238E27FC236}">
                    <a16:creationId xmlns:a16="http://schemas.microsoft.com/office/drawing/2014/main" id="{12E00C6B-89AA-A14B-90B9-F0635D6C723E}"/>
                  </a:ext>
                </a:extLst>
              </p:cNvPr>
              <p:cNvSpPr/>
              <p:nvPr/>
            </p:nvSpPr>
            <p:spPr>
              <a:xfrm>
                <a:off x="11010963" y="2869435"/>
                <a:ext cx="261257" cy="178893"/>
              </a:xfrm>
              <a:prstGeom prst="rect">
                <a:avLst/>
              </a:prstGeom>
              <a:solidFill>
                <a:schemeClr val="tx2"/>
              </a:solid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grpSp>
        <p:grpSp>
          <p:nvGrpSpPr>
            <p:cNvPr id="59" name="Group 58">
              <a:extLst>
                <a:ext uri="{FF2B5EF4-FFF2-40B4-BE49-F238E27FC236}">
                  <a16:creationId xmlns:a16="http://schemas.microsoft.com/office/drawing/2014/main" id="{7F45F34C-13F1-6C41-9AC6-AA693401C1C2}"/>
                </a:ext>
              </a:extLst>
            </p:cNvPr>
            <p:cNvGrpSpPr/>
            <p:nvPr/>
          </p:nvGrpSpPr>
          <p:grpSpPr>
            <a:xfrm>
              <a:off x="10379592" y="3326639"/>
              <a:ext cx="892628" cy="178893"/>
              <a:chOff x="10379592" y="2869435"/>
              <a:chExt cx="892628" cy="178893"/>
            </a:xfrm>
          </p:grpSpPr>
          <p:sp>
            <p:nvSpPr>
              <p:cNvPr id="60" name="Rectangle 59">
                <a:extLst>
                  <a:ext uri="{FF2B5EF4-FFF2-40B4-BE49-F238E27FC236}">
                    <a16:creationId xmlns:a16="http://schemas.microsoft.com/office/drawing/2014/main" id="{34BE36F3-24D0-B844-A567-46EFFAAF58F8}"/>
                  </a:ext>
                </a:extLst>
              </p:cNvPr>
              <p:cNvSpPr/>
              <p:nvPr/>
            </p:nvSpPr>
            <p:spPr>
              <a:xfrm>
                <a:off x="10379592" y="2869435"/>
                <a:ext cx="261257" cy="178893"/>
              </a:xfrm>
              <a:prstGeom prst="rect">
                <a:avLst/>
              </a:prstGeom>
              <a:solidFill>
                <a:schemeClr val="tx2"/>
              </a:solid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61" name="Rectangle 60">
                <a:extLst>
                  <a:ext uri="{FF2B5EF4-FFF2-40B4-BE49-F238E27FC236}">
                    <a16:creationId xmlns:a16="http://schemas.microsoft.com/office/drawing/2014/main" id="{3818C4F0-C17E-F24D-A7C3-F274A20460CB}"/>
                  </a:ext>
                </a:extLst>
              </p:cNvPr>
              <p:cNvSpPr/>
              <p:nvPr/>
            </p:nvSpPr>
            <p:spPr>
              <a:xfrm>
                <a:off x="10695278" y="2869435"/>
                <a:ext cx="261257" cy="178893"/>
              </a:xfrm>
              <a:prstGeom prst="rect">
                <a:avLst/>
              </a:prstGeom>
              <a:solidFill>
                <a:schemeClr val="tx2"/>
              </a:solid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62" name="Rectangle 61">
                <a:extLst>
                  <a:ext uri="{FF2B5EF4-FFF2-40B4-BE49-F238E27FC236}">
                    <a16:creationId xmlns:a16="http://schemas.microsoft.com/office/drawing/2014/main" id="{07A81C9A-79C8-704A-A719-444ED34600FE}"/>
                  </a:ext>
                </a:extLst>
              </p:cNvPr>
              <p:cNvSpPr/>
              <p:nvPr/>
            </p:nvSpPr>
            <p:spPr>
              <a:xfrm>
                <a:off x="11010963" y="2869435"/>
                <a:ext cx="261257" cy="178893"/>
              </a:xfrm>
              <a:prstGeom prst="rect">
                <a:avLst/>
              </a:prstGeom>
              <a:solidFill>
                <a:schemeClr val="tx2"/>
              </a:solid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grpSp>
      </p:grpSp>
      <p:cxnSp>
        <p:nvCxnSpPr>
          <p:cNvPr id="65" name="Straight Arrow Connector 64">
            <a:extLst>
              <a:ext uri="{FF2B5EF4-FFF2-40B4-BE49-F238E27FC236}">
                <a16:creationId xmlns:a16="http://schemas.microsoft.com/office/drawing/2014/main" id="{E75CA70B-754D-B04F-84EE-F132D5CC698D}"/>
              </a:ext>
            </a:extLst>
          </p:cNvPr>
          <p:cNvCxnSpPr>
            <a:cxnSpLocks/>
          </p:cNvCxnSpPr>
          <p:nvPr/>
        </p:nvCxnSpPr>
        <p:spPr>
          <a:xfrm flipV="1">
            <a:off x="3570243" y="1144192"/>
            <a:ext cx="1327365" cy="501340"/>
          </a:xfrm>
          <a:prstGeom prst="straightConnector1">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973B7D2-704D-704A-AE10-4AEEDA9FD600}"/>
              </a:ext>
            </a:extLst>
          </p:cNvPr>
          <p:cNvSpPr txBox="1"/>
          <p:nvPr/>
        </p:nvSpPr>
        <p:spPr>
          <a:xfrm>
            <a:off x="4962145" y="878929"/>
            <a:ext cx="1349126" cy="285888"/>
          </a:xfrm>
          <a:prstGeom prst="roundRect">
            <a:avLst/>
          </a:prstGeom>
          <a:solidFill>
            <a:srgbClr val="FF0000"/>
          </a:solidFill>
        </p:spPr>
        <p:txBody>
          <a:bodyPr wrap="square" rtlCol="0">
            <a:spAutoFit/>
          </a:bodyPr>
          <a:lstStyle/>
          <a:p>
            <a:pPr algn="ctr" defTabSz="914126" fontAlgn="auto">
              <a:lnSpc>
                <a:spcPct val="90000"/>
              </a:lnSpc>
              <a:spcBef>
                <a:spcPts val="0"/>
              </a:spcBef>
              <a:spcAft>
                <a:spcPts val="0"/>
              </a:spcAft>
            </a:pPr>
            <a:r>
              <a:rPr lang="en-US" sz="1200" b="1">
                <a:solidFill>
                  <a:srgbClr val="EEECE1"/>
                </a:solidFill>
                <a:latin typeface="Tahoma"/>
                <a:cs typeface="+mn-cs"/>
              </a:rPr>
              <a:t>Pipelining</a:t>
            </a:r>
          </a:p>
        </p:txBody>
      </p:sp>
      <p:sp>
        <p:nvSpPr>
          <p:cNvPr id="70" name="TextBox 69">
            <a:extLst>
              <a:ext uri="{FF2B5EF4-FFF2-40B4-BE49-F238E27FC236}">
                <a16:creationId xmlns:a16="http://schemas.microsoft.com/office/drawing/2014/main" id="{FC2A3F40-09C1-0E48-BF32-CDA2C13FB8F0}"/>
              </a:ext>
            </a:extLst>
          </p:cNvPr>
          <p:cNvSpPr txBox="1"/>
          <p:nvPr/>
        </p:nvSpPr>
        <p:spPr>
          <a:xfrm>
            <a:off x="10382606" y="4414359"/>
            <a:ext cx="1349126" cy="469672"/>
          </a:xfrm>
          <a:prstGeom prst="roundRect">
            <a:avLst/>
          </a:prstGeom>
          <a:solidFill>
            <a:srgbClr val="FF0000"/>
          </a:solidFill>
        </p:spPr>
        <p:txBody>
          <a:bodyPr wrap="square" rtlCol="0">
            <a:spAutoFit/>
          </a:bodyPr>
          <a:lstStyle/>
          <a:p>
            <a:pPr algn="ctr" defTabSz="914126" fontAlgn="auto">
              <a:lnSpc>
                <a:spcPct val="90000"/>
              </a:lnSpc>
              <a:spcBef>
                <a:spcPts val="0"/>
              </a:spcBef>
              <a:spcAft>
                <a:spcPts val="0"/>
              </a:spcAft>
            </a:pPr>
            <a:r>
              <a:rPr lang="en-US" sz="1200" b="1">
                <a:solidFill>
                  <a:srgbClr val="EEECE1"/>
                </a:solidFill>
                <a:latin typeface="Tahoma"/>
                <a:cs typeface="+mn-cs"/>
              </a:rPr>
              <a:t>Data Parallelism</a:t>
            </a:r>
          </a:p>
        </p:txBody>
      </p:sp>
      <p:cxnSp>
        <p:nvCxnSpPr>
          <p:cNvPr id="72" name="Elbow Connector 71">
            <a:extLst>
              <a:ext uri="{FF2B5EF4-FFF2-40B4-BE49-F238E27FC236}">
                <a16:creationId xmlns:a16="http://schemas.microsoft.com/office/drawing/2014/main" id="{439B237E-D3A7-4044-B57F-44C41E2A5C13}"/>
              </a:ext>
            </a:extLst>
          </p:cNvPr>
          <p:cNvCxnSpPr>
            <a:cxnSpLocks/>
          </p:cNvCxnSpPr>
          <p:nvPr/>
        </p:nvCxnSpPr>
        <p:spPr>
          <a:xfrm rot="16200000" flipH="1">
            <a:off x="10553972" y="3749417"/>
            <a:ext cx="955979" cy="373905"/>
          </a:xfrm>
          <a:prstGeom prst="bentConnector3">
            <a:avLst>
              <a:gd name="adj1" fmla="val 1061"/>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5" name="Right Brace 74">
            <a:extLst>
              <a:ext uri="{FF2B5EF4-FFF2-40B4-BE49-F238E27FC236}">
                <a16:creationId xmlns:a16="http://schemas.microsoft.com/office/drawing/2014/main" id="{039877CC-3ACC-0742-B861-E459E5E48DE6}"/>
              </a:ext>
            </a:extLst>
          </p:cNvPr>
          <p:cNvSpPr/>
          <p:nvPr/>
        </p:nvSpPr>
        <p:spPr>
          <a:xfrm>
            <a:off x="7650259" y="3458381"/>
            <a:ext cx="446082" cy="2853831"/>
          </a:xfrm>
          <a:prstGeom prst="rightBrace">
            <a:avLst/>
          </a:prstGeom>
          <a:ln w="28575">
            <a:solidFill>
              <a:srgbClr val="FF0000"/>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fontAlgn="auto">
              <a:spcBef>
                <a:spcPts val="0"/>
              </a:spcBef>
              <a:spcAft>
                <a:spcPts val="0"/>
              </a:spcAft>
            </a:pPr>
            <a:endParaRPr lang="en-US" sz="1799">
              <a:solidFill>
                <a:prstClr val="black"/>
              </a:solidFill>
              <a:latin typeface="Tahoma"/>
            </a:endParaRPr>
          </a:p>
        </p:txBody>
      </p:sp>
      <p:sp>
        <p:nvSpPr>
          <p:cNvPr id="76" name="TextBox 75">
            <a:extLst>
              <a:ext uri="{FF2B5EF4-FFF2-40B4-BE49-F238E27FC236}">
                <a16:creationId xmlns:a16="http://schemas.microsoft.com/office/drawing/2014/main" id="{B29C37A3-D294-D843-BCCF-F1D8892CACFD}"/>
              </a:ext>
            </a:extLst>
          </p:cNvPr>
          <p:cNvSpPr txBox="1"/>
          <p:nvPr/>
        </p:nvSpPr>
        <p:spPr>
          <a:xfrm>
            <a:off x="8192668" y="4650461"/>
            <a:ext cx="1349126" cy="469672"/>
          </a:xfrm>
          <a:prstGeom prst="roundRect">
            <a:avLst/>
          </a:prstGeom>
          <a:solidFill>
            <a:srgbClr val="FF0000"/>
          </a:solidFill>
        </p:spPr>
        <p:txBody>
          <a:bodyPr wrap="square" rtlCol="0">
            <a:spAutoFit/>
          </a:bodyPr>
          <a:lstStyle/>
          <a:p>
            <a:pPr algn="ctr" defTabSz="914126" fontAlgn="auto">
              <a:lnSpc>
                <a:spcPct val="90000"/>
              </a:lnSpc>
              <a:spcBef>
                <a:spcPts val="0"/>
              </a:spcBef>
              <a:spcAft>
                <a:spcPts val="0"/>
              </a:spcAft>
            </a:pPr>
            <a:r>
              <a:rPr lang="en-US" sz="1200" b="1">
                <a:solidFill>
                  <a:srgbClr val="EEECE1"/>
                </a:solidFill>
                <a:latin typeface="Tahoma"/>
                <a:cs typeface="+mn-cs"/>
              </a:rPr>
              <a:t>Application Parallelism</a:t>
            </a:r>
          </a:p>
        </p:txBody>
      </p:sp>
      <p:sp>
        <p:nvSpPr>
          <p:cNvPr id="78" name="Triangle 77">
            <a:extLst>
              <a:ext uri="{FF2B5EF4-FFF2-40B4-BE49-F238E27FC236}">
                <a16:creationId xmlns:a16="http://schemas.microsoft.com/office/drawing/2014/main" id="{D2250E52-D5CA-1243-9786-916E540FFC26}"/>
              </a:ext>
            </a:extLst>
          </p:cNvPr>
          <p:cNvSpPr/>
          <p:nvPr/>
        </p:nvSpPr>
        <p:spPr>
          <a:xfrm rot="16200000">
            <a:off x="7378259" y="1910503"/>
            <a:ext cx="544001" cy="441779"/>
          </a:xfrm>
          <a:prstGeom prst="triangle">
            <a:avLst/>
          </a:prstGeom>
          <a:solidFill>
            <a:schemeClr val="accent4">
              <a:lumMod val="75000"/>
            </a:schemeClr>
          </a:solidFill>
          <a:ln w="19050">
            <a:solidFill>
              <a:schemeClr val="accent4">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42" name="Triangle 41">
            <a:extLst>
              <a:ext uri="{FF2B5EF4-FFF2-40B4-BE49-F238E27FC236}">
                <a16:creationId xmlns:a16="http://schemas.microsoft.com/office/drawing/2014/main" id="{7350D07C-8A08-DB47-B647-4A052831F64C}"/>
              </a:ext>
            </a:extLst>
          </p:cNvPr>
          <p:cNvSpPr/>
          <p:nvPr/>
        </p:nvSpPr>
        <p:spPr>
          <a:xfrm rot="17260668">
            <a:off x="9400824" y="1789025"/>
            <a:ext cx="651790" cy="752621"/>
          </a:xfrm>
          <a:prstGeom prst="triangle">
            <a:avLst>
              <a:gd name="adj" fmla="val 43025"/>
            </a:avLst>
          </a:prstGeom>
          <a:solidFill>
            <a:schemeClr val="bg2">
              <a:lumMod val="85000"/>
            </a:schemeClr>
          </a:solidFill>
          <a:ln w="19050">
            <a:solidFill>
              <a:schemeClr val="bg2">
                <a:lumMod val="8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74" name="Oval 73">
            <a:extLst>
              <a:ext uri="{FF2B5EF4-FFF2-40B4-BE49-F238E27FC236}">
                <a16:creationId xmlns:a16="http://schemas.microsoft.com/office/drawing/2014/main" id="{4508327B-3B38-B942-AAB7-3DC0A4F1FF01}"/>
              </a:ext>
            </a:extLst>
          </p:cNvPr>
          <p:cNvSpPr/>
          <p:nvPr/>
        </p:nvSpPr>
        <p:spPr>
          <a:xfrm>
            <a:off x="9924189" y="1814180"/>
            <a:ext cx="1294726" cy="1077123"/>
          </a:xfrm>
          <a:prstGeom prst="ellipse">
            <a:avLst/>
          </a:prstGeom>
          <a:solidFill>
            <a:schemeClr val="bg2"/>
          </a:solidFill>
          <a:ln w="19050">
            <a:solidFill>
              <a:srgbClr val="FF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grpSp>
        <p:nvGrpSpPr>
          <p:cNvPr id="47" name="Group 46">
            <a:extLst>
              <a:ext uri="{FF2B5EF4-FFF2-40B4-BE49-F238E27FC236}">
                <a16:creationId xmlns:a16="http://schemas.microsoft.com/office/drawing/2014/main" id="{53E6EE9B-DFFF-2F45-B028-830B0BC454CC}"/>
              </a:ext>
            </a:extLst>
          </p:cNvPr>
          <p:cNvGrpSpPr/>
          <p:nvPr/>
        </p:nvGrpSpPr>
        <p:grpSpPr>
          <a:xfrm>
            <a:off x="10125892" y="2028130"/>
            <a:ext cx="892164" cy="635765"/>
            <a:chOff x="10379592" y="2869435"/>
            <a:chExt cx="892628" cy="636097"/>
          </a:xfrm>
          <a:solidFill>
            <a:schemeClr val="accent4">
              <a:lumMod val="60000"/>
              <a:lumOff val="40000"/>
            </a:schemeClr>
          </a:solidFill>
        </p:grpSpPr>
        <p:grpSp>
          <p:nvGrpSpPr>
            <p:cNvPr id="48" name="Group 47">
              <a:extLst>
                <a:ext uri="{FF2B5EF4-FFF2-40B4-BE49-F238E27FC236}">
                  <a16:creationId xmlns:a16="http://schemas.microsoft.com/office/drawing/2014/main" id="{B43200FF-672B-4042-B40E-6D20241C4655}"/>
                </a:ext>
              </a:extLst>
            </p:cNvPr>
            <p:cNvGrpSpPr/>
            <p:nvPr/>
          </p:nvGrpSpPr>
          <p:grpSpPr>
            <a:xfrm>
              <a:off x="10379592" y="2869435"/>
              <a:ext cx="892628" cy="178893"/>
              <a:chOff x="10379592" y="2869435"/>
              <a:chExt cx="892628" cy="178893"/>
            </a:xfrm>
            <a:grpFill/>
          </p:grpSpPr>
          <p:sp>
            <p:nvSpPr>
              <p:cNvPr id="68" name="Rectangle 67">
                <a:extLst>
                  <a:ext uri="{FF2B5EF4-FFF2-40B4-BE49-F238E27FC236}">
                    <a16:creationId xmlns:a16="http://schemas.microsoft.com/office/drawing/2014/main" id="{195833AE-FCE5-FC44-A758-E2F23A8DCDD7}"/>
                  </a:ext>
                </a:extLst>
              </p:cNvPr>
              <p:cNvSpPr/>
              <p:nvPr/>
            </p:nvSpPr>
            <p:spPr>
              <a:xfrm>
                <a:off x="10379592" y="2869435"/>
                <a:ext cx="261257" cy="178893"/>
              </a:xfrm>
              <a:prstGeom prst="rect">
                <a:avLst/>
              </a:prstGeom>
              <a:grp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71" name="Rectangle 70">
                <a:extLst>
                  <a:ext uri="{FF2B5EF4-FFF2-40B4-BE49-F238E27FC236}">
                    <a16:creationId xmlns:a16="http://schemas.microsoft.com/office/drawing/2014/main" id="{E9F84975-0C6E-0844-A539-6D3EAA7E6BD8}"/>
                  </a:ext>
                </a:extLst>
              </p:cNvPr>
              <p:cNvSpPr/>
              <p:nvPr/>
            </p:nvSpPr>
            <p:spPr>
              <a:xfrm>
                <a:off x="10695278" y="2869435"/>
                <a:ext cx="261257" cy="178893"/>
              </a:xfrm>
              <a:prstGeom prst="rect">
                <a:avLst/>
              </a:prstGeom>
              <a:grp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73" name="Rectangle 72">
                <a:extLst>
                  <a:ext uri="{FF2B5EF4-FFF2-40B4-BE49-F238E27FC236}">
                    <a16:creationId xmlns:a16="http://schemas.microsoft.com/office/drawing/2014/main" id="{6F60DBF1-EEE0-9B48-B6A1-27D5F088C8AC}"/>
                  </a:ext>
                </a:extLst>
              </p:cNvPr>
              <p:cNvSpPr/>
              <p:nvPr/>
            </p:nvSpPr>
            <p:spPr>
              <a:xfrm>
                <a:off x="11010963" y="2869435"/>
                <a:ext cx="261257" cy="178893"/>
              </a:xfrm>
              <a:prstGeom prst="rect">
                <a:avLst/>
              </a:prstGeom>
              <a:grp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grpSp>
        <p:grpSp>
          <p:nvGrpSpPr>
            <p:cNvPr id="49" name="Group 48">
              <a:extLst>
                <a:ext uri="{FF2B5EF4-FFF2-40B4-BE49-F238E27FC236}">
                  <a16:creationId xmlns:a16="http://schemas.microsoft.com/office/drawing/2014/main" id="{9AB9475A-3501-3049-A0C5-A2498CD9908D}"/>
                </a:ext>
              </a:extLst>
            </p:cNvPr>
            <p:cNvGrpSpPr/>
            <p:nvPr/>
          </p:nvGrpSpPr>
          <p:grpSpPr>
            <a:xfrm>
              <a:off x="10379592" y="3098037"/>
              <a:ext cx="892628" cy="178893"/>
              <a:chOff x="10379592" y="2869435"/>
              <a:chExt cx="892628" cy="178893"/>
            </a:xfrm>
            <a:grpFill/>
          </p:grpSpPr>
          <p:sp>
            <p:nvSpPr>
              <p:cNvPr id="64" name="Rectangle 63">
                <a:extLst>
                  <a:ext uri="{FF2B5EF4-FFF2-40B4-BE49-F238E27FC236}">
                    <a16:creationId xmlns:a16="http://schemas.microsoft.com/office/drawing/2014/main" id="{35DD1954-2091-6944-B0D4-57641F370B74}"/>
                  </a:ext>
                </a:extLst>
              </p:cNvPr>
              <p:cNvSpPr/>
              <p:nvPr/>
            </p:nvSpPr>
            <p:spPr>
              <a:xfrm>
                <a:off x="10379592" y="2869435"/>
                <a:ext cx="261257" cy="178893"/>
              </a:xfrm>
              <a:prstGeom prst="rect">
                <a:avLst/>
              </a:prstGeom>
              <a:grp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66" name="Rectangle 65">
                <a:extLst>
                  <a:ext uri="{FF2B5EF4-FFF2-40B4-BE49-F238E27FC236}">
                    <a16:creationId xmlns:a16="http://schemas.microsoft.com/office/drawing/2014/main" id="{E1543BA0-CF2B-5D41-B54C-301920C1A24D}"/>
                  </a:ext>
                </a:extLst>
              </p:cNvPr>
              <p:cNvSpPr/>
              <p:nvPr/>
            </p:nvSpPr>
            <p:spPr>
              <a:xfrm>
                <a:off x="10695278" y="2869435"/>
                <a:ext cx="261257" cy="178893"/>
              </a:xfrm>
              <a:prstGeom prst="rect">
                <a:avLst/>
              </a:prstGeom>
              <a:grp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67" name="Rectangle 66">
                <a:extLst>
                  <a:ext uri="{FF2B5EF4-FFF2-40B4-BE49-F238E27FC236}">
                    <a16:creationId xmlns:a16="http://schemas.microsoft.com/office/drawing/2014/main" id="{527C46D6-99FD-6346-9B3E-B3F6016C57FD}"/>
                  </a:ext>
                </a:extLst>
              </p:cNvPr>
              <p:cNvSpPr/>
              <p:nvPr/>
            </p:nvSpPr>
            <p:spPr>
              <a:xfrm>
                <a:off x="11010963" y="2869435"/>
                <a:ext cx="261257" cy="178893"/>
              </a:xfrm>
              <a:prstGeom prst="rect">
                <a:avLst/>
              </a:prstGeom>
              <a:grp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grpSp>
        <p:grpSp>
          <p:nvGrpSpPr>
            <p:cNvPr id="50" name="Group 49">
              <a:extLst>
                <a:ext uri="{FF2B5EF4-FFF2-40B4-BE49-F238E27FC236}">
                  <a16:creationId xmlns:a16="http://schemas.microsoft.com/office/drawing/2014/main" id="{F19A45CD-8011-014A-86F3-C8EDB765801C}"/>
                </a:ext>
              </a:extLst>
            </p:cNvPr>
            <p:cNvGrpSpPr/>
            <p:nvPr/>
          </p:nvGrpSpPr>
          <p:grpSpPr>
            <a:xfrm>
              <a:off x="10379592" y="3326639"/>
              <a:ext cx="892628" cy="178893"/>
              <a:chOff x="10379592" y="2869435"/>
              <a:chExt cx="892628" cy="178893"/>
            </a:xfrm>
            <a:grpFill/>
          </p:grpSpPr>
          <p:sp>
            <p:nvSpPr>
              <p:cNvPr id="51" name="Rectangle 50">
                <a:extLst>
                  <a:ext uri="{FF2B5EF4-FFF2-40B4-BE49-F238E27FC236}">
                    <a16:creationId xmlns:a16="http://schemas.microsoft.com/office/drawing/2014/main" id="{957CAADF-7DC1-8046-B4CF-1DCC6DE28DC7}"/>
                  </a:ext>
                </a:extLst>
              </p:cNvPr>
              <p:cNvSpPr/>
              <p:nvPr/>
            </p:nvSpPr>
            <p:spPr>
              <a:xfrm>
                <a:off x="10379592" y="2869435"/>
                <a:ext cx="261257" cy="178893"/>
              </a:xfrm>
              <a:prstGeom prst="rect">
                <a:avLst/>
              </a:prstGeom>
              <a:grp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52" name="Rectangle 51">
                <a:extLst>
                  <a:ext uri="{FF2B5EF4-FFF2-40B4-BE49-F238E27FC236}">
                    <a16:creationId xmlns:a16="http://schemas.microsoft.com/office/drawing/2014/main" id="{B7D73610-9F43-DB4D-86AA-E8A716DFFB2A}"/>
                  </a:ext>
                </a:extLst>
              </p:cNvPr>
              <p:cNvSpPr/>
              <p:nvPr/>
            </p:nvSpPr>
            <p:spPr>
              <a:xfrm>
                <a:off x="10695278" y="2869435"/>
                <a:ext cx="261257" cy="178893"/>
              </a:xfrm>
              <a:prstGeom prst="rect">
                <a:avLst/>
              </a:prstGeom>
              <a:grp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sp>
            <p:nvSpPr>
              <p:cNvPr id="53" name="Rectangle 52">
                <a:extLst>
                  <a:ext uri="{FF2B5EF4-FFF2-40B4-BE49-F238E27FC236}">
                    <a16:creationId xmlns:a16="http://schemas.microsoft.com/office/drawing/2014/main" id="{ABC8F11A-5ECA-0E40-8EBA-5EEC44186BC7}"/>
                  </a:ext>
                </a:extLst>
              </p:cNvPr>
              <p:cNvSpPr/>
              <p:nvPr/>
            </p:nvSpPr>
            <p:spPr>
              <a:xfrm>
                <a:off x="11010963" y="2869435"/>
                <a:ext cx="261257" cy="178893"/>
              </a:xfrm>
              <a:prstGeom prst="rect">
                <a:avLst/>
              </a:prstGeom>
              <a:grp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defTabSz="914126" fontAlgn="auto">
                  <a:lnSpc>
                    <a:spcPct val="90000"/>
                  </a:lnSpc>
                  <a:spcBef>
                    <a:spcPts val="0"/>
                  </a:spcBef>
                  <a:spcAft>
                    <a:spcPts val="0"/>
                  </a:spcAft>
                </a:pPr>
                <a:endParaRPr lang="en-US" sz="1799">
                  <a:solidFill>
                    <a:prstClr val="black"/>
                  </a:solidFill>
                  <a:latin typeface="Tahoma"/>
                </a:endParaRPr>
              </a:p>
            </p:txBody>
          </p:sp>
        </p:grpSp>
      </p:grpSp>
    </p:spTree>
    <p:extLst>
      <p:ext uri="{BB962C8B-B14F-4D97-AF65-F5344CB8AC3E}">
        <p14:creationId xmlns:p14="http://schemas.microsoft.com/office/powerpoint/2010/main" val="11644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2" grpId="0" animBg="1"/>
      <p:bldP spid="33" grpId="0" animBg="1"/>
      <p:bldP spid="34" grpId="0" animBg="1"/>
      <p:bldP spid="36" grpId="0" animBg="1"/>
      <p:bldP spid="37" grpId="0" animBg="1"/>
      <p:bldP spid="43" grpId="0" animBg="1"/>
      <p:bldP spid="41" grpId="0" animBg="1"/>
      <p:bldP spid="69" grpId="0" animBg="1"/>
      <p:bldP spid="70" grpId="0" animBg="1"/>
      <p:bldP spid="75" grpId="0" animBg="1"/>
      <p:bldP spid="76" grpId="0" animBg="1"/>
      <p:bldP spid="78" grpId="0" animBg="1"/>
      <p:bldP spid="42" grpId="0" animBg="1"/>
      <p:bldP spid="7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8E34F6-5EEA-4EDC-93A9-AE07B5C6DDE3}"/>
              </a:ext>
            </a:extLst>
          </p:cNvPr>
          <p:cNvSpPr>
            <a:spLocks noGrp="1"/>
          </p:cNvSpPr>
          <p:nvPr>
            <p:ph sz="quarter" idx="13"/>
          </p:nvPr>
        </p:nvSpPr>
        <p:spPr/>
        <p:txBody>
          <a:bodyPr/>
          <a:lstStyle/>
          <a:p>
            <a:r>
              <a:rPr lang="en-US" dirty="0"/>
              <a:t>ISR assumes that user application …</a:t>
            </a:r>
          </a:p>
          <a:p>
            <a:pPr lvl="1"/>
            <a:r>
              <a:rPr lang="en-US" dirty="0"/>
              <a:t>Written in high level, performance portable programming model (e.g., </a:t>
            </a:r>
            <a:r>
              <a:rPr lang="en-US" dirty="0" err="1"/>
              <a:t>OpenACC</a:t>
            </a:r>
            <a:r>
              <a:rPr lang="en-US" dirty="0"/>
              <a:t> or OpenCL if </a:t>
            </a:r>
            <a:r>
              <a:rPr lang="en-US" dirty="0" err="1"/>
              <a:t>nec</a:t>
            </a:r>
            <a:r>
              <a:rPr lang="en-US" dirty="0"/>
              <a:t>)</a:t>
            </a:r>
          </a:p>
          <a:p>
            <a:pPr lvl="2"/>
            <a:r>
              <a:rPr lang="en-US" dirty="0" err="1"/>
              <a:t>OpenARC</a:t>
            </a:r>
            <a:r>
              <a:rPr lang="en-US" dirty="0"/>
              <a:t> – presented in last section</a:t>
            </a:r>
          </a:p>
          <a:p>
            <a:pPr lvl="1"/>
            <a:r>
              <a:rPr lang="en-US" dirty="0"/>
              <a:t>Has target code versions generated appropriate versions of target system code</a:t>
            </a:r>
          </a:p>
          <a:p>
            <a:pPr lvl="2"/>
            <a:r>
              <a:rPr lang="en-US" dirty="0"/>
              <a:t>JIT is possible for OpenCL targets (except FPGA)</a:t>
            </a:r>
          </a:p>
          <a:p>
            <a:r>
              <a:rPr lang="en-US" dirty="0"/>
              <a:t>ISR contains specific RT modules for each device</a:t>
            </a:r>
          </a:p>
          <a:p>
            <a:r>
              <a:rPr lang="en-US" dirty="0"/>
              <a:t>ISR sets up dependencies as specified by compiler, user</a:t>
            </a:r>
          </a:p>
          <a:p>
            <a:r>
              <a:rPr lang="en-US" dirty="0"/>
              <a:t>ISR creates catalog of data to orchestrate data movement across disparate device memories</a:t>
            </a:r>
          </a:p>
          <a:p>
            <a:endParaRPr lang="en-US" dirty="0"/>
          </a:p>
        </p:txBody>
      </p:sp>
      <p:sp>
        <p:nvSpPr>
          <p:cNvPr id="6" name="Content Placeholder 5">
            <a:extLst>
              <a:ext uri="{FF2B5EF4-FFF2-40B4-BE49-F238E27FC236}">
                <a16:creationId xmlns:a16="http://schemas.microsoft.com/office/drawing/2014/main" id="{55C3E9DF-FE44-45BA-885E-DBBE1C11F1CE}"/>
              </a:ext>
            </a:extLst>
          </p:cNvPr>
          <p:cNvSpPr>
            <a:spLocks noGrp="1"/>
          </p:cNvSpPr>
          <p:nvPr>
            <p:ph sz="quarter" idx="14"/>
          </p:nvPr>
        </p:nvSpPr>
        <p:spPr/>
        <p:txBody>
          <a:bodyPr/>
          <a:lstStyle/>
          <a:p>
            <a:endParaRPr lang="en-US"/>
          </a:p>
        </p:txBody>
      </p:sp>
      <p:sp>
        <p:nvSpPr>
          <p:cNvPr id="2" name="Title 1">
            <a:extLst>
              <a:ext uri="{FF2B5EF4-FFF2-40B4-BE49-F238E27FC236}">
                <a16:creationId xmlns:a16="http://schemas.microsoft.com/office/drawing/2014/main" id="{EC9BC017-E748-4095-8873-8C0BEBA076D1}"/>
              </a:ext>
            </a:extLst>
          </p:cNvPr>
          <p:cNvSpPr>
            <a:spLocks noGrp="1"/>
          </p:cNvSpPr>
          <p:nvPr>
            <p:ph type="ctrTitle"/>
          </p:nvPr>
        </p:nvSpPr>
        <p:spPr/>
        <p:txBody>
          <a:bodyPr/>
          <a:lstStyle/>
          <a:p>
            <a:r>
              <a:rPr lang="en-US" dirty="0"/>
              <a:t>Cosmic ISR / Prep</a:t>
            </a:r>
          </a:p>
        </p:txBody>
      </p:sp>
      <p:pic>
        <p:nvPicPr>
          <p:cNvPr id="3" name="Picture 2">
            <a:extLst>
              <a:ext uri="{FF2B5EF4-FFF2-40B4-BE49-F238E27FC236}">
                <a16:creationId xmlns:a16="http://schemas.microsoft.com/office/drawing/2014/main" id="{DA2C12A2-C63F-4FAC-9284-E97019166B04}"/>
              </a:ext>
            </a:extLst>
          </p:cNvPr>
          <p:cNvPicPr>
            <a:picLocks noChangeAspect="1"/>
          </p:cNvPicPr>
          <p:nvPr/>
        </p:nvPicPr>
        <p:blipFill>
          <a:blip r:embed="rId2"/>
          <a:stretch>
            <a:fillRect/>
          </a:stretch>
        </p:blipFill>
        <p:spPr>
          <a:xfrm>
            <a:off x="6793946" y="893309"/>
            <a:ext cx="4431160" cy="5722101"/>
          </a:xfrm>
          <a:prstGeom prst="rect">
            <a:avLst/>
          </a:prstGeom>
        </p:spPr>
      </p:pic>
    </p:spTree>
    <p:extLst>
      <p:ext uri="{BB962C8B-B14F-4D97-AF65-F5344CB8AC3E}">
        <p14:creationId xmlns:p14="http://schemas.microsoft.com/office/powerpoint/2010/main" val="132933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794DA3-6865-45BB-B572-4E3282A7F262}"/>
              </a:ext>
            </a:extLst>
          </p:cNvPr>
          <p:cNvSpPr>
            <a:spLocks noGrp="1"/>
          </p:cNvSpPr>
          <p:nvPr>
            <p:ph sz="quarter" idx="13"/>
          </p:nvPr>
        </p:nvSpPr>
        <p:spPr/>
        <p:txBody>
          <a:bodyPr/>
          <a:lstStyle/>
          <a:p>
            <a:r>
              <a:rPr lang="en-US" dirty="0"/>
              <a:t>During execution, ISR must</a:t>
            </a:r>
          </a:p>
          <a:p>
            <a:pPr lvl="1"/>
            <a:r>
              <a:rPr lang="en-US" dirty="0"/>
              <a:t>Discover available devices</a:t>
            </a:r>
          </a:p>
          <a:p>
            <a:pPr lvl="1"/>
            <a:r>
              <a:rPr lang="en-US" dirty="0"/>
              <a:t>Pick the most appropriate device for the task</a:t>
            </a:r>
          </a:p>
          <a:p>
            <a:pPr lvl="1"/>
            <a:r>
              <a:rPr lang="en-US" dirty="0"/>
              <a:t>Maintain dependencies</a:t>
            </a:r>
          </a:p>
          <a:p>
            <a:pPr lvl="1"/>
            <a:r>
              <a:rPr lang="en-US" dirty="0"/>
              <a:t>Orchestrate data movement</a:t>
            </a:r>
          </a:p>
          <a:p>
            <a:r>
              <a:rPr lang="en-US" dirty="0"/>
              <a:t>Device selection uses any number of policies</a:t>
            </a:r>
          </a:p>
          <a:p>
            <a:pPr lvl="1"/>
            <a:r>
              <a:rPr lang="en-US" dirty="0"/>
              <a:t>Random, Round-robin, profiling, hints, ontology, performance models (Aspen)</a:t>
            </a:r>
          </a:p>
          <a:p>
            <a:pPr lvl="1"/>
            <a:r>
              <a:rPr lang="en-US" dirty="0"/>
              <a:t>ISR must also monitor existing device work to make tradeoffs</a:t>
            </a:r>
          </a:p>
          <a:p>
            <a:r>
              <a:rPr lang="en-US" dirty="0"/>
              <a:t>Current support for </a:t>
            </a:r>
          </a:p>
          <a:p>
            <a:pPr lvl="1"/>
            <a:r>
              <a:rPr lang="en-US" dirty="0"/>
              <a:t>AMD GPU</a:t>
            </a:r>
          </a:p>
          <a:p>
            <a:pPr lvl="1"/>
            <a:r>
              <a:rPr lang="en-US" dirty="0"/>
              <a:t>NVIDIA GPU</a:t>
            </a:r>
          </a:p>
          <a:p>
            <a:pPr lvl="1"/>
            <a:r>
              <a:rPr lang="en-US" dirty="0"/>
              <a:t>CPU</a:t>
            </a:r>
          </a:p>
          <a:p>
            <a:pPr lvl="1"/>
            <a:r>
              <a:rPr lang="en-US" dirty="0"/>
              <a:t>Xeon Phi</a:t>
            </a:r>
          </a:p>
          <a:p>
            <a:pPr lvl="1"/>
            <a:r>
              <a:rPr lang="en-US" dirty="0"/>
              <a:t>Intel FPGA</a:t>
            </a:r>
          </a:p>
          <a:p>
            <a:pPr lvl="1"/>
            <a:endParaRPr lang="en-US" dirty="0"/>
          </a:p>
        </p:txBody>
      </p:sp>
      <p:sp>
        <p:nvSpPr>
          <p:cNvPr id="6" name="Content Placeholder 5">
            <a:extLst>
              <a:ext uri="{FF2B5EF4-FFF2-40B4-BE49-F238E27FC236}">
                <a16:creationId xmlns:a16="http://schemas.microsoft.com/office/drawing/2014/main" id="{E036B7C4-500B-41F7-8511-0EA83AB91C7A}"/>
              </a:ext>
            </a:extLst>
          </p:cNvPr>
          <p:cNvSpPr>
            <a:spLocks noGrp="1"/>
          </p:cNvSpPr>
          <p:nvPr>
            <p:ph sz="quarter" idx="14"/>
          </p:nvPr>
        </p:nvSpPr>
        <p:spPr/>
        <p:txBody>
          <a:bodyPr/>
          <a:lstStyle/>
          <a:p>
            <a:endParaRPr lang="en-US"/>
          </a:p>
        </p:txBody>
      </p:sp>
      <p:sp>
        <p:nvSpPr>
          <p:cNvPr id="2" name="Title 1">
            <a:extLst>
              <a:ext uri="{FF2B5EF4-FFF2-40B4-BE49-F238E27FC236}">
                <a16:creationId xmlns:a16="http://schemas.microsoft.com/office/drawing/2014/main" id="{9E6EA7E2-2272-483A-9761-0F7BAED0B95F}"/>
              </a:ext>
            </a:extLst>
          </p:cNvPr>
          <p:cNvSpPr>
            <a:spLocks noGrp="1"/>
          </p:cNvSpPr>
          <p:nvPr>
            <p:ph type="ctrTitle"/>
          </p:nvPr>
        </p:nvSpPr>
        <p:spPr/>
        <p:txBody>
          <a:bodyPr/>
          <a:lstStyle/>
          <a:p>
            <a:r>
              <a:rPr lang="en-US" dirty="0"/>
              <a:t>Cosmic ISR / Execution</a:t>
            </a:r>
          </a:p>
        </p:txBody>
      </p:sp>
      <p:pic>
        <p:nvPicPr>
          <p:cNvPr id="5" name="Picture 4">
            <a:extLst>
              <a:ext uri="{FF2B5EF4-FFF2-40B4-BE49-F238E27FC236}">
                <a16:creationId xmlns:a16="http://schemas.microsoft.com/office/drawing/2014/main" id="{DCBFCE6D-CE45-4537-A6C3-CD948E473268}"/>
              </a:ext>
            </a:extLst>
          </p:cNvPr>
          <p:cNvPicPr>
            <a:picLocks noChangeAspect="1"/>
          </p:cNvPicPr>
          <p:nvPr/>
        </p:nvPicPr>
        <p:blipFill>
          <a:blip r:embed="rId2"/>
          <a:stretch>
            <a:fillRect/>
          </a:stretch>
        </p:blipFill>
        <p:spPr>
          <a:xfrm>
            <a:off x="6242328" y="1437354"/>
            <a:ext cx="5599025" cy="4427189"/>
          </a:xfrm>
          <a:prstGeom prst="rect">
            <a:avLst/>
          </a:prstGeom>
        </p:spPr>
      </p:pic>
    </p:spTree>
    <p:extLst>
      <p:ext uri="{BB962C8B-B14F-4D97-AF65-F5344CB8AC3E}">
        <p14:creationId xmlns:p14="http://schemas.microsoft.com/office/powerpoint/2010/main" val="1909907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AF7A43-B59F-4A48-8C33-1BFBD18A3312}"/>
              </a:ext>
            </a:extLst>
          </p:cNvPr>
          <p:cNvSpPr>
            <a:spLocks noGrp="1"/>
          </p:cNvSpPr>
          <p:nvPr>
            <p:ph sz="quarter" idx="13"/>
          </p:nvPr>
        </p:nvSpPr>
        <p:spPr>
          <a:xfrm>
            <a:off x="558654" y="1143595"/>
            <a:ext cx="11071516" cy="1536300"/>
          </a:xfrm>
        </p:spPr>
        <p:txBody>
          <a:bodyPr/>
          <a:lstStyle/>
          <a:p>
            <a:r>
              <a:rPr lang="en-US" dirty="0"/>
              <a:t>OpenCL provides a good compatibility layer but doesn’t provide sufficient introspective feedback:</a:t>
            </a:r>
          </a:p>
          <a:p>
            <a:pPr lvl="1"/>
            <a:r>
              <a:rPr lang="en-US" dirty="0"/>
              <a:t>Performance counters</a:t>
            </a:r>
          </a:p>
          <a:p>
            <a:pPr lvl="1"/>
            <a:r>
              <a:rPr lang="en-US" dirty="0"/>
              <a:t>Interference counters</a:t>
            </a:r>
          </a:p>
          <a:p>
            <a:pPr lvl="1"/>
            <a:r>
              <a:rPr lang="en-US" dirty="0"/>
              <a:t>Power/Energy metrics</a:t>
            </a:r>
          </a:p>
          <a:p>
            <a:pPr lvl="1"/>
            <a:r>
              <a:rPr lang="en-US" dirty="0"/>
              <a:t>Temperature sensors</a:t>
            </a:r>
          </a:p>
        </p:txBody>
      </p:sp>
      <p:sp>
        <p:nvSpPr>
          <p:cNvPr id="5" name="Title 4">
            <a:extLst>
              <a:ext uri="{FF2B5EF4-FFF2-40B4-BE49-F238E27FC236}">
                <a16:creationId xmlns:a16="http://schemas.microsoft.com/office/drawing/2014/main" id="{5B0B2CAF-1E2B-C942-9EBC-26985E7AA108}"/>
              </a:ext>
            </a:extLst>
          </p:cNvPr>
          <p:cNvSpPr>
            <a:spLocks noGrp="1"/>
          </p:cNvSpPr>
          <p:nvPr>
            <p:ph type="ctrTitle"/>
          </p:nvPr>
        </p:nvSpPr>
        <p:spPr/>
        <p:txBody>
          <a:bodyPr/>
          <a:lstStyle/>
          <a:p>
            <a:r>
              <a:rPr lang="en-US" dirty="0"/>
              <a:t>Introspective Layer</a:t>
            </a:r>
          </a:p>
        </p:txBody>
      </p:sp>
      <p:sp>
        <p:nvSpPr>
          <p:cNvPr id="7" name="Rounded Rectangle 6">
            <a:extLst>
              <a:ext uri="{FF2B5EF4-FFF2-40B4-BE49-F238E27FC236}">
                <a16:creationId xmlns:a16="http://schemas.microsoft.com/office/drawing/2014/main" id="{72091BA7-CB3F-5848-9780-FB731AAE9001}"/>
              </a:ext>
            </a:extLst>
          </p:cNvPr>
          <p:cNvSpPr/>
          <p:nvPr/>
        </p:nvSpPr>
        <p:spPr>
          <a:xfrm>
            <a:off x="850678" y="3825295"/>
            <a:ext cx="3047206" cy="558654"/>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ISR</a:t>
            </a:r>
          </a:p>
        </p:txBody>
      </p:sp>
      <p:sp>
        <p:nvSpPr>
          <p:cNvPr id="8" name="Rounded Rectangle 7">
            <a:extLst>
              <a:ext uri="{FF2B5EF4-FFF2-40B4-BE49-F238E27FC236}">
                <a16:creationId xmlns:a16="http://schemas.microsoft.com/office/drawing/2014/main" id="{F95C3549-9401-E74C-AE63-EC7A13DC39AC}"/>
              </a:ext>
            </a:extLst>
          </p:cNvPr>
          <p:cNvSpPr/>
          <p:nvPr/>
        </p:nvSpPr>
        <p:spPr>
          <a:xfrm>
            <a:off x="850678" y="5752018"/>
            <a:ext cx="3047206" cy="558654"/>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Hardware</a:t>
            </a:r>
          </a:p>
        </p:txBody>
      </p:sp>
      <p:sp>
        <p:nvSpPr>
          <p:cNvPr id="9" name="Rounded Rectangle 8">
            <a:extLst>
              <a:ext uri="{FF2B5EF4-FFF2-40B4-BE49-F238E27FC236}">
                <a16:creationId xmlns:a16="http://schemas.microsoft.com/office/drawing/2014/main" id="{1A000F2A-A008-F942-88B8-65C4F6D40EF4}"/>
              </a:ext>
            </a:extLst>
          </p:cNvPr>
          <p:cNvSpPr/>
          <p:nvPr/>
        </p:nvSpPr>
        <p:spPr>
          <a:xfrm>
            <a:off x="850678" y="3058732"/>
            <a:ext cx="3047206" cy="558654"/>
          </a:xfrm>
          <a:prstGeom prst="round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Application</a:t>
            </a:r>
          </a:p>
        </p:txBody>
      </p:sp>
      <p:sp>
        <p:nvSpPr>
          <p:cNvPr id="10" name="Rounded Rectangle 9">
            <a:extLst>
              <a:ext uri="{FF2B5EF4-FFF2-40B4-BE49-F238E27FC236}">
                <a16:creationId xmlns:a16="http://schemas.microsoft.com/office/drawing/2014/main" id="{EDDC2636-7F44-5D45-B391-7AFBC46AE641}"/>
              </a:ext>
            </a:extLst>
          </p:cNvPr>
          <p:cNvSpPr/>
          <p:nvPr/>
        </p:nvSpPr>
        <p:spPr>
          <a:xfrm>
            <a:off x="850678" y="4591858"/>
            <a:ext cx="3047206" cy="927334"/>
          </a:xfrm>
          <a:prstGeom prst="round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OpenCL</a:t>
            </a:r>
          </a:p>
        </p:txBody>
      </p:sp>
      <p:sp>
        <p:nvSpPr>
          <p:cNvPr id="11" name="Rounded Rectangle 10">
            <a:extLst>
              <a:ext uri="{FF2B5EF4-FFF2-40B4-BE49-F238E27FC236}">
                <a16:creationId xmlns:a16="http://schemas.microsoft.com/office/drawing/2014/main" id="{812BE930-B51A-D146-AB20-2E73341E4E97}"/>
              </a:ext>
            </a:extLst>
          </p:cNvPr>
          <p:cNvSpPr/>
          <p:nvPr/>
        </p:nvSpPr>
        <p:spPr>
          <a:xfrm>
            <a:off x="4570809" y="3825295"/>
            <a:ext cx="3047206" cy="558654"/>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ISR</a:t>
            </a:r>
          </a:p>
        </p:txBody>
      </p:sp>
      <p:sp>
        <p:nvSpPr>
          <p:cNvPr id="12" name="Rounded Rectangle 11">
            <a:extLst>
              <a:ext uri="{FF2B5EF4-FFF2-40B4-BE49-F238E27FC236}">
                <a16:creationId xmlns:a16="http://schemas.microsoft.com/office/drawing/2014/main" id="{26454B54-3C63-5C4D-A32B-188EFA3CE062}"/>
              </a:ext>
            </a:extLst>
          </p:cNvPr>
          <p:cNvSpPr/>
          <p:nvPr/>
        </p:nvSpPr>
        <p:spPr>
          <a:xfrm>
            <a:off x="4570809" y="5752018"/>
            <a:ext cx="3047206" cy="558654"/>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Hardware</a:t>
            </a:r>
          </a:p>
        </p:txBody>
      </p:sp>
      <p:sp>
        <p:nvSpPr>
          <p:cNvPr id="13" name="Rounded Rectangle 12">
            <a:extLst>
              <a:ext uri="{FF2B5EF4-FFF2-40B4-BE49-F238E27FC236}">
                <a16:creationId xmlns:a16="http://schemas.microsoft.com/office/drawing/2014/main" id="{9B7711FE-7CB9-1E4A-AB95-80461C94A4CB}"/>
              </a:ext>
            </a:extLst>
          </p:cNvPr>
          <p:cNvSpPr/>
          <p:nvPr/>
        </p:nvSpPr>
        <p:spPr>
          <a:xfrm>
            <a:off x="4570809" y="3058732"/>
            <a:ext cx="3047206" cy="558654"/>
          </a:xfrm>
          <a:prstGeom prst="round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Application</a:t>
            </a:r>
          </a:p>
        </p:txBody>
      </p:sp>
      <p:sp>
        <p:nvSpPr>
          <p:cNvPr id="14" name="Rounded Rectangle 13">
            <a:extLst>
              <a:ext uri="{FF2B5EF4-FFF2-40B4-BE49-F238E27FC236}">
                <a16:creationId xmlns:a16="http://schemas.microsoft.com/office/drawing/2014/main" id="{900CA158-C111-F946-A9B5-B9981C363280}"/>
              </a:ext>
            </a:extLst>
          </p:cNvPr>
          <p:cNvSpPr/>
          <p:nvPr/>
        </p:nvSpPr>
        <p:spPr>
          <a:xfrm>
            <a:off x="4570809" y="4591858"/>
            <a:ext cx="1371243" cy="927335"/>
          </a:xfrm>
          <a:prstGeom prst="round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OpenCL</a:t>
            </a:r>
          </a:p>
        </p:txBody>
      </p:sp>
      <p:sp>
        <p:nvSpPr>
          <p:cNvPr id="15" name="Rounded Rectangle 14">
            <a:extLst>
              <a:ext uri="{FF2B5EF4-FFF2-40B4-BE49-F238E27FC236}">
                <a16:creationId xmlns:a16="http://schemas.microsoft.com/office/drawing/2014/main" id="{5BA0BDB5-46EC-3544-B3DC-70F162142673}"/>
              </a:ext>
            </a:extLst>
          </p:cNvPr>
          <p:cNvSpPr/>
          <p:nvPr/>
        </p:nvSpPr>
        <p:spPr>
          <a:xfrm>
            <a:off x="6195987" y="4591857"/>
            <a:ext cx="1422028" cy="424229"/>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ISR IL</a:t>
            </a:r>
          </a:p>
        </p:txBody>
      </p:sp>
      <p:sp>
        <p:nvSpPr>
          <p:cNvPr id="16" name="Rounded Rectangle 15">
            <a:extLst>
              <a:ext uri="{FF2B5EF4-FFF2-40B4-BE49-F238E27FC236}">
                <a16:creationId xmlns:a16="http://schemas.microsoft.com/office/drawing/2014/main" id="{C597AB4E-2CDA-6445-A810-1CACE412F2D1}"/>
              </a:ext>
            </a:extLst>
          </p:cNvPr>
          <p:cNvSpPr/>
          <p:nvPr/>
        </p:nvSpPr>
        <p:spPr>
          <a:xfrm>
            <a:off x="6195987" y="5150513"/>
            <a:ext cx="1422028" cy="368681"/>
          </a:xfrm>
          <a:prstGeom prst="round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OFI</a:t>
            </a:r>
          </a:p>
        </p:txBody>
      </p:sp>
      <p:sp>
        <p:nvSpPr>
          <p:cNvPr id="17" name="Rounded Rectangle 16">
            <a:extLst>
              <a:ext uri="{FF2B5EF4-FFF2-40B4-BE49-F238E27FC236}">
                <a16:creationId xmlns:a16="http://schemas.microsoft.com/office/drawing/2014/main" id="{5F739C31-8020-4745-8EC3-B533FF7C15AC}"/>
              </a:ext>
            </a:extLst>
          </p:cNvPr>
          <p:cNvSpPr/>
          <p:nvPr/>
        </p:nvSpPr>
        <p:spPr>
          <a:xfrm>
            <a:off x="8290940" y="3825295"/>
            <a:ext cx="3047206" cy="558654"/>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ISR</a:t>
            </a:r>
          </a:p>
        </p:txBody>
      </p:sp>
      <p:sp>
        <p:nvSpPr>
          <p:cNvPr id="18" name="Rounded Rectangle 17">
            <a:extLst>
              <a:ext uri="{FF2B5EF4-FFF2-40B4-BE49-F238E27FC236}">
                <a16:creationId xmlns:a16="http://schemas.microsoft.com/office/drawing/2014/main" id="{3E1C9855-8DAB-ED43-A169-C94A9478AE3E}"/>
              </a:ext>
            </a:extLst>
          </p:cNvPr>
          <p:cNvSpPr/>
          <p:nvPr/>
        </p:nvSpPr>
        <p:spPr>
          <a:xfrm>
            <a:off x="8290940" y="5752018"/>
            <a:ext cx="3047206" cy="558654"/>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Hardware</a:t>
            </a:r>
          </a:p>
        </p:txBody>
      </p:sp>
      <p:sp>
        <p:nvSpPr>
          <p:cNvPr id="19" name="Rounded Rectangle 18">
            <a:extLst>
              <a:ext uri="{FF2B5EF4-FFF2-40B4-BE49-F238E27FC236}">
                <a16:creationId xmlns:a16="http://schemas.microsoft.com/office/drawing/2014/main" id="{2083D266-D52E-004E-A1A2-EA8712216142}"/>
              </a:ext>
            </a:extLst>
          </p:cNvPr>
          <p:cNvSpPr/>
          <p:nvPr/>
        </p:nvSpPr>
        <p:spPr>
          <a:xfrm>
            <a:off x="8290940" y="3058732"/>
            <a:ext cx="3047206" cy="558654"/>
          </a:xfrm>
          <a:prstGeom prst="round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Application</a:t>
            </a:r>
          </a:p>
        </p:txBody>
      </p:sp>
      <p:sp>
        <p:nvSpPr>
          <p:cNvPr id="21" name="Rounded Rectangle 20">
            <a:extLst>
              <a:ext uri="{FF2B5EF4-FFF2-40B4-BE49-F238E27FC236}">
                <a16:creationId xmlns:a16="http://schemas.microsoft.com/office/drawing/2014/main" id="{57497F68-BB7F-C94A-9FE7-E9B098C565A7}"/>
              </a:ext>
            </a:extLst>
          </p:cNvPr>
          <p:cNvSpPr/>
          <p:nvPr/>
        </p:nvSpPr>
        <p:spPr>
          <a:xfrm>
            <a:off x="9916118" y="4591857"/>
            <a:ext cx="1422028" cy="424229"/>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ISR IL</a:t>
            </a:r>
          </a:p>
        </p:txBody>
      </p:sp>
      <p:sp>
        <p:nvSpPr>
          <p:cNvPr id="22" name="Rounded Rectangle 21">
            <a:extLst>
              <a:ext uri="{FF2B5EF4-FFF2-40B4-BE49-F238E27FC236}">
                <a16:creationId xmlns:a16="http://schemas.microsoft.com/office/drawing/2014/main" id="{AC358565-5918-DD4F-BDE6-643A5F25CEB4}"/>
              </a:ext>
            </a:extLst>
          </p:cNvPr>
          <p:cNvSpPr/>
          <p:nvPr/>
        </p:nvSpPr>
        <p:spPr>
          <a:xfrm>
            <a:off x="8290940" y="5150514"/>
            <a:ext cx="3047206" cy="368680"/>
          </a:xfrm>
          <a:prstGeom prst="round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OFI</a:t>
            </a:r>
          </a:p>
        </p:txBody>
      </p:sp>
      <p:sp>
        <p:nvSpPr>
          <p:cNvPr id="23" name="Rounded Rectangle 22">
            <a:extLst>
              <a:ext uri="{FF2B5EF4-FFF2-40B4-BE49-F238E27FC236}">
                <a16:creationId xmlns:a16="http://schemas.microsoft.com/office/drawing/2014/main" id="{FA4BD1AF-052D-1440-922C-9309C079FC92}"/>
              </a:ext>
            </a:extLst>
          </p:cNvPr>
          <p:cNvSpPr/>
          <p:nvPr/>
        </p:nvSpPr>
        <p:spPr>
          <a:xfrm>
            <a:off x="8290940" y="4591857"/>
            <a:ext cx="1422028" cy="424229"/>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ISR HAL</a:t>
            </a:r>
          </a:p>
        </p:txBody>
      </p:sp>
      <p:sp>
        <p:nvSpPr>
          <p:cNvPr id="24" name="Down Arrow 23">
            <a:extLst>
              <a:ext uri="{FF2B5EF4-FFF2-40B4-BE49-F238E27FC236}">
                <a16:creationId xmlns:a16="http://schemas.microsoft.com/office/drawing/2014/main" id="{6E72F119-1AC4-CC48-BA3A-28274B0D80E4}"/>
              </a:ext>
            </a:extLst>
          </p:cNvPr>
          <p:cNvSpPr/>
          <p:nvPr/>
        </p:nvSpPr>
        <p:spPr>
          <a:xfrm>
            <a:off x="5854632" y="2033858"/>
            <a:ext cx="479560" cy="681679"/>
          </a:xfrm>
          <a:prstGeom prst="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68674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DA45D-1525-524A-B094-2FA77FC700A5}"/>
              </a:ext>
            </a:extLst>
          </p:cNvPr>
          <p:cNvSpPr>
            <a:spLocks noGrp="1"/>
          </p:cNvSpPr>
          <p:nvPr>
            <p:ph sz="quarter" idx="13"/>
          </p:nvPr>
        </p:nvSpPr>
        <p:spPr>
          <a:xfrm>
            <a:off x="558655" y="1143595"/>
            <a:ext cx="7218346" cy="5562133"/>
          </a:xfrm>
        </p:spPr>
        <p:txBody>
          <a:bodyPr>
            <a:normAutofit fontScale="92500" lnSpcReduction="20000"/>
          </a:bodyPr>
          <a:lstStyle/>
          <a:p>
            <a:r>
              <a:rPr lang="en-US" dirty="0"/>
              <a:t>Framework for programming extremely heterogeneous systems</a:t>
            </a:r>
          </a:p>
          <a:p>
            <a:pPr lvl="1"/>
            <a:r>
              <a:rPr lang="en-US" dirty="0"/>
              <a:t>Programming model and programming model runtime</a:t>
            </a:r>
          </a:p>
          <a:p>
            <a:pPr lvl="1"/>
            <a:r>
              <a:rPr lang="en-US" dirty="0"/>
              <a:t>Maximize resource utilizations</a:t>
            </a:r>
          </a:p>
          <a:p>
            <a:pPr lvl="1"/>
            <a:r>
              <a:rPr lang="en-US" dirty="0"/>
              <a:t>Abstract low-level architecture details from programmers</a:t>
            </a:r>
          </a:p>
          <a:p>
            <a:pPr lvl="1"/>
            <a:r>
              <a:rPr lang="en-US" dirty="0"/>
              <a:t>Dynamically schedule work to available resources</a:t>
            </a:r>
          </a:p>
          <a:p>
            <a:r>
              <a:rPr lang="en-US" dirty="0"/>
              <a:t>Key programming features:</a:t>
            </a:r>
          </a:p>
          <a:p>
            <a:pPr lvl="1"/>
            <a:r>
              <a:rPr lang="en-US" dirty="0"/>
              <a:t>Scheduler dispatches application tasks to available computing resources</a:t>
            </a:r>
          </a:p>
          <a:p>
            <a:pPr lvl="1"/>
            <a:r>
              <a:rPr lang="en-US" b="1" dirty="0">
                <a:solidFill>
                  <a:schemeClr val="tx2"/>
                </a:solidFill>
              </a:rPr>
              <a:t>Asynchronous</a:t>
            </a:r>
            <a:r>
              <a:rPr lang="en-US" dirty="0"/>
              <a:t> execution of runnable tasks</a:t>
            </a:r>
          </a:p>
          <a:p>
            <a:pPr lvl="1"/>
            <a:r>
              <a:rPr lang="en-US" dirty="0"/>
              <a:t>Devices are managed by the scheduler and presented as “Processing Elements” to users</a:t>
            </a:r>
          </a:p>
          <a:p>
            <a:pPr lvl="1"/>
            <a:r>
              <a:rPr lang="en-US" b="1" dirty="0">
                <a:solidFill>
                  <a:schemeClr val="tx2"/>
                </a:solidFill>
              </a:rPr>
              <a:t>Independent applications </a:t>
            </a:r>
            <a:r>
              <a:rPr lang="en-US" dirty="0"/>
              <a:t>submit tasks without having to synchronize with each other</a:t>
            </a:r>
          </a:p>
          <a:p>
            <a:pPr lvl="1"/>
            <a:r>
              <a:rPr lang="en-US" dirty="0"/>
              <a:t>Simplified APIs and programming model (e.g., compared to OpenCL)</a:t>
            </a:r>
          </a:p>
          <a:p>
            <a:r>
              <a:rPr lang="en-US" dirty="0"/>
              <a:t>Flexibility:</a:t>
            </a:r>
          </a:p>
          <a:p>
            <a:pPr lvl="1"/>
            <a:r>
              <a:rPr lang="en-US" dirty="0"/>
              <a:t>Provides a scheduling framework in which new scheduling algorithm can be plugged in</a:t>
            </a:r>
          </a:p>
          <a:p>
            <a:pPr lvl="1"/>
            <a:r>
              <a:rPr lang="en-US" b="1" dirty="0">
                <a:solidFill>
                  <a:schemeClr val="tx2"/>
                </a:solidFill>
              </a:rPr>
              <a:t>Multiple scheduling</a:t>
            </a:r>
            <a:r>
              <a:rPr lang="en-US" dirty="0">
                <a:solidFill>
                  <a:schemeClr val="tx2"/>
                </a:solidFill>
              </a:rPr>
              <a:t> </a:t>
            </a:r>
            <a:r>
              <a:rPr lang="en-US" b="1" dirty="0">
                <a:solidFill>
                  <a:schemeClr val="tx2"/>
                </a:solidFill>
              </a:rPr>
              <a:t>algorithms</a:t>
            </a:r>
            <a:r>
              <a:rPr lang="en-US" dirty="0"/>
              <a:t> co-exist</a:t>
            </a:r>
          </a:p>
          <a:p>
            <a:pPr lvl="1"/>
            <a:r>
              <a:rPr lang="en-US" dirty="0"/>
              <a:t>Users don’t need to port code when running on different systems</a:t>
            </a:r>
          </a:p>
          <a:p>
            <a:pPr lvl="1"/>
            <a:r>
              <a:rPr lang="en-US" dirty="0"/>
              <a:t>Executing tasks on different PEs doesn’t require user intervention or code modification</a:t>
            </a:r>
          </a:p>
          <a:p>
            <a:pPr lvl="1"/>
            <a:r>
              <a:rPr lang="en-US" dirty="0"/>
              <a:t>Resources allocated at the last moment</a:t>
            </a:r>
          </a:p>
          <a:p>
            <a:pPr lvl="1"/>
            <a:endParaRPr lang="en-US" dirty="0"/>
          </a:p>
          <a:p>
            <a:pPr lvl="1"/>
            <a:endParaRPr lang="en-US" dirty="0"/>
          </a:p>
        </p:txBody>
      </p:sp>
      <p:sp>
        <p:nvSpPr>
          <p:cNvPr id="2" name="Title 1">
            <a:extLst>
              <a:ext uri="{FF2B5EF4-FFF2-40B4-BE49-F238E27FC236}">
                <a16:creationId xmlns:a16="http://schemas.microsoft.com/office/drawing/2014/main" id="{98265848-59E7-3441-BDE1-B9CEA6F973FB}"/>
              </a:ext>
            </a:extLst>
          </p:cNvPr>
          <p:cNvSpPr>
            <a:spLocks noGrp="1"/>
          </p:cNvSpPr>
          <p:nvPr>
            <p:ph type="ctrTitle"/>
          </p:nvPr>
        </p:nvSpPr>
        <p:spPr/>
        <p:txBody>
          <a:bodyPr>
            <a:normAutofit/>
          </a:bodyPr>
          <a:lstStyle/>
          <a:p>
            <a:pPr algn="l"/>
            <a:r>
              <a:rPr lang="en-US" dirty="0"/>
              <a:t>The Minos Computing Library (MCL)</a:t>
            </a:r>
          </a:p>
        </p:txBody>
      </p:sp>
      <p:pic>
        <p:nvPicPr>
          <p:cNvPr id="4" name="Picture 3">
            <a:extLst>
              <a:ext uri="{FF2B5EF4-FFF2-40B4-BE49-F238E27FC236}">
                <a16:creationId xmlns:a16="http://schemas.microsoft.com/office/drawing/2014/main" id="{2FC0FC05-0C35-234C-BE10-FD85A376DD03}"/>
              </a:ext>
            </a:extLst>
          </p:cNvPr>
          <p:cNvPicPr>
            <a:picLocks noChangeAspect="1"/>
          </p:cNvPicPr>
          <p:nvPr/>
        </p:nvPicPr>
        <p:blipFill>
          <a:blip r:embed="rId2"/>
          <a:stretch>
            <a:fillRect/>
          </a:stretch>
        </p:blipFill>
        <p:spPr>
          <a:xfrm>
            <a:off x="11407148" y="83365"/>
            <a:ext cx="669335" cy="681395"/>
          </a:xfrm>
          <a:prstGeom prst="rect">
            <a:avLst/>
          </a:prstGeom>
        </p:spPr>
      </p:pic>
      <p:pic>
        <p:nvPicPr>
          <p:cNvPr id="5" name="Picture 4">
            <a:extLst>
              <a:ext uri="{FF2B5EF4-FFF2-40B4-BE49-F238E27FC236}">
                <a16:creationId xmlns:a16="http://schemas.microsoft.com/office/drawing/2014/main" id="{E5E12F6F-10A1-48D6-B10C-DFD80C555D29}"/>
              </a:ext>
            </a:extLst>
          </p:cNvPr>
          <p:cNvPicPr>
            <a:picLocks noChangeAspect="1"/>
          </p:cNvPicPr>
          <p:nvPr/>
        </p:nvPicPr>
        <p:blipFill>
          <a:blip r:embed="rId3"/>
          <a:stretch>
            <a:fillRect/>
          </a:stretch>
        </p:blipFill>
        <p:spPr>
          <a:xfrm>
            <a:off x="7777001" y="1387593"/>
            <a:ext cx="4073476" cy="1879540"/>
          </a:xfrm>
          <a:prstGeom prst="rect">
            <a:avLst/>
          </a:prstGeom>
        </p:spPr>
      </p:pic>
    </p:spTree>
    <p:extLst>
      <p:ext uri="{BB962C8B-B14F-4D97-AF65-F5344CB8AC3E}">
        <p14:creationId xmlns:p14="http://schemas.microsoft.com/office/powerpoint/2010/main" val="2810635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7689-5793-534F-96E8-BCF251D3550B}"/>
              </a:ext>
            </a:extLst>
          </p:cNvPr>
          <p:cNvSpPr>
            <a:spLocks noGrp="1"/>
          </p:cNvSpPr>
          <p:nvPr>
            <p:ph type="title"/>
          </p:nvPr>
        </p:nvSpPr>
        <p:spPr>
          <a:xfrm>
            <a:off x="344288" y="320040"/>
            <a:ext cx="11422261" cy="510909"/>
          </a:xfrm>
          <a:ln>
            <a:solidFill>
              <a:schemeClr val="bg1"/>
            </a:solidFill>
          </a:ln>
        </p:spPr>
        <p:txBody>
          <a:bodyPr>
            <a:normAutofit fontScale="90000"/>
          </a:bodyPr>
          <a:lstStyle/>
          <a:p>
            <a:r>
              <a:rPr lang="en-US" dirty="0"/>
              <a:t>IS Architecture 1/2</a:t>
            </a:r>
          </a:p>
        </p:txBody>
      </p:sp>
      <p:sp>
        <p:nvSpPr>
          <p:cNvPr id="3" name="Content Placeholder 2">
            <a:extLst>
              <a:ext uri="{FF2B5EF4-FFF2-40B4-BE49-F238E27FC236}">
                <a16:creationId xmlns:a16="http://schemas.microsoft.com/office/drawing/2014/main" id="{93975505-38D1-C34A-99C2-B77F02413208}"/>
              </a:ext>
            </a:extLst>
          </p:cNvPr>
          <p:cNvSpPr>
            <a:spLocks noGrp="1"/>
          </p:cNvSpPr>
          <p:nvPr>
            <p:ph idx="1"/>
          </p:nvPr>
        </p:nvSpPr>
        <p:spPr>
          <a:xfrm>
            <a:off x="176255" y="1015968"/>
            <a:ext cx="4253838" cy="4958111"/>
          </a:xfrm>
        </p:spPr>
        <p:txBody>
          <a:bodyPr>
            <a:noAutofit/>
          </a:bodyPr>
          <a:lstStyle/>
          <a:p>
            <a:r>
              <a:rPr lang="en-US" sz="2000" dirty="0"/>
              <a:t>Multiple applications submit tasks</a:t>
            </a:r>
          </a:p>
          <a:p>
            <a:r>
              <a:rPr lang="en-US" sz="2000" dirty="0"/>
              <a:t>The IS algorithm dispatches each task to a PE</a:t>
            </a:r>
          </a:p>
          <a:p>
            <a:pPr lvl="1"/>
            <a:r>
              <a:rPr lang="en-US" sz="2000" dirty="0"/>
              <a:t>Ontology-based performance expectations</a:t>
            </a:r>
          </a:p>
          <a:p>
            <a:pPr lvl="1"/>
            <a:r>
              <a:rPr lang="en-US" sz="2000" dirty="0"/>
              <a:t>Contingent performance and power considerations</a:t>
            </a:r>
          </a:p>
          <a:p>
            <a:pPr lvl="1"/>
            <a:r>
              <a:rPr lang="en-US" sz="2000" dirty="0"/>
              <a:t>PFU thread results</a:t>
            </a:r>
          </a:p>
          <a:p>
            <a:r>
              <a:rPr lang="en-US" sz="2000" dirty="0"/>
              <a:t>IS collects runtime introspective information</a:t>
            </a:r>
          </a:p>
          <a:p>
            <a:pPr lvl="1"/>
            <a:r>
              <a:rPr lang="en-US" sz="2000" dirty="0"/>
              <a:t>System status</a:t>
            </a:r>
          </a:p>
          <a:p>
            <a:pPr lvl="1"/>
            <a:r>
              <a:rPr lang="en-US" sz="2000" dirty="0"/>
              <a:t>Task execution characteristics (performance, power, occupancy, etc.)</a:t>
            </a:r>
          </a:p>
          <a:p>
            <a:pPr lvl="1"/>
            <a:r>
              <a:rPr lang="en-US" sz="2000" dirty="0"/>
              <a:t>Estimates completion time</a:t>
            </a:r>
          </a:p>
        </p:txBody>
      </p:sp>
      <p:grpSp>
        <p:nvGrpSpPr>
          <p:cNvPr id="114" name="Group 113">
            <a:extLst>
              <a:ext uri="{FF2B5EF4-FFF2-40B4-BE49-F238E27FC236}">
                <a16:creationId xmlns:a16="http://schemas.microsoft.com/office/drawing/2014/main" id="{3D8E95DC-3E81-384C-BE00-8ECD4C145CE2}"/>
              </a:ext>
            </a:extLst>
          </p:cNvPr>
          <p:cNvGrpSpPr/>
          <p:nvPr/>
        </p:nvGrpSpPr>
        <p:grpSpPr>
          <a:xfrm>
            <a:off x="4735286" y="1643743"/>
            <a:ext cx="7031260" cy="3236887"/>
            <a:chOff x="344288" y="1053793"/>
            <a:chExt cx="7759416" cy="3851424"/>
          </a:xfrm>
        </p:grpSpPr>
        <p:grpSp>
          <p:nvGrpSpPr>
            <p:cNvPr id="11" name="Group 10">
              <a:extLst>
                <a:ext uri="{FF2B5EF4-FFF2-40B4-BE49-F238E27FC236}">
                  <a16:creationId xmlns:a16="http://schemas.microsoft.com/office/drawing/2014/main" id="{B979DA13-5E0D-A74B-A80A-A44473450F4E}"/>
                </a:ext>
              </a:extLst>
            </p:cNvPr>
            <p:cNvGrpSpPr/>
            <p:nvPr/>
          </p:nvGrpSpPr>
          <p:grpSpPr>
            <a:xfrm>
              <a:off x="372836" y="1224643"/>
              <a:ext cx="1499507" cy="765633"/>
              <a:chOff x="372836" y="1224643"/>
              <a:chExt cx="1499507" cy="765633"/>
            </a:xfrm>
          </p:grpSpPr>
          <p:sp>
            <p:nvSpPr>
              <p:cNvPr id="4" name="Rectangle 3">
                <a:extLst>
                  <a:ext uri="{FF2B5EF4-FFF2-40B4-BE49-F238E27FC236}">
                    <a16:creationId xmlns:a16="http://schemas.microsoft.com/office/drawing/2014/main" id="{F24DF222-B051-1247-BA82-6F008F4937F4}"/>
                  </a:ext>
                </a:extLst>
              </p:cNvPr>
              <p:cNvSpPr/>
              <p:nvPr/>
            </p:nvSpPr>
            <p:spPr>
              <a:xfrm>
                <a:off x="489857" y="1371600"/>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Rectangle 4">
                <a:extLst>
                  <a:ext uri="{FF2B5EF4-FFF2-40B4-BE49-F238E27FC236}">
                    <a16:creationId xmlns:a16="http://schemas.microsoft.com/office/drawing/2014/main" id="{9E64CA04-FB3F-0F4C-A82B-7263DE5FA0A9}"/>
                  </a:ext>
                </a:extLst>
              </p:cNvPr>
              <p:cNvSpPr/>
              <p:nvPr/>
            </p:nvSpPr>
            <p:spPr>
              <a:xfrm>
                <a:off x="805543" y="1224643"/>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Rectangle 5">
                <a:extLst>
                  <a:ext uri="{FF2B5EF4-FFF2-40B4-BE49-F238E27FC236}">
                    <a16:creationId xmlns:a16="http://schemas.microsoft.com/office/drawing/2014/main" id="{32D8975A-C62B-8443-A969-5B25A2FBAD41}"/>
                  </a:ext>
                </a:extLst>
              </p:cNvPr>
              <p:cNvSpPr/>
              <p:nvPr/>
            </p:nvSpPr>
            <p:spPr>
              <a:xfrm>
                <a:off x="843643" y="1545771"/>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 name="Rectangle 6">
                <a:extLst>
                  <a:ext uri="{FF2B5EF4-FFF2-40B4-BE49-F238E27FC236}">
                    <a16:creationId xmlns:a16="http://schemas.microsoft.com/office/drawing/2014/main" id="{4C9745F0-D4AC-2444-AC32-C67A2B5C06A8}"/>
                  </a:ext>
                </a:extLst>
              </p:cNvPr>
              <p:cNvSpPr/>
              <p:nvPr/>
            </p:nvSpPr>
            <p:spPr>
              <a:xfrm>
                <a:off x="372836" y="1687285"/>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a:extLst>
                  <a:ext uri="{FF2B5EF4-FFF2-40B4-BE49-F238E27FC236}">
                    <a16:creationId xmlns:a16="http://schemas.microsoft.com/office/drawing/2014/main" id="{5E94C2E8-B6AF-2C44-8CB6-E78B26B66BB9}"/>
                  </a:ext>
                </a:extLst>
              </p:cNvPr>
              <p:cNvSpPr/>
              <p:nvPr/>
            </p:nvSpPr>
            <p:spPr>
              <a:xfrm>
                <a:off x="1197429" y="1371600"/>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a:extLst>
                  <a:ext uri="{FF2B5EF4-FFF2-40B4-BE49-F238E27FC236}">
                    <a16:creationId xmlns:a16="http://schemas.microsoft.com/office/drawing/2014/main" id="{6183778A-C803-DD4E-8995-6A50D18421A7}"/>
                  </a:ext>
                </a:extLst>
              </p:cNvPr>
              <p:cNvSpPr/>
              <p:nvPr/>
            </p:nvSpPr>
            <p:spPr>
              <a:xfrm>
                <a:off x="1197429" y="1783447"/>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a:extLst>
                  <a:ext uri="{FF2B5EF4-FFF2-40B4-BE49-F238E27FC236}">
                    <a16:creationId xmlns:a16="http://schemas.microsoft.com/office/drawing/2014/main" id="{621CCF12-DC31-F04E-93AE-012FE04A58BF}"/>
                  </a:ext>
                </a:extLst>
              </p:cNvPr>
              <p:cNvSpPr/>
              <p:nvPr/>
            </p:nvSpPr>
            <p:spPr>
              <a:xfrm>
                <a:off x="1578429" y="1556658"/>
                <a:ext cx="293914" cy="206829"/>
              </a:xfrm>
              <a:prstGeom prst="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grpSp>
          <p:nvGrpSpPr>
            <p:cNvPr id="12" name="Group 11">
              <a:extLst>
                <a:ext uri="{FF2B5EF4-FFF2-40B4-BE49-F238E27FC236}">
                  <a16:creationId xmlns:a16="http://schemas.microsoft.com/office/drawing/2014/main" id="{E36A57CE-6630-A14E-B56D-5AB8BDA982FB}"/>
                </a:ext>
              </a:extLst>
            </p:cNvPr>
            <p:cNvGrpSpPr/>
            <p:nvPr/>
          </p:nvGrpSpPr>
          <p:grpSpPr>
            <a:xfrm>
              <a:off x="344288" y="2258555"/>
              <a:ext cx="1499507" cy="765633"/>
              <a:chOff x="372836" y="1224643"/>
              <a:chExt cx="1499507" cy="765633"/>
            </a:xfrm>
            <a:solidFill>
              <a:schemeClr val="accent6"/>
            </a:solidFill>
          </p:grpSpPr>
          <p:sp>
            <p:nvSpPr>
              <p:cNvPr id="13" name="Rectangle 12">
                <a:extLst>
                  <a:ext uri="{FF2B5EF4-FFF2-40B4-BE49-F238E27FC236}">
                    <a16:creationId xmlns:a16="http://schemas.microsoft.com/office/drawing/2014/main" id="{B1A2DA73-8684-D741-B5B3-2A02B5099132}"/>
                  </a:ext>
                </a:extLst>
              </p:cNvPr>
              <p:cNvSpPr/>
              <p:nvPr/>
            </p:nvSpPr>
            <p:spPr>
              <a:xfrm>
                <a:off x="489857" y="1371600"/>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Rectangle 13">
                <a:extLst>
                  <a:ext uri="{FF2B5EF4-FFF2-40B4-BE49-F238E27FC236}">
                    <a16:creationId xmlns:a16="http://schemas.microsoft.com/office/drawing/2014/main" id="{BBA4F3E5-118A-F84E-9EE3-28D27242B95C}"/>
                  </a:ext>
                </a:extLst>
              </p:cNvPr>
              <p:cNvSpPr/>
              <p:nvPr/>
            </p:nvSpPr>
            <p:spPr>
              <a:xfrm>
                <a:off x="805543" y="1224643"/>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a:extLst>
                  <a:ext uri="{FF2B5EF4-FFF2-40B4-BE49-F238E27FC236}">
                    <a16:creationId xmlns:a16="http://schemas.microsoft.com/office/drawing/2014/main" id="{8429897E-69E4-0444-9316-CE6B4C6D6D78}"/>
                  </a:ext>
                </a:extLst>
              </p:cNvPr>
              <p:cNvSpPr/>
              <p:nvPr/>
            </p:nvSpPr>
            <p:spPr>
              <a:xfrm>
                <a:off x="843643" y="1545771"/>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FDE0F3C5-0C3C-5F41-A79C-E9D3AAE0EC59}"/>
                  </a:ext>
                </a:extLst>
              </p:cNvPr>
              <p:cNvSpPr/>
              <p:nvPr/>
            </p:nvSpPr>
            <p:spPr>
              <a:xfrm>
                <a:off x="372836" y="1687285"/>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16">
                <a:extLst>
                  <a:ext uri="{FF2B5EF4-FFF2-40B4-BE49-F238E27FC236}">
                    <a16:creationId xmlns:a16="http://schemas.microsoft.com/office/drawing/2014/main" id="{26A6AE7C-BDD5-3647-96BD-20ED26CFA63F}"/>
                  </a:ext>
                </a:extLst>
              </p:cNvPr>
              <p:cNvSpPr/>
              <p:nvPr/>
            </p:nvSpPr>
            <p:spPr>
              <a:xfrm>
                <a:off x="1197429" y="1371600"/>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8" name="Rectangle 17">
                <a:extLst>
                  <a:ext uri="{FF2B5EF4-FFF2-40B4-BE49-F238E27FC236}">
                    <a16:creationId xmlns:a16="http://schemas.microsoft.com/office/drawing/2014/main" id="{AD9C0D0A-0A1E-B347-B4E3-A29F054786D4}"/>
                  </a:ext>
                </a:extLst>
              </p:cNvPr>
              <p:cNvSpPr/>
              <p:nvPr/>
            </p:nvSpPr>
            <p:spPr>
              <a:xfrm>
                <a:off x="1197429" y="1783447"/>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a:extLst>
                  <a:ext uri="{FF2B5EF4-FFF2-40B4-BE49-F238E27FC236}">
                    <a16:creationId xmlns:a16="http://schemas.microsoft.com/office/drawing/2014/main" id="{45C7AB19-2576-6C4E-A7D1-1CB4A7CEF731}"/>
                  </a:ext>
                </a:extLst>
              </p:cNvPr>
              <p:cNvSpPr/>
              <p:nvPr/>
            </p:nvSpPr>
            <p:spPr>
              <a:xfrm>
                <a:off x="1578429" y="1556658"/>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grpSp>
          <p:nvGrpSpPr>
            <p:cNvPr id="20" name="Group 19">
              <a:extLst>
                <a:ext uri="{FF2B5EF4-FFF2-40B4-BE49-F238E27FC236}">
                  <a16:creationId xmlns:a16="http://schemas.microsoft.com/office/drawing/2014/main" id="{E8D9E350-9090-144A-B5F1-D2611378E858}"/>
                </a:ext>
              </a:extLst>
            </p:cNvPr>
            <p:cNvGrpSpPr/>
            <p:nvPr/>
          </p:nvGrpSpPr>
          <p:grpSpPr>
            <a:xfrm>
              <a:off x="344288" y="3292466"/>
              <a:ext cx="1499507" cy="765633"/>
              <a:chOff x="372836" y="1224643"/>
              <a:chExt cx="1499507" cy="765633"/>
            </a:xfrm>
            <a:solidFill>
              <a:schemeClr val="accent3"/>
            </a:solidFill>
          </p:grpSpPr>
          <p:sp>
            <p:nvSpPr>
              <p:cNvPr id="21" name="Rectangle 20">
                <a:extLst>
                  <a:ext uri="{FF2B5EF4-FFF2-40B4-BE49-F238E27FC236}">
                    <a16:creationId xmlns:a16="http://schemas.microsoft.com/office/drawing/2014/main" id="{0F9BCF5C-9907-1246-8A65-2FFDA93EF98A}"/>
                  </a:ext>
                </a:extLst>
              </p:cNvPr>
              <p:cNvSpPr/>
              <p:nvPr/>
            </p:nvSpPr>
            <p:spPr>
              <a:xfrm>
                <a:off x="489857" y="1371600"/>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FF3846D1-4AD4-094F-AE0D-67992A4C29D7}"/>
                  </a:ext>
                </a:extLst>
              </p:cNvPr>
              <p:cNvSpPr/>
              <p:nvPr/>
            </p:nvSpPr>
            <p:spPr>
              <a:xfrm>
                <a:off x="805543" y="1224643"/>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3" name="Rectangle 22">
                <a:extLst>
                  <a:ext uri="{FF2B5EF4-FFF2-40B4-BE49-F238E27FC236}">
                    <a16:creationId xmlns:a16="http://schemas.microsoft.com/office/drawing/2014/main" id="{9E3DCAEA-C5C4-DA4C-8CB0-1351FB34E68A}"/>
                  </a:ext>
                </a:extLst>
              </p:cNvPr>
              <p:cNvSpPr/>
              <p:nvPr/>
            </p:nvSpPr>
            <p:spPr>
              <a:xfrm>
                <a:off x="843643" y="1545771"/>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74EF42F4-ABC8-8748-A1AD-044768864BF1}"/>
                  </a:ext>
                </a:extLst>
              </p:cNvPr>
              <p:cNvSpPr/>
              <p:nvPr/>
            </p:nvSpPr>
            <p:spPr>
              <a:xfrm>
                <a:off x="372836" y="1687285"/>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5" name="Rectangle 24">
                <a:extLst>
                  <a:ext uri="{FF2B5EF4-FFF2-40B4-BE49-F238E27FC236}">
                    <a16:creationId xmlns:a16="http://schemas.microsoft.com/office/drawing/2014/main" id="{020B625D-23DB-6344-9090-D67A26D9F9D1}"/>
                  </a:ext>
                </a:extLst>
              </p:cNvPr>
              <p:cNvSpPr/>
              <p:nvPr/>
            </p:nvSpPr>
            <p:spPr>
              <a:xfrm>
                <a:off x="1197429" y="1371600"/>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6" name="Rectangle 25">
                <a:extLst>
                  <a:ext uri="{FF2B5EF4-FFF2-40B4-BE49-F238E27FC236}">
                    <a16:creationId xmlns:a16="http://schemas.microsoft.com/office/drawing/2014/main" id="{20714C0B-2214-FE4D-A4A1-5A16D3DFCE3B}"/>
                  </a:ext>
                </a:extLst>
              </p:cNvPr>
              <p:cNvSpPr/>
              <p:nvPr/>
            </p:nvSpPr>
            <p:spPr>
              <a:xfrm>
                <a:off x="1197429" y="1783447"/>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EAE9F38-00B7-7346-9A8A-40CFD21FDF49}"/>
                  </a:ext>
                </a:extLst>
              </p:cNvPr>
              <p:cNvSpPr/>
              <p:nvPr/>
            </p:nvSpPr>
            <p:spPr>
              <a:xfrm>
                <a:off x="1578429" y="1556658"/>
                <a:ext cx="293914" cy="206829"/>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28" name="TextBox 27">
              <a:extLst>
                <a:ext uri="{FF2B5EF4-FFF2-40B4-BE49-F238E27FC236}">
                  <a16:creationId xmlns:a16="http://schemas.microsoft.com/office/drawing/2014/main" id="{47CBEE07-6F0A-5447-B4D0-0ACE087EE1AF}"/>
                </a:ext>
              </a:extLst>
            </p:cNvPr>
            <p:cNvSpPr txBox="1"/>
            <p:nvPr/>
          </p:nvSpPr>
          <p:spPr>
            <a:xfrm>
              <a:off x="519793" y="4202096"/>
              <a:ext cx="1468032" cy="703121"/>
            </a:xfrm>
            <a:prstGeom prst="rect">
              <a:avLst/>
            </a:prstGeom>
            <a:noFill/>
          </p:spPr>
          <p:txBody>
            <a:bodyPr wrap="square" rtlCol="0">
              <a:spAutoFit/>
            </a:bodyPr>
            <a:lstStyle/>
            <a:p>
              <a:pPr algn="ctr">
                <a:lnSpc>
                  <a:spcPct val="90000"/>
                </a:lnSpc>
              </a:pPr>
              <a:r>
                <a:rPr lang="en-US" dirty="0"/>
                <a:t>Submitted Tasks</a:t>
              </a:r>
            </a:p>
          </p:txBody>
        </p:sp>
        <p:sp>
          <p:nvSpPr>
            <p:cNvPr id="29" name="Oval 28">
              <a:extLst>
                <a:ext uri="{FF2B5EF4-FFF2-40B4-BE49-F238E27FC236}">
                  <a16:creationId xmlns:a16="http://schemas.microsoft.com/office/drawing/2014/main" id="{42A3058E-9752-924B-81E4-0C27FE8D0516}"/>
                </a:ext>
              </a:extLst>
            </p:cNvPr>
            <p:cNvSpPr/>
            <p:nvPr/>
          </p:nvSpPr>
          <p:spPr>
            <a:xfrm>
              <a:off x="4841653" y="1994232"/>
              <a:ext cx="1556658" cy="1436913"/>
            </a:xfrm>
            <a:prstGeom prst="ellipse">
              <a:avLst/>
            </a:prstGeom>
            <a:solidFill>
              <a:srgbClr val="0070C0"/>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3200" b="1" dirty="0">
                  <a:solidFill>
                    <a:schemeClr val="bg2"/>
                  </a:solidFill>
                </a:rPr>
                <a:t>IS</a:t>
              </a:r>
            </a:p>
          </p:txBody>
        </p:sp>
        <p:grpSp>
          <p:nvGrpSpPr>
            <p:cNvPr id="56" name="Group 55">
              <a:extLst>
                <a:ext uri="{FF2B5EF4-FFF2-40B4-BE49-F238E27FC236}">
                  <a16:creationId xmlns:a16="http://schemas.microsoft.com/office/drawing/2014/main" id="{95E0931F-8B6A-8B40-8A60-D37AE502C4BF}"/>
                </a:ext>
              </a:extLst>
            </p:cNvPr>
            <p:cNvGrpSpPr/>
            <p:nvPr/>
          </p:nvGrpSpPr>
          <p:grpSpPr>
            <a:xfrm>
              <a:off x="7272968" y="1469343"/>
              <a:ext cx="359228" cy="2486691"/>
              <a:chOff x="9493677" y="1393141"/>
              <a:chExt cx="359228" cy="2486691"/>
            </a:xfrm>
          </p:grpSpPr>
          <p:sp>
            <p:nvSpPr>
              <p:cNvPr id="30" name="Rounded Rectangle 29">
                <a:extLst>
                  <a:ext uri="{FF2B5EF4-FFF2-40B4-BE49-F238E27FC236}">
                    <a16:creationId xmlns:a16="http://schemas.microsoft.com/office/drawing/2014/main" id="{E3840332-3F3E-0246-9709-5F90064D7CE4}"/>
                  </a:ext>
                </a:extLst>
              </p:cNvPr>
              <p:cNvSpPr/>
              <p:nvPr/>
            </p:nvSpPr>
            <p:spPr>
              <a:xfrm>
                <a:off x="9493677" y="1393141"/>
                <a:ext cx="359228" cy="332015"/>
              </a:xfrm>
              <a:prstGeom prst="round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1" name="Rounded Rectangle 30">
                <a:extLst>
                  <a:ext uri="{FF2B5EF4-FFF2-40B4-BE49-F238E27FC236}">
                    <a16:creationId xmlns:a16="http://schemas.microsoft.com/office/drawing/2014/main" id="{DD0365F2-9830-CA48-8537-DA83B5A0C706}"/>
                  </a:ext>
                </a:extLst>
              </p:cNvPr>
              <p:cNvSpPr/>
              <p:nvPr/>
            </p:nvSpPr>
            <p:spPr>
              <a:xfrm>
                <a:off x="9493677" y="1931810"/>
                <a:ext cx="359228" cy="332015"/>
              </a:xfrm>
              <a:prstGeom prst="round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2" name="Rounded Rectangle 31">
                <a:extLst>
                  <a:ext uri="{FF2B5EF4-FFF2-40B4-BE49-F238E27FC236}">
                    <a16:creationId xmlns:a16="http://schemas.microsoft.com/office/drawing/2014/main" id="{D92671A1-F07C-F04A-95F7-56BAA093E8E3}"/>
                  </a:ext>
                </a:extLst>
              </p:cNvPr>
              <p:cNvSpPr/>
              <p:nvPr/>
            </p:nvSpPr>
            <p:spPr>
              <a:xfrm>
                <a:off x="9493677" y="2470479"/>
                <a:ext cx="359228" cy="332015"/>
              </a:xfrm>
              <a:prstGeom prst="round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Rounded Rectangle 32">
                <a:extLst>
                  <a:ext uri="{FF2B5EF4-FFF2-40B4-BE49-F238E27FC236}">
                    <a16:creationId xmlns:a16="http://schemas.microsoft.com/office/drawing/2014/main" id="{124C7A97-8EFC-F940-B10D-C3436253C080}"/>
                  </a:ext>
                </a:extLst>
              </p:cNvPr>
              <p:cNvSpPr/>
              <p:nvPr/>
            </p:nvSpPr>
            <p:spPr>
              <a:xfrm>
                <a:off x="9493677" y="3009148"/>
                <a:ext cx="359228" cy="332015"/>
              </a:xfrm>
              <a:prstGeom prst="round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4" name="Rounded Rectangle 33">
                <a:extLst>
                  <a:ext uri="{FF2B5EF4-FFF2-40B4-BE49-F238E27FC236}">
                    <a16:creationId xmlns:a16="http://schemas.microsoft.com/office/drawing/2014/main" id="{97AF827E-4EE8-4C41-9BFB-61052BDF6411}"/>
                  </a:ext>
                </a:extLst>
              </p:cNvPr>
              <p:cNvSpPr/>
              <p:nvPr/>
            </p:nvSpPr>
            <p:spPr>
              <a:xfrm>
                <a:off x="9493677" y="3547817"/>
                <a:ext cx="359228" cy="332015"/>
              </a:xfrm>
              <a:prstGeom prst="roundRect">
                <a:avLst/>
              </a:prstGeom>
              <a:solidFill>
                <a:schemeClr val="accent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43" name="Right Brace 42">
              <a:extLst>
                <a:ext uri="{FF2B5EF4-FFF2-40B4-BE49-F238E27FC236}">
                  <a16:creationId xmlns:a16="http://schemas.microsoft.com/office/drawing/2014/main" id="{D97405D0-FAF7-9C43-B878-043281B834FE}"/>
                </a:ext>
              </a:extLst>
            </p:cNvPr>
            <p:cNvSpPr/>
            <p:nvPr/>
          </p:nvSpPr>
          <p:spPr>
            <a:xfrm>
              <a:off x="2971567" y="1266159"/>
              <a:ext cx="566057" cy="283345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ight Arrow 43">
              <a:extLst>
                <a:ext uri="{FF2B5EF4-FFF2-40B4-BE49-F238E27FC236}">
                  <a16:creationId xmlns:a16="http://schemas.microsoft.com/office/drawing/2014/main" id="{20309B56-0546-5947-8ED8-E1B9BFC09ECA}"/>
                </a:ext>
              </a:extLst>
            </p:cNvPr>
            <p:cNvSpPr/>
            <p:nvPr/>
          </p:nvSpPr>
          <p:spPr>
            <a:xfrm>
              <a:off x="2031574" y="1504503"/>
              <a:ext cx="957943" cy="308432"/>
            </a:xfrm>
            <a:prstGeom prst="rightArrow">
              <a:avLst/>
            </a:prstGeom>
            <a:solidFill>
              <a:schemeClr val="tx1"/>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Right Arrow 44">
              <a:extLst>
                <a:ext uri="{FF2B5EF4-FFF2-40B4-BE49-F238E27FC236}">
                  <a16:creationId xmlns:a16="http://schemas.microsoft.com/office/drawing/2014/main" id="{D0C4B3AD-A4E9-134B-957C-86FB4DAB4B53}"/>
                </a:ext>
              </a:extLst>
            </p:cNvPr>
            <p:cNvSpPr/>
            <p:nvPr/>
          </p:nvSpPr>
          <p:spPr>
            <a:xfrm>
              <a:off x="2031574" y="2528671"/>
              <a:ext cx="957943" cy="308432"/>
            </a:xfrm>
            <a:prstGeom prst="rightArrow">
              <a:avLst/>
            </a:prstGeom>
            <a:solidFill>
              <a:schemeClr val="tx1"/>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6" name="Right Arrow 45">
              <a:extLst>
                <a:ext uri="{FF2B5EF4-FFF2-40B4-BE49-F238E27FC236}">
                  <a16:creationId xmlns:a16="http://schemas.microsoft.com/office/drawing/2014/main" id="{F8CFEAC6-418C-6D41-BF0B-B44627B87052}"/>
                </a:ext>
              </a:extLst>
            </p:cNvPr>
            <p:cNvSpPr/>
            <p:nvPr/>
          </p:nvSpPr>
          <p:spPr>
            <a:xfrm>
              <a:off x="2031574" y="3560052"/>
              <a:ext cx="957943" cy="308432"/>
            </a:xfrm>
            <a:prstGeom prst="rightArrow">
              <a:avLst/>
            </a:prstGeom>
            <a:solidFill>
              <a:schemeClr val="tx1"/>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7" name="Right Arrow 46">
              <a:extLst>
                <a:ext uri="{FF2B5EF4-FFF2-40B4-BE49-F238E27FC236}">
                  <a16:creationId xmlns:a16="http://schemas.microsoft.com/office/drawing/2014/main" id="{25FF310E-83E5-9143-B767-11EE66A076DD}"/>
                </a:ext>
              </a:extLst>
            </p:cNvPr>
            <p:cNvSpPr/>
            <p:nvPr/>
          </p:nvSpPr>
          <p:spPr>
            <a:xfrm>
              <a:off x="3665526" y="2543631"/>
              <a:ext cx="957943" cy="308432"/>
            </a:xfrm>
            <a:prstGeom prst="rightArrow">
              <a:avLst/>
            </a:prstGeom>
            <a:solidFill>
              <a:schemeClr val="tx1"/>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8" name="TextBox 47">
              <a:extLst>
                <a:ext uri="{FF2B5EF4-FFF2-40B4-BE49-F238E27FC236}">
                  <a16:creationId xmlns:a16="http://schemas.microsoft.com/office/drawing/2014/main" id="{1C7F534C-5BEA-A440-AC96-F3593A76F5D4}"/>
                </a:ext>
              </a:extLst>
            </p:cNvPr>
            <p:cNvSpPr txBox="1"/>
            <p:nvPr/>
          </p:nvSpPr>
          <p:spPr>
            <a:xfrm>
              <a:off x="2428902" y="4202096"/>
              <a:ext cx="1457297" cy="341632"/>
            </a:xfrm>
            <a:prstGeom prst="rect">
              <a:avLst/>
            </a:prstGeom>
            <a:noFill/>
          </p:spPr>
          <p:txBody>
            <a:bodyPr wrap="square" rtlCol="0">
              <a:spAutoFit/>
            </a:bodyPr>
            <a:lstStyle/>
            <a:p>
              <a:pPr algn="ctr">
                <a:lnSpc>
                  <a:spcPct val="90000"/>
                </a:lnSpc>
              </a:pPr>
              <a:r>
                <a:rPr lang="en-US" dirty="0"/>
                <a:t>IS Interface</a:t>
              </a:r>
            </a:p>
          </p:txBody>
        </p:sp>
        <p:sp>
          <p:nvSpPr>
            <p:cNvPr id="49" name="TextBox 48">
              <a:extLst>
                <a:ext uri="{FF2B5EF4-FFF2-40B4-BE49-F238E27FC236}">
                  <a16:creationId xmlns:a16="http://schemas.microsoft.com/office/drawing/2014/main" id="{76E7BA7B-E08E-3743-9C1A-042E1D1DD622}"/>
                </a:ext>
              </a:extLst>
            </p:cNvPr>
            <p:cNvSpPr txBox="1"/>
            <p:nvPr/>
          </p:nvSpPr>
          <p:spPr>
            <a:xfrm>
              <a:off x="6779702" y="4202096"/>
              <a:ext cx="1324002" cy="341632"/>
            </a:xfrm>
            <a:prstGeom prst="rect">
              <a:avLst/>
            </a:prstGeom>
            <a:noFill/>
          </p:spPr>
          <p:txBody>
            <a:bodyPr wrap="square" rtlCol="0">
              <a:spAutoFit/>
            </a:bodyPr>
            <a:lstStyle/>
            <a:p>
              <a:pPr algn="ctr">
                <a:lnSpc>
                  <a:spcPct val="90000"/>
                </a:lnSpc>
              </a:pPr>
              <a:r>
                <a:rPr lang="en-US" dirty="0"/>
                <a:t>PEs</a:t>
              </a:r>
            </a:p>
          </p:txBody>
        </p:sp>
        <p:cxnSp>
          <p:nvCxnSpPr>
            <p:cNvPr id="79" name="Elbow Connector 78">
              <a:extLst>
                <a:ext uri="{FF2B5EF4-FFF2-40B4-BE49-F238E27FC236}">
                  <a16:creationId xmlns:a16="http://schemas.microsoft.com/office/drawing/2014/main" id="{4B7ADF36-F0EE-264B-906F-4588C8BD1C34}"/>
                </a:ext>
              </a:extLst>
            </p:cNvPr>
            <p:cNvCxnSpPr>
              <a:cxnSpLocks/>
              <a:stCxn id="34" idx="1"/>
              <a:endCxn id="30" idx="1"/>
            </p:cNvCxnSpPr>
            <p:nvPr/>
          </p:nvCxnSpPr>
          <p:spPr>
            <a:xfrm rot="10800000">
              <a:off x="7272968" y="1635351"/>
              <a:ext cx="12700" cy="2154676"/>
            </a:xfrm>
            <a:prstGeom prst="bentConnector3">
              <a:avLst>
                <a:gd name="adj1" fmla="val 3428575"/>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E27791CE-A447-5D43-93D6-0084C0B5A812}"/>
                </a:ext>
              </a:extLst>
            </p:cNvPr>
            <p:cNvCxnSpPr>
              <a:cxnSpLocks/>
              <a:stCxn id="31" idx="1"/>
              <a:endCxn id="33" idx="1"/>
            </p:cNvCxnSpPr>
            <p:nvPr/>
          </p:nvCxnSpPr>
          <p:spPr>
            <a:xfrm rot="10800000" flipV="1">
              <a:off x="7272968" y="2174020"/>
              <a:ext cx="12700" cy="1077338"/>
            </a:xfrm>
            <a:prstGeom prst="bentConnector3">
              <a:avLst>
                <a:gd name="adj1" fmla="val 3428575"/>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63E2639-6C17-E745-89D0-69EE179A6678}"/>
                </a:ext>
              </a:extLst>
            </p:cNvPr>
            <p:cNvCxnSpPr>
              <a:cxnSpLocks/>
              <a:endCxn id="32" idx="1"/>
            </p:cNvCxnSpPr>
            <p:nvPr/>
          </p:nvCxnSpPr>
          <p:spPr>
            <a:xfrm flipV="1">
              <a:off x="6398311" y="2712689"/>
              <a:ext cx="874657" cy="8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65B080D5-E486-F54D-A7DF-E7F323A41159}"/>
                </a:ext>
              </a:extLst>
            </p:cNvPr>
            <p:cNvSpPr/>
            <p:nvPr/>
          </p:nvSpPr>
          <p:spPr>
            <a:xfrm>
              <a:off x="4771763" y="1053793"/>
              <a:ext cx="1566863" cy="524636"/>
            </a:xfrm>
            <a:prstGeom prst="rect">
              <a:avLst/>
            </a:prstGeom>
            <a:solidFill>
              <a:srgbClr val="C00000"/>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b="1" dirty="0">
                  <a:solidFill>
                    <a:schemeClr val="bg2"/>
                  </a:solidFill>
                </a:rPr>
                <a:t>PFU Thread</a:t>
              </a:r>
            </a:p>
          </p:txBody>
        </p:sp>
        <p:cxnSp>
          <p:nvCxnSpPr>
            <p:cNvPr id="91" name="Elbow Connector 90">
              <a:extLst>
                <a:ext uri="{FF2B5EF4-FFF2-40B4-BE49-F238E27FC236}">
                  <a16:creationId xmlns:a16="http://schemas.microsoft.com/office/drawing/2014/main" id="{752F1862-321A-B148-AEB6-BCEDB8E12D05}"/>
                </a:ext>
              </a:extLst>
            </p:cNvPr>
            <p:cNvCxnSpPr>
              <a:cxnSpLocks/>
              <a:stCxn id="30" idx="3"/>
              <a:endCxn id="34" idx="3"/>
            </p:cNvCxnSpPr>
            <p:nvPr/>
          </p:nvCxnSpPr>
          <p:spPr>
            <a:xfrm>
              <a:off x="7632196" y="1635351"/>
              <a:ext cx="12700" cy="2154676"/>
            </a:xfrm>
            <a:prstGeom prst="bentConnector3">
              <a:avLst>
                <a:gd name="adj1" fmla="val 265715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Elbow Connector 98">
              <a:extLst>
                <a:ext uri="{FF2B5EF4-FFF2-40B4-BE49-F238E27FC236}">
                  <a16:creationId xmlns:a16="http://schemas.microsoft.com/office/drawing/2014/main" id="{C34D88BA-D11B-9941-8805-0AC96F0B9252}"/>
                </a:ext>
              </a:extLst>
            </p:cNvPr>
            <p:cNvCxnSpPr>
              <a:cxnSpLocks/>
              <a:stCxn id="31" idx="3"/>
              <a:endCxn id="33" idx="3"/>
            </p:cNvCxnSpPr>
            <p:nvPr/>
          </p:nvCxnSpPr>
          <p:spPr>
            <a:xfrm>
              <a:off x="7632196" y="2174020"/>
              <a:ext cx="12700" cy="1077338"/>
            </a:xfrm>
            <a:prstGeom prst="bentConnector3">
              <a:avLst>
                <a:gd name="adj1" fmla="val 265714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E2400F09-C3EC-FD46-82E9-161B8EB7303C}"/>
                </a:ext>
              </a:extLst>
            </p:cNvPr>
            <p:cNvCxnSpPr>
              <a:cxnSpLocks/>
              <a:stCxn id="32" idx="3"/>
              <a:endCxn id="89" idx="3"/>
            </p:cNvCxnSpPr>
            <p:nvPr/>
          </p:nvCxnSpPr>
          <p:spPr>
            <a:xfrm flipH="1" flipV="1">
              <a:off x="6338626" y="1316111"/>
              <a:ext cx="1293570" cy="1396578"/>
            </a:xfrm>
            <a:prstGeom prst="bentConnector3">
              <a:avLst>
                <a:gd name="adj1" fmla="val -5301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Down Arrow 111">
              <a:extLst>
                <a:ext uri="{FF2B5EF4-FFF2-40B4-BE49-F238E27FC236}">
                  <a16:creationId xmlns:a16="http://schemas.microsoft.com/office/drawing/2014/main" id="{269FEFBD-5628-214E-B07B-16CF5E7DC31F}"/>
                </a:ext>
              </a:extLst>
            </p:cNvPr>
            <p:cNvSpPr/>
            <p:nvPr/>
          </p:nvSpPr>
          <p:spPr>
            <a:xfrm>
              <a:off x="5507422" y="1613236"/>
              <a:ext cx="225120" cy="354926"/>
            </a:xfrm>
            <a:prstGeom prst="downArrow">
              <a:avLst/>
            </a:prstGeom>
            <a:solidFill>
              <a:schemeClr val="tx1"/>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3" name="TextBox 112">
              <a:extLst>
                <a:ext uri="{FF2B5EF4-FFF2-40B4-BE49-F238E27FC236}">
                  <a16:creationId xmlns:a16="http://schemas.microsoft.com/office/drawing/2014/main" id="{7BAF3F4F-6F96-744E-A941-EBE734A34FA8}"/>
                </a:ext>
              </a:extLst>
            </p:cNvPr>
            <p:cNvSpPr txBox="1"/>
            <p:nvPr/>
          </p:nvSpPr>
          <p:spPr>
            <a:xfrm>
              <a:off x="4893192" y="4202096"/>
              <a:ext cx="1445433" cy="341632"/>
            </a:xfrm>
            <a:prstGeom prst="rect">
              <a:avLst/>
            </a:prstGeom>
            <a:noFill/>
          </p:spPr>
          <p:txBody>
            <a:bodyPr wrap="square" rtlCol="0">
              <a:spAutoFit/>
            </a:bodyPr>
            <a:lstStyle/>
            <a:p>
              <a:pPr algn="ctr">
                <a:lnSpc>
                  <a:spcPct val="90000"/>
                </a:lnSpc>
              </a:pPr>
              <a:r>
                <a:rPr lang="en-US" dirty="0"/>
                <a:t>IS Algorithm</a:t>
              </a:r>
            </a:p>
          </p:txBody>
        </p:sp>
      </p:grpSp>
    </p:spTree>
    <p:extLst>
      <p:ext uri="{BB962C8B-B14F-4D97-AF65-F5344CB8AC3E}">
        <p14:creationId xmlns:p14="http://schemas.microsoft.com/office/powerpoint/2010/main" val="1405120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1FCBDC5-AB4D-C84C-ADBA-0AA1E35401EE}"/>
              </a:ext>
            </a:extLst>
          </p:cNvPr>
          <p:cNvGraphicFramePr>
            <a:graphicFrameLocks noGrp="1"/>
          </p:cNvGraphicFramePr>
          <p:nvPr>
            <p:ph sz="quarter" idx="13"/>
          </p:nvPr>
        </p:nvGraphicFramePr>
        <p:xfrm>
          <a:off x="1412599" y="1262833"/>
          <a:ext cx="9387828" cy="4246056"/>
        </p:xfrm>
        <a:graphic>
          <a:graphicData uri="http://schemas.openxmlformats.org/drawingml/2006/table">
            <a:tbl>
              <a:tblPr firstRow="1" bandRow="1">
                <a:tableStyleId>{6E25E649-3F16-4E02-A733-19D2CDBF48F0}</a:tableStyleId>
              </a:tblPr>
              <a:tblGrid>
                <a:gridCol w="2346957">
                  <a:extLst>
                    <a:ext uri="{9D8B030D-6E8A-4147-A177-3AD203B41FA5}">
                      <a16:colId xmlns:a16="http://schemas.microsoft.com/office/drawing/2014/main" val="3846302953"/>
                    </a:ext>
                  </a:extLst>
                </a:gridCol>
                <a:gridCol w="2969300">
                  <a:extLst>
                    <a:ext uri="{9D8B030D-6E8A-4147-A177-3AD203B41FA5}">
                      <a16:colId xmlns:a16="http://schemas.microsoft.com/office/drawing/2014/main" val="1021394397"/>
                    </a:ext>
                  </a:extLst>
                </a:gridCol>
                <a:gridCol w="2366202">
                  <a:extLst>
                    <a:ext uri="{9D8B030D-6E8A-4147-A177-3AD203B41FA5}">
                      <a16:colId xmlns:a16="http://schemas.microsoft.com/office/drawing/2014/main" val="506837971"/>
                    </a:ext>
                  </a:extLst>
                </a:gridCol>
                <a:gridCol w="1705369">
                  <a:extLst>
                    <a:ext uri="{9D8B030D-6E8A-4147-A177-3AD203B41FA5}">
                      <a16:colId xmlns:a16="http://schemas.microsoft.com/office/drawing/2014/main" val="1183216912"/>
                    </a:ext>
                  </a:extLst>
                </a:gridCol>
              </a:tblGrid>
              <a:tr h="370743">
                <a:tc>
                  <a:txBody>
                    <a:bodyPr/>
                    <a:lstStyle/>
                    <a:p>
                      <a:r>
                        <a:rPr lang="en-US" sz="1800" dirty="0"/>
                        <a:t>System</a:t>
                      </a:r>
                    </a:p>
                  </a:txBody>
                  <a:tcPr marL="91416" marR="91416" marT="45708" marB="45708"/>
                </a:tc>
                <a:tc>
                  <a:txBody>
                    <a:bodyPr/>
                    <a:lstStyle/>
                    <a:p>
                      <a:r>
                        <a:rPr lang="en-US" sz="1800" dirty="0"/>
                        <a:t>CPU</a:t>
                      </a:r>
                    </a:p>
                  </a:txBody>
                  <a:tcPr marL="91416" marR="91416" marT="45708" marB="45708"/>
                </a:tc>
                <a:tc>
                  <a:txBody>
                    <a:bodyPr/>
                    <a:lstStyle/>
                    <a:p>
                      <a:r>
                        <a:rPr lang="en-US" sz="1800" dirty="0"/>
                        <a:t>GPU</a:t>
                      </a:r>
                    </a:p>
                  </a:txBody>
                  <a:tcPr marL="91416" marR="91416" marT="45708" marB="45708"/>
                </a:tc>
                <a:tc>
                  <a:txBody>
                    <a:bodyPr/>
                    <a:lstStyle/>
                    <a:p>
                      <a:r>
                        <a:rPr lang="en-US" sz="1800" dirty="0"/>
                        <a:t>Other</a:t>
                      </a:r>
                    </a:p>
                  </a:txBody>
                  <a:tcPr marL="91416" marR="91416" marT="45708" marB="45708"/>
                </a:tc>
                <a:extLst>
                  <a:ext uri="{0D108BD9-81ED-4DB2-BD59-A6C34878D82A}">
                    <a16:rowId xmlns:a16="http://schemas.microsoft.com/office/drawing/2014/main" val="3288972645"/>
                  </a:ext>
                </a:extLst>
              </a:tr>
              <a:tr h="370743">
                <a:tc>
                  <a:txBody>
                    <a:bodyPr/>
                    <a:lstStyle/>
                    <a:p>
                      <a:r>
                        <a:rPr lang="en-US" sz="1800" dirty="0"/>
                        <a:t>NVIDIA Jetson TX1</a:t>
                      </a:r>
                    </a:p>
                  </a:txBody>
                  <a:tcPr marL="91416" marR="91416" marT="45708" marB="45708">
                    <a:solidFill>
                      <a:srgbClr val="00B050"/>
                    </a:solidFill>
                  </a:tcPr>
                </a:tc>
                <a:tc>
                  <a:txBody>
                    <a:bodyPr/>
                    <a:lstStyle/>
                    <a:p>
                      <a:r>
                        <a:rPr lang="en-US" sz="1800" dirty="0"/>
                        <a:t>4-core ARM A57</a:t>
                      </a:r>
                    </a:p>
                  </a:txBody>
                  <a:tcPr marL="91416" marR="91416" marT="45708" marB="45708">
                    <a:solidFill>
                      <a:srgbClr val="00B050"/>
                    </a:solidFill>
                  </a:tcPr>
                </a:tc>
                <a:tc>
                  <a:txBody>
                    <a:bodyPr/>
                    <a:lstStyle/>
                    <a:p>
                      <a:r>
                        <a:rPr lang="en-US" sz="1800" dirty="0"/>
                        <a:t>NVIDIA Maxwell</a:t>
                      </a:r>
                    </a:p>
                  </a:txBody>
                  <a:tcPr marL="91416" marR="91416" marT="45708" marB="45708">
                    <a:solidFill>
                      <a:srgbClr val="00B050"/>
                    </a:solidFill>
                  </a:tcPr>
                </a:tc>
                <a:tc>
                  <a:txBody>
                    <a:bodyPr/>
                    <a:lstStyle/>
                    <a:p>
                      <a:endParaRPr lang="en-US" sz="1800" dirty="0"/>
                    </a:p>
                  </a:txBody>
                  <a:tcPr marL="91416" marR="91416" marT="45708" marB="45708"/>
                </a:tc>
                <a:extLst>
                  <a:ext uri="{0D108BD9-81ED-4DB2-BD59-A6C34878D82A}">
                    <a16:rowId xmlns:a16="http://schemas.microsoft.com/office/drawing/2014/main" val="1444857454"/>
                  </a:ext>
                </a:extLst>
              </a:tr>
              <a:tr h="370743">
                <a:tc>
                  <a:txBody>
                    <a:bodyPr/>
                    <a:lstStyle/>
                    <a:p>
                      <a:r>
                        <a:rPr lang="en-US" sz="1800" dirty="0"/>
                        <a:t>NVIDIA Xavier</a:t>
                      </a:r>
                    </a:p>
                  </a:txBody>
                  <a:tcPr marL="91416" marR="91416" marT="45708" marB="45708">
                    <a:solidFill>
                      <a:srgbClr val="FFC000"/>
                    </a:solidFill>
                  </a:tcPr>
                </a:tc>
                <a:tc>
                  <a:txBody>
                    <a:bodyPr/>
                    <a:lstStyle/>
                    <a:p>
                      <a:r>
                        <a:rPr lang="en-US" sz="1800" dirty="0"/>
                        <a:t>8-core ARM A57</a:t>
                      </a:r>
                    </a:p>
                  </a:txBody>
                  <a:tcPr marL="91416" marR="91416" marT="45708" marB="45708">
                    <a:solidFill>
                      <a:srgbClr val="00B050"/>
                    </a:solidFill>
                  </a:tcPr>
                </a:tc>
                <a:tc>
                  <a:txBody>
                    <a:bodyPr/>
                    <a:lstStyle/>
                    <a:p>
                      <a:r>
                        <a:rPr lang="en-US" sz="1800" dirty="0"/>
                        <a:t>NVIDIA Volta</a:t>
                      </a:r>
                    </a:p>
                  </a:txBody>
                  <a:tcPr marL="91416" marR="91416" marT="45708" marB="45708">
                    <a:solidFill>
                      <a:srgbClr val="00B050"/>
                    </a:solidFill>
                  </a:tcPr>
                </a:tc>
                <a:tc>
                  <a:txBody>
                    <a:bodyPr/>
                    <a:lstStyle/>
                    <a:p>
                      <a:r>
                        <a:rPr lang="en-US" sz="1800" dirty="0"/>
                        <a:t>2xDLMA</a:t>
                      </a:r>
                    </a:p>
                  </a:txBody>
                  <a:tcPr marL="91416" marR="91416" marT="45708" marB="45708">
                    <a:solidFill>
                      <a:srgbClr val="FFC000"/>
                    </a:solidFill>
                  </a:tcPr>
                </a:tc>
                <a:extLst>
                  <a:ext uri="{0D108BD9-81ED-4DB2-BD59-A6C34878D82A}">
                    <a16:rowId xmlns:a16="http://schemas.microsoft.com/office/drawing/2014/main" val="2848614767"/>
                  </a:ext>
                </a:extLst>
              </a:tr>
              <a:tr h="639659">
                <a:tc>
                  <a:txBody>
                    <a:bodyPr/>
                    <a:lstStyle/>
                    <a:p>
                      <a:r>
                        <a:rPr lang="en-US" sz="1800" dirty="0"/>
                        <a:t>Xilinx ZCU 102</a:t>
                      </a:r>
                    </a:p>
                  </a:txBody>
                  <a:tcPr marL="91416" marR="91416" marT="45708" marB="45708">
                    <a:solidFill>
                      <a:srgbClr val="00B050"/>
                    </a:solidFill>
                  </a:tcPr>
                </a:tc>
                <a:tc>
                  <a:txBody>
                    <a:bodyPr/>
                    <a:lstStyle/>
                    <a:p>
                      <a:r>
                        <a:rPr lang="en-US" sz="1800" dirty="0"/>
                        <a:t>4-core ARM A53</a:t>
                      </a:r>
                    </a:p>
                  </a:txBody>
                  <a:tcPr marL="91416" marR="91416" marT="45708" marB="45708">
                    <a:solidFill>
                      <a:srgbClr val="00B050"/>
                    </a:solidFill>
                  </a:tcPr>
                </a:tc>
                <a:tc>
                  <a:txBody>
                    <a:bodyPr/>
                    <a:lstStyle/>
                    <a:p>
                      <a:r>
                        <a:rPr lang="en-US" sz="1800" dirty="0"/>
                        <a:t>ARM Mali-400 MP2</a:t>
                      </a:r>
                    </a:p>
                  </a:txBody>
                  <a:tcPr marL="91416" marR="91416" marT="45708" marB="45708">
                    <a:solidFill>
                      <a:srgbClr val="00B050"/>
                    </a:solidFill>
                  </a:tcPr>
                </a:tc>
                <a:tc>
                  <a:txBody>
                    <a:bodyPr/>
                    <a:lstStyle/>
                    <a:p>
                      <a:r>
                        <a:rPr lang="en-US" sz="1800" dirty="0"/>
                        <a:t>2-core ARM R5</a:t>
                      </a:r>
                    </a:p>
                  </a:txBody>
                  <a:tcPr marL="91416" marR="91416" marT="45708" marB="45708"/>
                </a:tc>
                <a:extLst>
                  <a:ext uri="{0D108BD9-81ED-4DB2-BD59-A6C34878D82A}">
                    <a16:rowId xmlns:a16="http://schemas.microsoft.com/office/drawing/2014/main" val="3187970490"/>
                  </a:ext>
                </a:extLst>
              </a:tr>
              <a:tr h="370743">
                <a:tc>
                  <a:txBody>
                    <a:bodyPr/>
                    <a:lstStyle/>
                    <a:p>
                      <a:r>
                        <a:rPr lang="en-US" sz="1800" dirty="0"/>
                        <a:t>Apple iMac Pro</a:t>
                      </a:r>
                    </a:p>
                  </a:txBody>
                  <a:tcPr marL="91416" marR="91416" marT="45708" marB="45708">
                    <a:solidFill>
                      <a:srgbClr val="00B050"/>
                    </a:solidFill>
                  </a:tcPr>
                </a:tc>
                <a:tc>
                  <a:txBody>
                    <a:bodyPr/>
                    <a:lstStyle/>
                    <a:p>
                      <a:r>
                        <a:rPr lang="en-US" sz="1800" dirty="0"/>
                        <a:t>16-core Intel Xeon</a:t>
                      </a:r>
                    </a:p>
                  </a:txBody>
                  <a:tcPr marL="91416" marR="91416" marT="45708" marB="45708">
                    <a:solidFill>
                      <a:srgbClr val="00B050"/>
                    </a:solidFill>
                  </a:tcPr>
                </a:tc>
                <a:tc>
                  <a:txBody>
                    <a:bodyPr/>
                    <a:lstStyle/>
                    <a:p>
                      <a:r>
                        <a:rPr lang="en-US" sz="1800" dirty="0"/>
                        <a:t>ATI Radeon Vega</a:t>
                      </a:r>
                    </a:p>
                  </a:txBody>
                  <a:tcPr marL="91416" marR="91416" marT="45708" marB="45708">
                    <a:solidFill>
                      <a:srgbClr val="00B050"/>
                    </a:solidFill>
                  </a:tcPr>
                </a:tc>
                <a:tc>
                  <a:txBody>
                    <a:bodyPr/>
                    <a:lstStyle/>
                    <a:p>
                      <a:endParaRPr lang="en-US" sz="1800" dirty="0"/>
                    </a:p>
                  </a:txBody>
                  <a:tcPr marL="91416" marR="91416" marT="45708" marB="45708"/>
                </a:tc>
                <a:extLst>
                  <a:ext uri="{0D108BD9-81ED-4DB2-BD59-A6C34878D82A}">
                    <a16:rowId xmlns:a16="http://schemas.microsoft.com/office/drawing/2014/main" val="1488012075"/>
                  </a:ext>
                </a:extLst>
              </a:tr>
              <a:tr h="639659">
                <a:tc>
                  <a:txBody>
                    <a:bodyPr/>
                    <a:lstStyle/>
                    <a:p>
                      <a:r>
                        <a:rPr lang="en-US" sz="1800" dirty="0"/>
                        <a:t>GPU compute node</a:t>
                      </a:r>
                    </a:p>
                  </a:txBody>
                  <a:tcPr marL="91416" marR="91416" marT="45708" marB="45708">
                    <a:solidFill>
                      <a:srgbClr val="00B050"/>
                    </a:solidFill>
                  </a:tcPr>
                </a:tc>
                <a:tc>
                  <a:txBody>
                    <a:bodyPr/>
                    <a:lstStyle/>
                    <a:p>
                      <a:r>
                        <a:rPr lang="en-US" sz="1800" dirty="0"/>
                        <a:t>2x 20-core Intel Xeon</a:t>
                      </a:r>
                    </a:p>
                  </a:txBody>
                  <a:tcPr marL="91416" marR="91416" marT="45708" marB="45708">
                    <a:solidFill>
                      <a:srgbClr val="00B050"/>
                    </a:solidFill>
                  </a:tcPr>
                </a:tc>
                <a:tc>
                  <a:txBody>
                    <a:bodyPr/>
                    <a:lstStyle/>
                    <a:p>
                      <a:r>
                        <a:rPr lang="en-US" sz="1800" dirty="0"/>
                        <a:t>NVIDIA Pascal</a:t>
                      </a:r>
                    </a:p>
                  </a:txBody>
                  <a:tcPr marL="91416" marR="91416" marT="45708" marB="45708">
                    <a:solidFill>
                      <a:srgbClr val="00B050"/>
                    </a:solidFill>
                  </a:tcPr>
                </a:tc>
                <a:tc>
                  <a:txBody>
                    <a:bodyPr/>
                    <a:lstStyle/>
                    <a:p>
                      <a:endParaRPr lang="en-US" sz="1800" dirty="0"/>
                    </a:p>
                  </a:txBody>
                  <a:tcPr marL="91416" marR="91416" marT="45708" marB="45708"/>
                </a:tc>
                <a:extLst>
                  <a:ext uri="{0D108BD9-81ED-4DB2-BD59-A6C34878D82A}">
                    <a16:rowId xmlns:a16="http://schemas.microsoft.com/office/drawing/2014/main" val="3983826888"/>
                  </a:ext>
                </a:extLst>
              </a:tr>
              <a:tr h="370743">
                <a:tc>
                  <a:txBody>
                    <a:bodyPr/>
                    <a:lstStyle/>
                    <a:p>
                      <a:r>
                        <a:rPr lang="en-US" sz="1800" dirty="0"/>
                        <a:t>NVIDIA DGX1 P100</a:t>
                      </a:r>
                    </a:p>
                  </a:txBody>
                  <a:tcPr marL="91416" marR="91416" marT="45708" marB="45708">
                    <a:solidFill>
                      <a:srgbClr val="00B050"/>
                    </a:solidFill>
                  </a:tcPr>
                </a:tc>
                <a:tc>
                  <a:txBody>
                    <a:bodyPr/>
                    <a:lstStyle/>
                    <a:p>
                      <a:r>
                        <a:rPr lang="en-US" sz="1800" dirty="0"/>
                        <a:t>2x 20-core Intel Xeon</a:t>
                      </a:r>
                    </a:p>
                  </a:txBody>
                  <a:tcPr marL="91416" marR="91416" marT="45708" marB="45708">
                    <a:solidFill>
                      <a:srgbClr val="00B050"/>
                    </a:solidFill>
                  </a:tcPr>
                </a:tc>
                <a:tc>
                  <a:txBody>
                    <a:bodyPr/>
                    <a:lstStyle/>
                    <a:p>
                      <a:r>
                        <a:rPr lang="en-US" sz="1800" dirty="0"/>
                        <a:t>8x NVIDIA Pascal</a:t>
                      </a:r>
                    </a:p>
                  </a:txBody>
                  <a:tcPr marL="91416" marR="91416" marT="45708" marB="45708">
                    <a:solidFill>
                      <a:srgbClr val="00B050"/>
                    </a:solidFill>
                  </a:tcPr>
                </a:tc>
                <a:tc>
                  <a:txBody>
                    <a:bodyPr/>
                    <a:lstStyle/>
                    <a:p>
                      <a:endParaRPr lang="en-US" sz="1800" dirty="0"/>
                    </a:p>
                  </a:txBody>
                  <a:tcPr marL="91416" marR="91416" marT="45708" marB="45708">
                    <a:solidFill>
                      <a:schemeClr val="bg1"/>
                    </a:solidFill>
                  </a:tcPr>
                </a:tc>
                <a:extLst>
                  <a:ext uri="{0D108BD9-81ED-4DB2-BD59-A6C34878D82A}">
                    <a16:rowId xmlns:a16="http://schemas.microsoft.com/office/drawing/2014/main" val="2679804335"/>
                  </a:ext>
                </a:extLst>
              </a:tr>
              <a:tr h="370743">
                <a:tc>
                  <a:txBody>
                    <a:bodyPr/>
                    <a:lstStyle/>
                    <a:p>
                      <a:r>
                        <a:rPr lang="en-US" sz="1800" dirty="0"/>
                        <a:t>NVIDIA DGX1 V100</a:t>
                      </a:r>
                    </a:p>
                  </a:txBody>
                  <a:tcPr marL="91416" marR="91416" marT="45708" marB="45708">
                    <a:solidFill>
                      <a:srgbClr val="00B050"/>
                    </a:solidFill>
                  </a:tcPr>
                </a:tc>
                <a:tc>
                  <a:txBody>
                    <a:bodyPr/>
                    <a:lstStyle/>
                    <a:p>
                      <a:r>
                        <a:rPr lang="en-US" sz="1800" dirty="0"/>
                        <a:t>2x 20-core Intel Xeon</a:t>
                      </a:r>
                    </a:p>
                  </a:txBody>
                  <a:tcPr marL="91416" marR="91416" marT="45708" marB="45708">
                    <a:solidFill>
                      <a:srgbClr val="00B050"/>
                    </a:solidFill>
                  </a:tcPr>
                </a:tc>
                <a:tc>
                  <a:txBody>
                    <a:bodyPr/>
                    <a:lstStyle/>
                    <a:p>
                      <a:r>
                        <a:rPr lang="en-US" sz="1800" dirty="0"/>
                        <a:t>4x NVIDIA Volta</a:t>
                      </a:r>
                    </a:p>
                  </a:txBody>
                  <a:tcPr marL="91416" marR="91416" marT="45708" marB="45708">
                    <a:solidFill>
                      <a:srgbClr val="00B050"/>
                    </a:solidFill>
                  </a:tcPr>
                </a:tc>
                <a:tc>
                  <a:txBody>
                    <a:bodyPr/>
                    <a:lstStyle/>
                    <a:p>
                      <a:r>
                        <a:rPr lang="en-US" sz="1800" dirty="0"/>
                        <a:t>Tensor cores</a:t>
                      </a:r>
                    </a:p>
                  </a:txBody>
                  <a:tcPr marL="91416" marR="91416" marT="45708" marB="45708">
                    <a:solidFill>
                      <a:srgbClr val="00B050"/>
                    </a:solidFill>
                  </a:tcPr>
                </a:tc>
                <a:extLst>
                  <a:ext uri="{0D108BD9-81ED-4DB2-BD59-A6C34878D82A}">
                    <a16:rowId xmlns:a16="http://schemas.microsoft.com/office/drawing/2014/main" val="135308466"/>
                  </a:ext>
                </a:extLst>
              </a:tr>
              <a:tr h="370743">
                <a:tc>
                  <a:txBody>
                    <a:bodyPr/>
                    <a:lstStyle/>
                    <a:p>
                      <a:r>
                        <a:rPr lang="en-US" sz="1800" dirty="0"/>
                        <a:t>NVIDIA DGX1 V100</a:t>
                      </a:r>
                    </a:p>
                  </a:txBody>
                  <a:tcPr marL="91416" marR="91416" marT="45708" marB="45708">
                    <a:solidFill>
                      <a:srgbClr val="00B050"/>
                    </a:solidFill>
                  </a:tcPr>
                </a:tc>
                <a:tc>
                  <a:txBody>
                    <a:bodyPr/>
                    <a:lstStyle/>
                    <a:p>
                      <a:r>
                        <a:rPr lang="en-US" sz="1800" dirty="0"/>
                        <a:t>2x 20-core Intel Xeon</a:t>
                      </a:r>
                    </a:p>
                  </a:txBody>
                  <a:tcPr marL="91416" marR="91416" marT="45708" marB="45708">
                    <a:solidFill>
                      <a:srgbClr val="00B050"/>
                    </a:solidFill>
                  </a:tcPr>
                </a:tc>
                <a:tc>
                  <a:txBody>
                    <a:bodyPr/>
                    <a:lstStyle/>
                    <a:p>
                      <a:r>
                        <a:rPr lang="en-US" sz="1800" dirty="0"/>
                        <a:t>8x NVIDIA Volta</a:t>
                      </a:r>
                    </a:p>
                  </a:txBody>
                  <a:tcPr marL="91416" marR="91416" marT="45708" marB="45708">
                    <a:solidFill>
                      <a:srgbClr val="00B050"/>
                    </a:solidFill>
                  </a:tcPr>
                </a:tc>
                <a:tc>
                  <a:txBody>
                    <a:bodyPr/>
                    <a:lstStyle/>
                    <a:p>
                      <a:r>
                        <a:rPr lang="en-US" sz="1800" dirty="0"/>
                        <a:t>Tensor cores</a:t>
                      </a:r>
                    </a:p>
                  </a:txBody>
                  <a:tcPr marL="91416" marR="91416" marT="45708" marB="45708">
                    <a:solidFill>
                      <a:srgbClr val="00B050"/>
                    </a:solidFill>
                  </a:tcPr>
                </a:tc>
                <a:extLst>
                  <a:ext uri="{0D108BD9-81ED-4DB2-BD59-A6C34878D82A}">
                    <a16:rowId xmlns:a16="http://schemas.microsoft.com/office/drawing/2014/main" val="422708073"/>
                  </a:ext>
                </a:extLst>
              </a:tr>
              <a:tr h="370743">
                <a:tc>
                  <a:txBody>
                    <a:bodyPr/>
                    <a:lstStyle/>
                    <a:p>
                      <a:r>
                        <a:rPr lang="en-US" sz="1800" dirty="0"/>
                        <a:t>IBM Witherspoon</a:t>
                      </a:r>
                    </a:p>
                  </a:txBody>
                  <a:tcPr marL="91416" marR="91416" marT="45708" marB="45708">
                    <a:solidFill>
                      <a:srgbClr val="00B050"/>
                    </a:solidFill>
                  </a:tcPr>
                </a:tc>
                <a:tc>
                  <a:txBody>
                    <a:bodyPr/>
                    <a:lstStyle/>
                    <a:p>
                      <a:r>
                        <a:rPr lang="en-US" sz="1800" dirty="0"/>
                        <a:t>2x 22-core IBM POWER9</a:t>
                      </a:r>
                    </a:p>
                  </a:txBody>
                  <a:tcPr marL="91416" marR="91416" marT="45708" marB="45708">
                    <a:solidFill>
                      <a:srgbClr val="00B050"/>
                    </a:solidFill>
                  </a:tcPr>
                </a:tc>
                <a:tc>
                  <a:txBody>
                    <a:bodyPr/>
                    <a:lstStyle/>
                    <a:p>
                      <a:r>
                        <a:rPr lang="en-US" sz="1800" dirty="0"/>
                        <a:t>6x NVIDIA Volta</a:t>
                      </a:r>
                    </a:p>
                  </a:txBody>
                  <a:tcPr marL="91416" marR="91416" marT="45708" marB="45708">
                    <a:solidFill>
                      <a:srgbClr val="00B050"/>
                    </a:solidFill>
                  </a:tcPr>
                </a:tc>
                <a:tc>
                  <a:txBody>
                    <a:bodyPr/>
                    <a:lstStyle/>
                    <a:p>
                      <a:r>
                        <a:rPr lang="en-US" sz="1800" dirty="0"/>
                        <a:t>Tensor cores</a:t>
                      </a:r>
                    </a:p>
                  </a:txBody>
                  <a:tcPr marL="91416" marR="91416" marT="45708" marB="45708">
                    <a:solidFill>
                      <a:srgbClr val="00B050"/>
                    </a:solidFill>
                  </a:tcPr>
                </a:tc>
                <a:extLst>
                  <a:ext uri="{0D108BD9-81ED-4DB2-BD59-A6C34878D82A}">
                    <a16:rowId xmlns:a16="http://schemas.microsoft.com/office/drawing/2014/main" val="1189362615"/>
                  </a:ext>
                </a:extLst>
              </a:tr>
            </a:tbl>
          </a:graphicData>
        </a:graphic>
      </p:graphicFrame>
      <p:sp>
        <p:nvSpPr>
          <p:cNvPr id="5" name="Title 4">
            <a:extLst>
              <a:ext uri="{FF2B5EF4-FFF2-40B4-BE49-F238E27FC236}">
                <a16:creationId xmlns:a16="http://schemas.microsoft.com/office/drawing/2014/main" id="{344E7A04-9AF3-4A45-BDAC-023AC81B9562}"/>
              </a:ext>
            </a:extLst>
          </p:cNvPr>
          <p:cNvSpPr>
            <a:spLocks noGrp="1"/>
          </p:cNvSpPr>
          <p:nvPr>
            <p:ph type="ctrTitle"/>
          </p:nvPr>
        </p:nvSpPr>
        <p:spPr/>
        <p:txBody>
          <a:bodyPr/>
          <a:lstStyle/>
          <a:p>
            <a:r>
              <a:rPr lang="en-US" dirty="0"/>
              <a:t>Platforms</a:t>
            </a:r>
          </a:p>
        </p:txBody>
      </p:sp>
      <mc:AlternateContent xmlns:mc="http://schemas.openxmlformats.org/markup-compatibility/2006" xmlns:a14="http://schemas.microsoft.com/office/drawing/2010/main">
        <mc:Choice Requires="a14">
          <p:sp>
            <p:nvSpPr>
              <p:cNvPr id="7" name="Content Placeholder 3">
                <a:extLst>
                  <a:ext uri="{FF2B5EF4-FFF2-40B4-BE49-F238E27FC236}">
                    <a16:creationId xmlns:a16="http://schemas.microsoft.com/office/drawing/2014/main" id="{CF8CE3B5-D850-964B-BB6C-B3A8C8486CB6}"/>
                  </a:ext>
                </a:extLst>
              </p:cNvPr>
              <p:cNvSpPr txBox="1">
                <a:spLocks/>
              </p:cNvSpPr>
              <p:nvPr/>
            </p:nvSpPr>
            <p:spPr bwMode="auto">
              <a:xfrm>
                <a:off x="400872" y="5591554"/>
                <a:ext cx="10251352" cy="111404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99" dirty="0"/>
                  <a:t>Currently ISR runs on a variety of architectures and systems</a:t>
                </a:r>
              </a:p>
              <a:p>
                <a:r>
                  <a:rPr lang="en-US" sz="1799" dirty="0"/>
                  <a:t>Time to port to a new system is </a:t>
                </a:r>
                <a14:m>
                  <m:oMath xmlns:m="http://schemas.openxmlformats.org/officeDocument/2006/math">
                    <m:r>
                      <a:rPr lang="en-US" sz="1799" i="1">
                        <a:latin typeface="Cambria Math" panose="02040503050406030204" pitchFamily="18" charset="0"/>
                        <a:ea typeface="Cambria Math" panose="02040503050406030204" pitchFamily="18" charset="0"/>
                      </a:rPr>
                      <m:t>≤</m:t>
                    </m:r>
                  </m:oMath>
                </a14:m>
                <a:r>
                  <a:rPr lang="en-US" sz="1799" dirty="0"/>
                  <a:t> 1 hour (mostly due to installing OpenCL libraries)</a:t>
                </a:r>
              </a:p>
              <a:p>
                <a:r>
                  <a:rPr lang="en-US" sz="1799" dirty="0"/>
                  <a:t>Same code runs out-of-the-box on new platforms</a:t>
                </a:r>
              </a:p>
            </p:txBody>
          </p:sp>
        </mc:Choice>
        <mc:Fallback xmlns="">
          <p:sp>
            <p:nvSpPr>
              <p:cNvPr id="7" name="Content Placeholder 3">
                <a:extLst>
                  <a:ext uri="{FF2B5EF4-FFF2-40B4-BE49-F238E27FC236}">
                    <a16:creationId xmlns:a16="http://schemas.microsoft.com/office/drawing/2014/main" id="{CF8CE3B5-D850-964B-BB6C-B3A8C8486CB6}"/>
                  </a:ext>
                </a:extLst>
              </p:cNvPr>
              <p:cNvSpPr txBox="1">
                <a:spLocks noRot="1" noChangeAspect="1" noMove="1" noResize="1" noEditPoints="1" noAdjustHandles="1" noChangeArrowheads="1" noChangeShapeType="1" noTextEdit="1"/>
              </p:cNvSpPr>
              <p:nvPr/>
            </p:nvSpPr>
            <p:spPr bwMode="auto">
              <a:xfrm>
                <a:off x="400872" y="5591554"/>
                <a:ext cx="10251352" cy="1114046"/>
              </a:xfrm>
              <a:prstGeom prst="rect">
                <a:avLst/>
              </a:prstGeom>
              <a:blipFill>
                <a:blip r:embed="rId2"/>
                <a:stretch>
                  <a:fillRect l="-357" t="-16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28368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8273095-6D41-3241-861D-15746AD465A1}"/>
                  </a:ext>
                </a:extLst>
              </p:cNvPr>
              <p:cNvSpPr>
                <a:spLocks noGrp="1"/>
              </p:cNvSpPr>
              <p:nvPr>
                <p:ph sz="quarter" idx="13"/>
              </p:nvPr>
            </p:nvSpPr>
            <p:spPr>
              <a:xfrm>
                <a:off x="526912" y="1202970"/>
                <a:ext cx="4088335" cy="768149"/>
              </a:xfrm>
            </p:spPr>
            <p:txBody>
              <a:bodyPr/>
              <a:lstStyle/>
              <a:p>
                <a:r>
                  <a:rPr lang="en-US" dirty="0"/>
                  <a:t>Target goal: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80%</a:t>
                </a:r>
              </a:p>
              <a:p>
                <a:r>
                  <a:rPr lang="en-US" dirty="0"/>
                  <a:t>Achieved goal: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95% sustained</a:t>
                </a:r>
              </a:p>
            </p:txBody>
          </p:sp>
        </mc:Choice>
        <mc:Fallback xmlns="">
          <p:sp>
            <p:nvSpPr>
              <p:cNvPr id="4" name="Content Placeholder 3">
                <a:extLst>
                  <a:ext uri="{FF2B5EF4-FFF2-40B4-BE49-F238E27FC236}">
                    <a16:creationId xmlns:a16="http://schemas.microsoft.com/office/drawing/2014/main" id="{38273095-6D41-3241-861D-15746AD465A1}"/>
                  </a:ext>
                </a:extLst>
              </p:cNvPr>
              <p:cNvSpPr>
                <a:spLocks noGrp="1" noRot="1" noChangeAspect="1" noMove="1" noResize="1" noEditPoints="1" noAdjustHandles="1" noChangeArrowheads="1" noChangeShapeType="1" noTextEdit="1"/>
              </p:cNvSpPr>
              <p:nvPr>
                <p:ph sz="quarter" idx="13"/>
              </p:nvPr>
            </p:nvSpPr>
            <p:spPr>
              <a:xfrm>
                <a:off x="526912" y="1202970"/>
                <a:ext cx="4088335" cy="768149"/>
              </a:xfrm>
              <a:blipFill>
                <a:blip r:embed="rId2"/>
                <a:stretch>
                  <a:fillRect l="-596" t="-6349" b="-11111"/>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24A36D83-FBF9-6347-ACBF-51009639EBB7}"/>
              </a:ext>
            </a:extLst>
          </p:cNvPr>
          <p:cNvSpPr>
            <a:spLocks noGrp="1"/>
          </p:cNvSpPr>
          <p:nvPr>
            <p:ph type="ctrTitle"/>
          </p:nvPr>
        </p:nvSpPr>
        <p:spPr/>
        <p:txBody>
          <a:bodyPr/>
          <a:lstStyle/>
          <a:p>
            <a:r>
              <a:rPr lang="en-US" dirty="0"/>
              <a:t>Program Goal 1: System utilization</a:t>
            </a:r>
          </a:p>
        </p:txBody>
      </p:sp>
      <p:pic>
        <p:nvPicPr>
          <p:cNvPr id="7" name="Picture 6" descr="A close up of text on a white background&#10;&#10;Description automatically generated">
            <a:extLst>
              <a:ext uri="{FF2B5EF4-FFF2-40B4-BE49-F238E27FC236}">
                <a16:creationId xmlns:a16="http://schemas.microsoft.com/office/drawing/2014/main" id="{98537375-71E6-0D40-83A1-C39F74677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739" y="1202970"/>
            <a:ext cx="5839423" cy="4042677"/>
          </a:xfrm>
          <a:prstGeom prst="rect">
            <a:avLst/>
          </a:prstGeom>
        </p:spPr>
      </p:pic>
      <p:sp>
        <p:nvSpPr>
          <p:cNvPr id="9" name="Rounded Rectangle 8">
            <a:extLst>
              <a:ext uri="{FF2B5EF4-FFF2-40B4-BE49-F238E27FC236}">
                <a16:creationId xmlns:a16="http://schemas.microsoft.com/office/drawing/2014/main" id="{5C762A81-428D-F245-B528-B620ABA9A46E}"/>
              </a:ext>
            </a:extLst>
          </p:cNvPr>
          <p:cNvSpPr/>
          <p:nvPr/>
        </p:nvSpPr>
        <p:spPr>
          <a:xfrm>
            <a:off x="1196970" y="2726954"/>
            <a:ext cx="3980413" cy="186006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solidFill>
                  <a:schemeClr val="bg1"/>
                </a:solidFill>
              </a:rPr>
              <a:t>Even with a simple round-robin resource load balancing and FIFO scheduler, MCL is effectively able to fully utilize the system, if there is enough work to be executed</a:t>
            </a:r>
          </a:p>
        </p:txBody>
      </p:sp>
      <p:sp>
        <p:nvSpPr>
          <p:cNvPr id="10" name="Content Placeholder 3">
            <a:extLst>
              <a:ext uri="{FF2B5EF4-FFF2-40B4-BE49-F238E27FC236}">
                <a16:creationId xmlns:a16="http://schemas.microsoft.com/office/drawing/2014/main" id="{E5397C34-8502-CA4C-BA6D-4CEE90B6F647}"/>
              </a:ext>
            </a:extLst>
          </p:cNvPr>
          <p:cNvSpPr txBox="1">
            <a:spLocks/>
          </p:cNvSpPr>
          <p:nvPr/>
        </p:nvSpPr>
        <p:spPr bwMode="auto">
          <a:xfrm>
            <a:off x="433529" y="5295810"/>
            <a:ext cx="10251352" cy="111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99" dirty="0"/>
              <a:t>Running 16k task of size 1024x1024 on a 8-GPU systems (NVIDIA Volta)</a:t>
            </a:r>
          </a:p>
          <a:p>
            <a:r>
              <a:rPr lang="en-US" sz="1799" dirty="0"/>
              <a:t>Leverage MCL internal tracing system</a:t>
            </a:r>
          </a:p>
          <a:p>
            <a:r>
              <a:rPr lang="en-US" sz="1799" dirty="0"/>
              <a:t>System utilization quickly climbs up and down during </a:t>
            </a:r>
            <a:r>
              <a:rPr lang="en-US" sz="1799" dirty="0" err="1"/>
              <a:t>init</a:t>
            </a:r>
            <a:r>
              <a:rPr lang="en-US" sz="1799" dirty="0"/>
              <a:t>/</a:t>
            </a:r>
            <a:r>
              <a:rPr lang="en-US" sz="1799" dirty="0" err="1"/>
              <a:t>finit</a:t>
            </a:r>
            <a:r>
              <a:rPr lang="en-US" sz="1799" dirty="0"/>
              <a:t> transient phases</a:t>
            </a:r>
          </a:p>
        </p:txBody>
      </p:sp>
    </p:spTree>
    <p:extLst>
      <p:ext uri="{BB962C8B-B14F-4D97-AF65-F5344CB8AC3E}">
        <p14:creationId xmlns:p14="http://schemas.microsoft.com/office/powerpoint/2010/main" val="122687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Predictions for Transition Period</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60812302"/>
              </p:ext>
            </p:extLst>
          </p:nvPr>
        </p:nvGraphicFramePr>
        <p:xfrm>
          <a:off x="347572" y="991235"/>
          <a:ext cx="11688892" cy="5484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3120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8273095-6D41-3241-861D-15746AD465A1}"/>
                  </a:ext>
                </a:extLst>
              </p:cNvPr>
              <p:cNvSpPr>
                <a:spLocks noGrp="1"/>
              </p:cNvSpPr>
              <p:nvPr>
                <p:ph sz="quarter" idx="13"/>
              </p:nvPr>
            </p:nvSpPr>
            <p:spPr>
              <a:xfrm>
                <a:off x="526912" y="1202970"/>
                <a:ext cx="4088335" cy="768149"/>
              </a:xfrm>
            </p:spPr>
            <p:txBody>
              <a:bodyPr/>
              <a:lstStyle/>
              <a:p>
                <a:r>
                  <a:rPr lang="en-US" dirty="0"/>
                  <a:t>Target goal: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2</a:t>
                </a:r>
              </a:p>
              <a:p>
                <a:r>
                  <a:rPr lang="en-US" dirty="0"/>
                  <a:t>Achieved goal: N</a:t>
                </a:r>
              </a:p>
            </p:txBody>
          </p:sp>
        </mc:Choice>
        <mc:Fallback xmlns="">
          <p:sp>
            <p:nvSpPr>
              <p:cNvPr id="4" name="Content Placeholder 3">
                <a:extLst>
                  <a:ext uri="{FF2B5EF4-FFF2-40B4-BE49-F238E27FC236}">
                    <a16:creationId xmlns:a16="http://schemas.microsoft.com/office/drawing/2014/main" id="{38273095-6D41-3241-861D-15746AD465A1}"/>
                  </a:ext>
                </a:extLst>
              </p:cNvPr>
              <p:cNvSpPr>
                <a:spLocks noGrp="1" noRot="1" noChangeAspect="1" noMove="1" noResize="1" noEditPoints="1" noAdjustHandles="1" noChangeArrowheads="1" noChangeShapeType="1" noTextEdit="1"/>
              </p:cNvSpPr>
              <p:nvPr>
                <p:ph sz="quarter" idx="13"/>
              </p:nvPr>
            </p:nvSpPr>
            <p:spPr>
              <a:xfrm>
                <a:off x="526912" y="1202970"/>
                <a:ext cx="4088335" cy="768149"/>
              </a:xfrm>
              <a:blipFill>
                <a:blip r:embed="rId2"/>
                <a:stretch>
                  <a:fillRect l="-596" t="-6349" b="-11111"/>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24A36D83-FBF9-6347-ACBF-51009639EBB7}"/>
              </a:ext>
            </a:extLst>
          </p:cNvPr>
          <p:cNvSpPr>
            <a:spLocks noGrp="1"/>
          </p:cNvSpPr>
          <p:nvPr>
            <p:ph type="ctrTitle"/>
          </p:nvPr>
        </p:nvSpPr>
        <p:spPr/>
        <p:txBody>
          <a:bodyPr/>
          <a:lstStyle/>
          <a:p>
            <a:r>
              <a:rPr lang="en-US" dirty="0"/>
              <a:t>Program Goal 2: Concurrent applications</a:t>
            </a:r>
          </a:p>
        </p:txBody>
      </p:sp>
      <p:sp>
        <p:nvSpPr>
          <p:cNvPr id="9" name="Rounded Rectangle 8">
            <a:extLst>
              <a:ext uri="{FF2B5EF4-FFF2-40B4-BE49-F238E27FC236}">
                <a16:creationId xmlns:a16="http://schemas.microsoft.com/office/drawing/2014/main" id="{5C762A81-428D-F245-B528-B620ABA9A46E}"/>
              </a:ext>
            </a:extLst>
          </p:cNvPr>
          <p:cNvSpPr/>
          <p:nvPr/>
        </p:nvSpPr>
        <p:spPr>
          <a:xfrm>
            <a:off x="1187140" y="2703431"/>
            <a:ext cx="4088335" cy="186006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solidFill>
                  <a:schemeClr val="bg1"/>
                </a:solidFill>
              </a:rPr>
              <a:t>MCL can run an unbounded number of independent applications and application processes, as long as there are available resources.</a:t>
            </a:r>
          </a:p>
        </p:txBody>
      </p:sp>
      <p:pic>
        <p:nvPicPr>
          <p:cNvPr id="8" name="Picture 7">
            <a:extLst>
              <a:ext uri="{FF2B5EF4-FFF2-40B4-BE49-F238E27FC236}">
                <a16:creationId xmlns:a16="http://schemas.microsoft.com/office/drawing/2014/main" id="{BBF26247-E121-1C43-BBA1-E0AFB85CD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456" y="1202970"/>
            <a:ext cx="5911880" cy="4092840"/>
          </a:xfrm>
          <a:prstGeom prst="rect">
            <a:avLst/>
          </a:prstGeom>
        </p:spPr>
      </p:pic>
      <p:sp>
        <p:nvSpPr>
          <p:cNvPr id="10" name="Content Placeholder 3">
            <a:extLst>
              <a:ext uri="{FF2B5EF4-FFF2-40B4-BE49-F238E27FC236}">
                <a16:creationId xmlns:a16="http://schemas.microsoft.com/office/drawing/2014/main" id="{3570AB69-68AD-D24C-8646-58567C31710E}"/>
              </a:ext>
            </a:extLst>
          </p:cNvPr>
          <p:cNvSpPr txBox="1">
            <a:spLocks/>
          </p:cNvSpPr>
          <p:nvPr/>
        </p:nvSpPr>
        <p:spPr bwMode="auto">
          <a:xfrm>
            <a:off x="433529" y="5295810"/>
            <a:ext cx="10251352" cy="111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99" dirty="0"/>
              <a:t>Running N applications on a 8-GPU systems (NVIDIA Volta)</a:t>
            </a:r>
          </a:p>
          <a:p>
            <a:r>
              <a:rPr lang="en-US" sz="1799" dirty="0"/>
              <a:t>Each applications runs 512 tasks</a:t>
            </a:r>
          </a:p>
          <a:p>
            <a:r>
              <a:rPr lang="en-US" sz="1799" dirty="0"/>
              <a:t>Tasks size starts from 2048x2048 to 64x64 (halved for each additional process)</a:t>
            </a:r>
          </a:p>
        </p:txBody>
      </p:sp>
    </p:spTree>
    <p:extLst>
      <p:ext uri="{BB962C8B-B14F-4D97-AF65-F5344CB8AC3E}">
        <p14:creationId xmlns:p14="http://schemas.microsoft.com/office/powerpoint/2010/main" val="35662634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20ADDCA-9927-A948-A61D-CA02B2345800}"/>
              </a:ext>
            </a:extLst>
          </p:cNvPr>
          <p:cNvSpPr>
            <a:spLocks noGrp="1"/>
          </p:cNvSpPr>
          <p:nvPr>
            <p:ph sz="quarter" idx="13"/>
          </p:nvPr>
        </p:nvSpPr>
        <p:spPr>
          <a:xfrm>
            <a:off x="452918" y="1199793"/>
            <a:ext cx="11071516" cy="1138956"/>
          </a:xfrm>
        </p:spPr>
        <p:txBody>
          <a:bodyPr/>
          <a:lstStyle/>
          <a:p>
            <a:r>
              <a:rPr lang="en-US" dirty="0"/>
              <a:t>Assume there is computing device with 100 Pes</a:t>
            </a:r>
          </a:p>
          <a:p>
            <a:r>
              <a:rPr lang="en-US" dirty="0"/>
              <a:t>Tasks arrived and are executed as long as there are available resources</a:t>
            </a:r>
          </a:p>
          <a:p>
            <a:r>
              <a:rPr lang="en-US" dirty="0"/>
              <a:t>If there are not enough resources, tasks are queued</a:t>
            </a:r>
          </a:p>
        </p:txBody>
      </p:sp>
      <p:sp>
        <p:nvSpPr>
          <p:cNvPr id="5" name="Title 4">
            <a:extLst>
              <a:ext uri="{FF2B5EF4-FFF2-40B4-BE49-F238E27FC236}">
                <a16:creationId xmlns:a16="http://schemas.microsoft.com/office/drawing/2014/main" id="{512DE508-4E73-0E47-82F8-C2E602AED58C}"/>
              </a:ext>
            </a:extLst>
          </p:cNvPr>
          <p:cNvSpPr>
            <a:spLocks noGrp="1"/>
          </p:cNvSpPr>
          <p:nvPr>
            <p:ph type="ctrTitle"/>
          </p:nvPr>
        </p:nvSpPr>
        <p:spPr/>
        <p:txBody>
          <a:bodyPr/>
          <a:lstStyle/>
          <a:p>
            <a:r>
              <a:rPr lang="en-US" dirty="0"/>
              <a:t>Resource-Based Waiting Time</a:t>
            </a:r>
          </a:p>
        </p:txBody>
      </p:sp>
      <p:sp>
        <p:nvSpPr>
          <p:cNvPr id="6" name="Right Arrow 5">
            <a:extLst>
              <a:ext uri="{FF2B5EF4-FFF2-40B4-BE49-F238E27FC236}">
                <a16:creationId xmlns:a16="http://schemas.microsoft.com/office/drawing/2014/main" id="{F5CA4506-215F-3748-B6B2-141A5B7C3A0F}"/>
              </a:ext>
            </a:extLst>
          </p:cNvPr>
          <p:cNvSpPr/>
          <p:nvPr/>
        </p:nvSpPr>
        <p:spPr>
          <a:xfrm>
            <a:off x="558654" y="4314581"/>
            <a:ext cx="10965780" cy="50953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Down Arrow 6">
            <a:extLst>
              <a:ext uri="{FF2B5EF4-FFF2-40B4-BE49-F238E27FC236}">
                <a16:creationId xmlns:a16="http://schemas.microsoft.com/office/drawing/2014/main" id="{63D94BBC-7CAE-494B-AD82-6FD4231ABB45}"/>
              </a:ext>
            </a:extLst>
          </p:cNvPr>
          <p:cNvSpPr/>
          <p:nvPr/>
        </p:nvSpPr>
        <p:spPr>
          <a:xfrm>
            <a:off x="1443261" y="3507609"/>
            <a:ext cx="368829" cy="701998"/>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580265E8-7A97-2B4F-A4E7-79822BFF7BA0}"/>
              </a:ext>
            </a:extLst>
          </p:cNvPr>
          <p:cNvSpPr txBox="1"/>
          <p:nvPr/>
        </p:nvSpPr>
        <p:spPr>
          <a:xfrm>
            <a:off x="1065690" y="2554368"/>
            <a:ext cx="1430770" cy="923090"/>
          </a:xfrm>
          <a:prstGeom prst="rect">
            <a:avLst/>
          </a:prstGeom>
          <a:noFill/>
        </p:spPr>
        <p:txBody>
          <a:bodyPr wrap="square" rtlCol="0">
            <a:spAutoFit/>
          </a:bodyPr>
          <a:lstStyle/>
          <a:p>
            <a:r>
              <a:rPr lang="en-US" dirty="0" err="1"/>
              <a:t>Req</a:t>
            </a:r>
            <a:r>
              <a:rPr lang="en-US" dirty="0"/>
              <a:t>:   50</a:t>
            </a:r>
          </a:p>
          <a:p>
            <a:r>
              <a:rPr lang="en-US" dirty="0"/>
              <a:t>Used: 0</a:t>
            </a:r>
          </a:p>
          <a:p>
            <a:r>
              <a:rPr lang="en-US" dirty="0"/>
              <a:t>Avail: 100</a:t>
            </a:r>
          </a:p>
        </p:txBody>
      </p:sp>
      <p:sp>
        <p:nvSpPr>
          <p:cNvPr id="9" name="Down Arrow 8">
            <a:extLst>
              <a:ext uri="{FF2B5EF4-FFF2-40B4-BE49-F238E27FC236}">
                <a16:creationId xmlns:a16="http://schemas.microsoft.com/office/drawing/2014/main" id="{32AB3BFE-C035-A547-A679-38FCFCC75DE4}"/>
              </a:ext>
            </a:extLst>
          </p:cNvPr>
          <p:cNvSpPr/>
          <p:nvPr/>
        </p:nvSpPr>
        <p:spPr>
          <a:xfrm>
            <a:off x="2874031" y="3522078"/>
            <a:ext cx="368829" cy="701998"/>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721B00D5-39EF-974D-9A5A-72432415D988}"/>
              </a:ext>
            </a:extLst>
          </p:cNvPr>
          <p:cNvSpPr txBox="1"/>
          <p:nvPr/>
        </p:nvSpPr>
        <p:spPr>
          <a:xfrm>
            <a:off x="2496460" y="2549480"/>
            <a:ext cx="1123969" cy="923090"/>
          </a:xfrm>
          <a:prstGeom prst="rect">
            <a:avLst/>
          </a:prstGeom>
          <a:noFill/>
        </p:spPr>
        <p:txBody>
          <a:bodyPr wrap="square" rtlCol="0">
            <a:spAutoFit/>
          </a:bodyPr>
          <a:lstStyle/>
          <a:p>
            <a:r>
              <a:rPr lang="en-US" dirty="0" err="1"/>
              <a:t>Req</a:t>
            </a:r>
            <a:r>
              <a:rPr lang="en-US" dirty="0"/>
              <a:t>:  30</a:t>
            </a:r>
          </a:p>
          <a:p>
            <a:r>
              <a:rPr lang="en-US" dirty="0"/>
              <a:t>Used: 50</a:t>
            </a:r>
          </a:p>
          <a:p>
            <a:r>
              <a:rPr lang="en-US" dirty="0"/>
              <a:t>Avail: 50</a:t>
            </a:r>
          </a:p>
        </p:txBody>
      </p:sp>
      <p:sp>
        <p:nvSpPr>
          <p:cNvPr id="11" name="Down Arrow 10">
            <a:extLst>
              <a:ext uri="{FF2B5EF4-FFF2-40B4-BE49-F238E27FC236}">
                <a16:creationId xmlns:a16="http://schemas.microsoft.com/office/drawing/2014/main" id="{FB3EA35C-3861-5A40-A13B-3B1040E4CC04}"/>
              </a:ext>
            </a:extLst>
          </p:cNvPr>
          <p:cNvSpPr/>
          <p:nvPr/>
        </p:nvSpPr>
        <p:spPr>
          <a:xfrm>
            <a:off x="4378901" y="3502721"/>
            <a:ext cx="368829" cy="701998"/>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75A9CFC6-98B9-C542-8A8C-1DBB7229DE3F}"/>
              </a:ext>
            </a:extLst>
          </p:cNvPr>
          <p:cNvSpPr txBox="1"/>
          <p:nvPr/>
        </p:nvSpPr>
        <p:spPr>
          <a:xfrm>
            <a:off x="3937223" y="2549480"/>
            <a:ext cx="1252185" cy="923090"/>
          </a:xfrm>
          <a:prstGeom prst="rect">
            <a:avLst/>
          </a:prstGeom>
          <a:noFill/>
        </p:spPr>
        <p:txBody>
          <a:bodyPr wrap="square" rtlCol="0">
            <a:spAutoFit/>
          </a:bodyPr>
          <a:lstStyle/>
          <a:p>
            <a:r>
              <a:rPr lang="en-US" dirty="0" err="1"/>
              <a:t>Req</a:t>
            </a:r>
            <a:r>
              <a:rPr lang="en-US" dirty="0"/>
              <a:t>:   20</a:t>
            </a:r>
          </a:p>
          <a:p>
            <a:r>
              <a:rPr lang="en-US" dirty="0"/>
              <a:t>Used: 80</a:t>
            </a:r>
          </a:p>
          <a:p>
            <a:r>
              <a:rPr lang="en-US" dirty="0"/>
              <a:t>Avail: 20</a:t>
            </a:r>
          </a:p>
        </p:txBody>
      </p:sp>
      <p:sp>
        <p:nvSpPr>
          <p:cNvPr id="13" name="Down Arrow 12">
            <a:extLst>
              <a:ext uri="{FF2B5EF4-FFF2-40B4-BE49-F238E27FC236}">
                <a16:creationId xmlns:a16="http://schemas.microsoft.com/office/drawing/2014/main" id="{C785386F-4262-9847-8A1D-FE5F91BECA11}"/>
              </a:ext>
            </a:extLst>
          </p:cNvPr>
          <p:cNvSpPr/>
          <p:nvPr/>
        </p:nvSpPr>
        <p:spPr>
          <a:xfrm>
            <a:off x="7422774" y="4984664"/>
            <a:ext cx="368829" cy="701998"/>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4F19E175-6270-6344-BD41-EBEF28377214}"/>
              </a:ext>
            </a:extLst>
          </p:cNvPr>
          <p:cNvSpPr txBox="1"/>
          <p:nvPr/>
        </p:nvSpPr>
        <p:spPr>
          <a:xfrm>
            <a:off x="7045203" y="2559510"/>
            <a:ext cx="1123969" cy="646163"/>
          </a:xfrm>
          <a:prstGeom prst="rect">
            <a:avLst/>
          </a:prstGeom>
          <a:noFill/>
        </p:spPr>
        <p:txBody>
          <a:bodyPr wrap="square" rtlCol="0">
            <a:spAutoFit/>
          </a:bodyPr>
          <a:lstStyle/>
          <a:p>
            <a:r>
              <a:rPr lang="en-US" dirty="0"/>
              <a:t>Used: 50</a:t>
            </a:r>
          </a:p>
          <a:p>
            <a:r>
              <a:rPr lang="en-US" dirty="0"/>
              <a:t>Avail: 50</a:t>
            </a:r>
          </a:p>
        </p:txBody>
      </p:sp>
      <p:sp>
        <p:nvSpPr>
          <p:cNvPr id="15" name="Down Arrow 14">
            <a:extLst>
              <a:ext uri="{FF2B5EF4-FFF2-40B4-BE49-F238E27FC236}">
                <a16:creationId xmlns:a16="http://schemas.microsoft.com/office/drawing/2014/main" id="{4603A03F-79E7-CC41-8DC0-44AB803869D1}"/>
              </a:ext>
            </a:extLst>
          </p:cNvPr>
          <p:cNvSpPr/>
          <p:nvPr/>
        </p:nvSpPr>
        <p:spPr>
          <a:xfrm>
            <a:off x="8853546" y="4984664"/>
            <a:ext cx="368829" cy="701998"/>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3252CD7C-CD9F-D64F-9D06-E072E147FE5C}"/>
              </a:ext>
            </a:extLst>
          </p:cNvPr>
          <p:cNvSpPr txBox="1"/>
          <p:nvPr/>
        </p:nvSpPr>
        <p:spPr>
          <a:xfrm>
            <a:off x="8475975" y="2559510"/>
            <a:ext cx="1123969" cy="646163"/>
          </a:xfrm>
          <a:prstGeom prst="rect">
            <a:avLst/>
          </a:prstGeom>
          <a:noFill/>
        </p:spPr>
        <p:txBody>
          <a:bodyPr wrap="square" rtlCol="0">
            <a:spAutoFit/>
          </a:bodyPr>
          <a:lstStyle/>
          <a:p>
            <a:r>
              <a:rPr lang="en-US" dirty="0"/>
              <a:t>Used: 30</a:t>
            </a:r>
          </a:p>
          <a:p>
            <a:r>
              <a:rPr lang="en-US" dirty="0"/>
              <a:t>Avail: 70</a:t>
            </a:r>
          </a:p>
        </p:txBody>
      </p:sp>
      <p:sp>
        <p:nvSpPr>
          <p:cNvPr id="19" name="Down Arrow 18">
            <a:extLst>
              <a:ext uri="{FF2B5EF4-FFF2-40B4-BE49-F238E27FC236}">
                <a16:creationId xmlns:a16="http://schemas.microsoft.com/office/drawing/2014/main" id="{161846D6-190C-424F-904D-C03D3D7BE76D}"/>
              </a:ext>
            </a:extLst>
          </p:cNvPr>
          <p:cNvSpPr/>
          <p:nvPr/>
        </p:nvSpPr>
        <p:spPr>
          <a:xfrm>
            <a:off x="10284317" y="3512751"/>
            <a:ext cx="368829" cy="701998"/>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824AD971-92F2-114C-9709-CDC06CF9052D}"/>
              </a:ext>
            </a:extLst>
          </p:cNvPr>
          <p:cNvSpPr txBox="1"/>
          <p:nvPr/>
        </p:nvSpPr>
        <p:spPr>
          <a:xfrm>
            <a:off x="9906746" y="2559509"/>
            <a:ext cx="1123969" cy="923090"/>
          </a:xfrm>
          <a:prstGeom prst="rect">
            <a:avLst/>
          </a:prstGeom>
          <a:noFill/>
        </p:spPr>
        <p:txBody>
          <a:bodyPr wrap="square" rtlCol="0">
            <a:spAutoFit/>
          </a:bodyPr>
          <a:lstStyle/>
          <a:p>
            <a:r>
              <a:rPr lang="en-US" dirty="0" err="1"/>
              <a:t>Req</a:t>
            </a:r>
            <a:r>
              <a:rPr lang="en-US" dirty="0"/>
              <a:t>:  60</a:t>
            </a:r>
          </a:p>
          <a:p>
            <a:r>
              <a:rPr lang="en-US" dirty="0"/>
              <a:t>Used: 30</a:t>
            </a:r>
          </a:p>
          <a:p>
            <a:r>
              <a:rPr lang="en-US" dirty="0"/>
              <a:t>Avail: 70</a:t>
            </a:r>
          </a:p>
        </p:txBody>
      </p:sp>
      <p:sp>
        <p:nvSpPr>
          <p:cNvPr id="21" name="Down Arrow 20">
            <a:extLst>
              <a:ext uri="{FF2B5EF4-FFF2-40B4-BE49-F238E27FC236}">
                <a16:creationId xmlns:a16="http://schemas.microsoft.com/office/drawing/2014/main" id="{87A024F0-BC22-A144-BDA7-02AE29959520}"/>
              </a:ext>
            </a:extLst>
          </p:cNvPr>
          <p:cNvSpPr/>
          <p:nvPr/>
        </p:nvSpPr>
        <p:spPr>
          <a:xfrm>
            <a:off x="5927895" y="3502721"/>
            <a:ext cx="368829" cy="701998"/>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4262F476-1552-BD48-A846-3DC6C794A3F6}"/>
              </a:ext>
            </a:extLst>
          </p:cNvPr>
          <p:cNvSpPr txBox="1"/>
          <p:nvPr/>
        </p:nvSpPr>
        <p:spPr>
          <a:xfrm>
            <a:off x="5486217" y="2549480"/>
            <a:ext cx="1252185" cy="923090"/>
          </a:xfrm>
          <a:prstGeom prst="rect">
            <a:avLst/>
          </a:prstGeom>
          <a:noFill/>
        </p:spPr>
        <p:txBody>
          <a:bodyPr wrap="square" rtlCol="0">
            <a:spAutoFit/>
          </a:bodyPr>
          <a:lstStyle/>
          <a:p>
            <a:r>
              <a:rPr lang="en-US" dirty="0" err="1"/>
              <a:t>Req</a:t>
            </a:r>
            <a:r>
              <a:rPr lang="en-US" dirty="0"/>
              <a:t>:   60</a:t>
            </a:r>
          </a:p>
          <a:p>
            <a:r>
              <a:rPr lang="en-US" dirty="0"/>
              <a:t>Used: 100</a:t>
            </a:r>
          </a:p>
          <a:p>
            <a:r>
              <a:rPr lang="en-US" dirty="0"/>
              <a:t>Avail: 0</a:t>
            </a:r>
          </a:p>
        </p:txBody>
      </p:sp>
      <p:sp>
        <p:nvSpPr>
          <p:cNvPr id="23" name="Left Brace 22">
            <a:extLst>
              <a:ext uri="{FF2B5EF4-FFF2-40B4-BE49-F238E27FC236}">
                <a16:creationId xmlns:a16="http://schemas.microsoft.com/office/drawing/2014/main" id="{904D3B63-06F0-7B44-ABD6-C23D08A8C371}"/>
              </a:ext>
            </a:extLst>
          </p:cNvPr>
          <p:cNvSpPr/>
          <p:nvPr/>
        </p:nvSpPr>
        <p:spPr bwMode="auto">
          <a:xfrm rot="16200000">
            <a:off x="7538710" y="4532835"/>
            <a:ext cx="441678" cy="2925650"/>
          </a:xfrm>
          <a:prstGeom prst="leftBrace">
            <a:avLst/>
          </a:prstGeom>
          <a:ln>
            <a:headEnd/>
            <a:tailEnd/>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10C7A11-0AD9-2F4E-AE39-DAF177326DC7}"/>
                  </a:ext>
                </a:extLst>
              </p:cNvPr>
              <p:cNvSpPr/>
              <p:nvPr/>
            </p:nvSpPr>
            <p:spPr>
              <a:xfrm>
                <a:off x="7181509" y="6179977"/>
                <a:ext cx="851358" cy="3692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W</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smtClean="0">
                                  <a:latin typeface="Cambria Math" panose="02040503050406030204" pitchFamily="18" charset="0"/>
                                </a:rPr>
                                <m:t>1</m:t>
                              </m:r>
                            </m:sub>
                          </m:sSub>
                        </m:e>
                      </m:d>
                    </m:oMath>
                  </m:oMathPara>
                </a14:m>
                <a:endParaRPr lang="en-US" dirty="0"/>
              </a:p>
            </p:txBody>
          </p:sp>
        </mc:Choice>
        <mc:Fallback xmlns="">
          <p:sp>
            <p:nvSpPr>
              <p:cNvPr id="24" name="Rectangle 23">
                <a:extLst>
                  <a:ext uri="{FF2B5EF4-FFF2-40B4-BE49-F238E27FC236}">
                    <a16:creationId xmlns:a16="http://schemas.microsoft.com/office/drawing/2014/main" id="{F10C7A11-0AD9-2F4E-AE39-DAF177326DC7}"/>
                  </a:ext>
                </a:extLst>
              </p:cNvPr>
              <p:cNvSpPr>
                <a:spLocks noRot="1" noChangeAspect="1" noMove="1" noResize="1" noEditPoints="1" noAdjustHandles="1" noChangeArrowheads="1" noChangeShapeType="1" noTextEdit="1"/>
              </p:cNvSpPr>
              <p:nvPr/>
            </p:nvSpPr>
            <p:spPr>
              <a:xfrm>
                <a:off x="7181509" y="6179977"/>
                <a:ext cx="851358" cy="369236"/>
              </a:xfrm>
              <a:prstGeom prst="rect">
                <a:avLst/>
              </a:prstGeom>
              <a:blipFill>
                <a:blip r:embed="rId2"/>
                <a:stretch>
                  <a:fillRect b="-1667"/>
                </a:stretch>
              </a:blipFill>
            </p:spPr>
            <p:txBody>
              <a:bodyPr/>
              <a:lstStyle/>
              <a:p>
                <a:r>
                  <a:rPr lang="en-US">
                    <a:noFill/>
                  </a:rPr>
                  <a:t> </a:t>
                </a:r>
              </a:p>
            </p:txBody>
          </p:sp>
        </mc:Fallback>
      </mc:AlternateContent>
      <p:sp>
        <p:nvSpPr>
          <p:cNvPr id="25" name="Rounded Rectangle 24">
            <a:extLst>
              <a:ext uri="{FF2B5EF4-FFF2-40B4-BE49-F238E27FC236}">
                <a16:creationId xmlns:a16="http://schemas.microsoft.com/office/drawing/2014/main" id="{38CBBBF3-525F-8746-90A0-913A008F5123}"/>
              </a:ext>
            </a:extLst>
          </p:cNvPr>
          <p:cNvSpPr/>
          <p:nvPr/>
        </p:nvSpPr>
        <p:spPr>
          <a:xfrm>
            <a:off x="1101073" y="5012549"/>
            <a:ext cx="4088335" cy="134822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solidFill>
                  <a:schemeClr val="bg1"/>
                </a:solidFill>
              </a:rPr>
              <a:t>The waiting time of a task is computed between arrival time and expected time for required resources to be available</a:t>
            </a:r>
          </a:p>
        </p:txBody>
      </p:sp>
    </p:spTree>
    <p:extLst>
      <p:ext uri="{BB962C8B-B14F-4D97-AF65-F5344CB8AC3E}">
        <p14:creationId xmlns:p14="http://schemas.microsoft.com/office/powerpoint/2010/main" val="239727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15" grpId="0" animBg="1"/>
      <p:bldP spid="16" grpId="0"/>
      <p:bldP spid="19" grpId="0" animBg="1"/>
      <p:bldP spid="20" grpId="0"/>
      <p:bldP spid="21" grpId="0" animBg="1"/>
      <p:bldP spid="22" grpId="0"/>
      <p:bldP spid="23" grpId="0" animBg="1"/>
      <p:bldP spid="24" grpId="0"/>
      <p:bldP spid="25"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0428645-5524-0042-BDAF-5096B37DB4DD}"/>
              </a:ext>
            </a:extLst>
          </p:cNvPr>
          <p:cNvSpPr>
            <a:spLocks noGrp="1"/>
          </p:cNvSpPr>
          <p:nvPr>
            <p:ph sz="quarter" idx="13"/>
          </p:nvPr>
        </p:nvSpPr>
        <p:spPr>
          <a:xfrm>
            <a:off x="324158" y="924210"/>
            <a:ext cx="11071516" cy="3123386"/>
          </a:xfrm>
        </p:spPr>
        <p:txBody>
          <a:bodyPr/>
          <a:lstStyle/>
          <a:p>
            <a:r>
              <a:rPr lang="en-US" dirty="0"/>
              <a:t>We manually designed a reduced ontology for testing the Ontology-Based MCL scheduler v0.1</a:t>
            </a:r>
          </a:p>
          <a:p>
            <a:r>
              <a:rPr lang="en-US" dirty="0"/>
              <a:t>The application domain consists of:</a:t>
            </a:r>
          </a:p>
          <a:p>
            <a:pPr lvl="1"/>
            <a:r>
              <a:rPr lang="en-US" dirty="0"/>
              <a:t>1 Application</a:t>
            </a:r>
          </a:p>
          <a:p>
            <a:pPr lvl="1"/>
            <a:r>
              <a:rPr lang="en-US" dirty="0"/>
              <a:t>3 Different kernels (small, medium, large)</a:t>
            </a:r>
          </a:p>
          <a:p>
            <a:pPr lvl="1"/>
            <a:r>
              <a:rPr lang="en-US" dirty="0"/>
              <a:t>3 Data structures (small, medium, large)</a:t>
            </a:r>
          </a:p>
          <a:p>
            <a:r>
              <a:rPr lang="en-US" dirty="0"/>
              <a:t>The reference SoC consists of:</a:t>
            </a:r>
          </a:p>
          <a:p>
            <a:pPr lvl="1"/>
            <a:r>
              <a:rPr lang="en-US" dirty="0"/>
              <a:t>CPU cores (Intel Xeon)</a:t>
            </a:r>
          </a:p>
          <a:p>
            <a:pPr lvl="1"/>
            <a:r>
              <a:rPr lang="en-US" dirty="0"/>
              <a:t>GPU cores (NVIDIA Volta) 2x</a:t>
            </a:r>
          </a:p>
          <a:p>
            <a:pPr lvl="1"/>
            <a:r>
              <a:rPr lang="en-US" dirty="0"/>
              <a:t>DRAM memory</a:t>
            </a:r>
          </a:p>
          <a:p>
            <a:pPr lvl="1"/>
            <a:r>
              <a:rPr lang="en-US" dirty="0"/>
              <a:t>GPU memory</a:t>
            </a:r>
          </a:p>
        </p:txBody>
      </p:sp>
      <p:sp>
        <p:nvSpPr>
          <p:cNvPr id="5" name="Title 4">
            <a:extLst>
              <a:ext uri="{FF2B5EF4-FFF2-40B4-BE49-F238E27FC236}">
                <a16:creationId xmlns:a16="http://schemas.microsoft.com/office/drawing/2014/main" id="{E24142A4-1BD4-B348-B47D-F9C89338E297}"/>
              </a:ext>
            </a:extLst>
          </p:cNvPr>
          <p:cNvSpPr>
            <a:spLocks noGrp="1"/>
          </p:cNvSpPr>
          <p:nvPr>
            <p:ph type="ctrTitle"/>
          </p:nvPr>
        </p:nvSpPr>
        <p:spPr/>
        <p:txBody>
          <a:bodyPr/>
          <a:lstStyle/>
          <a:p>
            <a:r>
              <a:rPr lang="en-US" dirty="0"/>
              <a:t>Initial Results: Reference Ontology</a:t>
            </a:r>
          </a:p>
        </p:txBody>
      </p:sp>
      <p:pic>
        <p:nvPicPr>
          <p:cNvPr id="7" name="Picture 6" descr="A close up of a map&#10;&#10;Description automatically generated">
            <a:extLst>
              <a:ext uri="{FF2B5EF4-FFF2-40B4-BE49-F238E27FC236}">
                <a16:creationId xmlns:a16="http://schemas.microsoft.com/office/drawing/2014/main" id="{18237E8B-6CE8-644A-8CA3-A3DDF9BBA45A}"/>
              </a:ext>
            </a:extLst>
          </p:cNvPr>
          <p:cNvPicPr>
            <a:picLocks noChangeAspect="1"/>
          </p:cNvPicPr>
          <p:nvPr/>
        </p:nvPicPr>
        <p:blipFill rotWithShape="1">
          <a:blip r:embed="rId2">
            <a:extLst>
              <a:ext uri="{28A0092B-C50C-407E-A947-70E740481C1C}">
                <a14:useLocalDpi xmlns:a14="http://schemas.microsoft.com/office/drawing/2010/main" val="0"/>
              </a:ext>
            </a:extLst>
          </a:blip>
          <a:srcRect l="4723" r="14047"/>
          <a:stretch/>
        </p:blipFill>
        <p:spPr>
          <a:xfrm>
            <a:off x="4959154" y="1847528"/>
            <a:ext cx="7109782" cy="4701686"/>
          </a:xfrm>
          <a:prstGeom prst="rect">
            <a:avLst/>
          </a:prstGeom>
          <a:effectLst/>
        </p:spPr>
      </p:pic>
      <p:sp>
        <p:nvSpPr>
          <p:cNvPr id="8" name="Content Placeholder 3">
            <a:extLst>
              <a:ext uri="{FF2B5EF4-FFF2-40B4-BE49-F238E27FC236}">
                <a16:creationId xmlns:a16="http://schemas.microsoft.com/office/drawing/2014/main" id="{6092A75A-CB72-4941-9B03-BCE1911B32E3}"/>
              </a:ext>
            </a:extLst>
          </p:cNvPr>
          <p:cNvSpPr txBox="1">
            <a:spLocks/>
          </p:cNvSpPr>
          <p:nvPr/>
        </p:nvSpPr>
        <p:spPr bwMode="auto">
          <a:xfrm>
            <a:off x="274940" y="6260182"/>
            <a:ext cx="3106767" cy="28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Ontology generated with Protégé, stored in OWL</a:t>
            </a:r>
          </a:p>
          <a:p>
            <a:endParaRPr lang="en-US" sz="1000" dirty="0"/>
          </a:p>
        </p:txBody>
      </p:sp>
      <p:sp>
        <p:nvSpPr>
          <p:cNvPr id="9" name="Content Placeholder 3">
            <a:extLst>
              <a:ext uri="{FF2B5EF4-FFF2-40B4-BE49-F238E27FC236}">
                <a16:creationId xmlns:a16="http://schemas.microsoft.com/office/drawing/2014/main" id="{3F8E0B9C-C93F-CD43-9229-00604289A37E}"/>
              </a:ext>
            </a:extLst>
          </p:cNvPr>
          <p:cNvSpPr txBox="1">
            <a:spLocks/>
          </p:cNvSpPr>
          <p:nvPr/>
        </p:nvSpPr>
        <p:spPr bwMode="auto">
          <a:xfrm>
            <a:off x="274940" y="4377322"/>
            <a:ext cx="4659686" cy="13515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99" dirty="0"/>
              <a:t>Evaluated 2 scenarios</a:t>
            </a:r>
          </a:p>
          <a:p>
            <a:r>
              <a:rPr lang="en-US" sz="1799" dirty="0"/>
              <a:t>1000 randomly generated kernels:</a:t>
            </a:r>
          </a:p>
          <a:p>
            <a:pPr lvl="1"/>
            <a:r>
              <a:rPr lang="en-US" dirty="0"/>
              <a:t>Small and large kernels: probability 0.3</a:t>
            </a:r>
          </a:p>
          <a:p>
            <a:pPr lvl="1"/>
            <a:r>
              <a:rPr lang="en-US" dirty="0"/>
              <a:t>Medium kernels: probability 0.4</a:t>
            </a:r>
          </a:p>
          <a:p>
            <a:pPr lvl="2"/>
            <a:endParaRPr lang="en-US" dirty="0"/>
          </a:p>
        </p:txBody>
      </p:sp>
    </p:spTree>
    <p:extLst>
      <p:ext uri="{BB962C8B-B14F-4D97-AF65-F5344CB8AC3E}">
        <p14:creationId xmlns:p14="http://schemas.microsoft.com/office/powerpoint/2010/main" val="23315120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BA4BA7C-E490-E942-81B0-392E0ED4A65D}"/>
              </a:ext>
            </a:extLst>
          </p:cNvPr>
          <p:cNvSpPr>
            <a:spLocks noGrp="1"/>
          </p:cNvSpPr>
          <p:nvPr>
            <p:ph sz="quarter" idx="13"/>
          </p:nvPr>
        </p:nvSpPr>
        <p:spPr>
          <a:xfrm>
            <a:off x="62914" y="1219776"/>
            <a:ext cx="5080952" cy="2018774"/>
          </a:xfrm>
        </p:spPr>
        <p:txBody>
          <a:bodyPr/>
          <a:lstStyle/>
          <a:p>
            <a:pPr marL="0" indent="0">
              <a:buNone/>
            </a:pPr>
            <a:r>
              <a:rPr lang="en-US" dirty="0"/>
              <a:t>Tested three different schedulers/policies:</a:t>
            </a:r>
          </a:p>
          <a:p>
            <a:r>
              <a:rPr lang="en-US" dirty="0"/>
              <a:t>All tasks set to MCL_TASK_ANY =&gt; tasks can run on any device</a:t>
            </a:r>
          </a:p>
          <a:p>
            <a:r>
              <a:rPr lang="en-US" dirty="0"/>
              <a:t>All tasks set to MCL_TASK_GPU =&gt; all tasks use the fastest device</a:t>
            </a:r>
          </a:p>
          <a:p>
            <a:r>
              <a:rPr lang="en-US" dirty="0"/>
              <a:t>Ontology-based scheduler</a:t>
            </a:r>
          </a:p>
          <a:p>
            <a:pPr lvl="1"/>
            <a:endParaRPr lang="en-US" dirty="0"/>
          </a:p>
        </p:txBody>
      </p:sp>
      <p:sp>
        <p:nvSpPr>
          <p:cNvPr id="5" name="Title 4">
            <a:extLst>
              <a:ext uri="{FF2B5EF4-FFF2-40B4-BE49-F238E27FC236}">
                <a16:creationId xmlns:a16="http://schemas.microsoft.com/office/drawing/2014/main" id="{0408C5C7-EC3D-C24E-8208-FC4EC5697E92}"/>
              </a:ext>
            </a:extLst>
          </p:cNvPr>
          <p:cNvSpPr>
            <a:spLocks noGrp="1"/>
          </p:cNvSpPr>
          <p:nvPr>
            <p:ph type="ctrTitle"/>
          </p:nvPr>
        </p:nvSpPr>
        <p:spPr/>
        <p:txBody>
          <a:bodyPr/>
          <a:lstStyle/>
          <a:p>
            <a:r>
              <a:rPr lang="en-US" dirty="0"/>
              <a:t>Experiment 1: Leveraging Slow Devices</a:t>
            </a:r>
          </a:p>
        </p:txBody>
      </p:sp>
      <p:pic>
        <p:nvPicPr>
          <p:cNvPr id="7" name="Picture 6" descr="A screenshot of a cell phone&#10;&#10;Description automatically generated">
            <a:extLst>
              <a:ext uri="{FF2B5EF4-FFF2-40B4-BE49-F238E27FC236}">
                <a16:creationId xmlns:a16="http://schemas.microsoft.com/office/drawing/2014/main" id="{6252BB7F-B74A-E447-A423-0275F11DDA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49"/>
          <a:stretch/>
        </p:blipFill>
        <p:spPr>
          <a:xfrm>
            <a:off x="4977103" y="978538"/>
            <a:ext cx="7122845" cy="4104205"/>
          </a:xfrm>
          <a:prstGeom prst="rect">
            <a:avLst/>
          </a:prstGeom>
        </p:spPr>
      </p:pic>
      <p:graphicFrame>
        <p:nvGraphicFramePr>
          <p:cNvPr id="9" name="Object 8">
            <a:extLst>
              <a:ext uri="{FF2B5EF4-FFF2-40B4-BE49-F238E27FC236}">
                <a16:creationId xmlns:a16="http://schemas.microsoft.com/office/drawing/2014/main" id="{82CD1C82-4F0C-2246-AB67-4AD53914816A}"/>
              </a:ext>
            </a:extLst>
          </p:cNvPr>
          <p:cNvGraphicFramePr>
            <a:graphicFrameLocks noChangeAspect="1"/>
          </p:cNvGraphicFramePr>
          <p:nvPr/>
        </p:nvGraphicFramePr>
        <p:xfrm>
          <a:off x="5680183" y="5082744"/>
          <a:ext cx="6054735" cy="1320456"/>
        </p:xfrm>
        <a:graphic>
          <a:graphicData uri="http://schemas.openxmlformats.org/presentationml/2006/ole">
            <mc:AlternateContent xmlns:mc="http://schemas.openxmlformats.org/markup-compatibility/2006">
              <mc:Choice xmlns:v="urn:schemas-microsoft-com:vml" Requires="v">
                <p:oleObj spid="_x0000_s5225" name="Worksheet" r:id="rId4" imgW="3784600" imgH="825500" progId="Excel.Sheet.12">
                  <p:embed/>
                </p:oleObj>
              </mc:Choice>
              <mc:Fallback>
                <p:oleObj name="Worksheet" r:id="rId4" imgW="3784600" imgH="825500" progId="Excel.Sheet.12">
                  <p:embed/>
                  <p:pic>
                    <p:nvPicPr>
                      <p:cNvPr id="9" name="Object 8">
                        <a:extLst>
                          <a:ext uri="{FF2B5EF4-FFF2-40B4-BE49-F238E27FC236}">
                            <a16:creationId xmlns:a16="http://schemas.microsoft.com/office/drawing/2014/main" id="{82CD1C82-4F0C-2246-AB67-4AD53914816A}"/>
                          </a:ext>
                        </a:extLst>
                      </p:cNvPr>
                      <p:cNvPicPr/>
                      <p:nvPr/>
                    </p:nvPicPr>
                    <p:blipFill>
                      <a:blip r:embed="rId5"/>
                      <a:stretch>
                        <a:fillRect/>
                      </a:stretch>
                    </p:blipFill>
                    <p:spPr>
                      <a:xfrm>
                        <a:off x="5680183" y="5082744"/>
                        <a:ext cx="6054735" cy="1320456"/>
                      </a:xfrm>
                      <a:prstGeom prst="rect">
                        <a:avLst/>
                      </a:prstGeom>
                    </p:spPr>
                  </p:pic>
                </p:oleObj>
              </mc:Fallback>
            </mc:AlternateContent>
          </a:graphicData>
        </a:graphic>
      </p:graphicFrame>
      <p:sp>
        <p:nvSpPr>
          <p:cNvPr id="10" name="Rounded Rectangle 9">
            <a:extLst>
              <a:ext uri="{FF2B5EF4-FFF2-40B4-BE49-F238E27FC236}">
                <a16:creationId xmlns:a16="http://schemas.microsoft.com/office/drawing/2014/main" id="{72DE2E02-BD7C-3049-B117-6C270C6BD0F5}"/>
              </a:ext>
            </a:extLst>
          </p:cNvPr>
          <p:cNvSpPr/>
          <p:nvPr/>
        </p:nvSpPr>
        <p:spPr>
          <a:xfrm>
            <a:off x="615789" y="3746419"/>
            <a:ext cx="4088335" cy="186006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solidFill>
                  <a:schemeClr val="bg1"/>
                </a:solidFill>
              </a:rPr>
              <a:t>MCL ontology-based scheduler achieves higher performance by leveraging the CPU device when all GPU devices are busy</a:t>
            </a:r>
          </a:p>
        </p:txBody>
      </p:sp>
    </p:spTree>
    <p:extLst>
      <p:ext uri="{BB962C8B-B14F-4D97-AF65-F5344CB8AC3E}">
        <p14:creationId xmlns:p14="http://schemas.microsoft.com/office/powerpoint/2010/main" val="522442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398E5-7DE5-0048-BA1E-9219BFAC626F}"/>
              </a:ext>
            </a:extLst>
          </p:cNvPr>
          <p:cNvSpPr>
            <a:spLocks noGrp="1"/>
          </p:cNvSpPr>
          <p:nvPr>
            <p:ph type="ctrTitle"/>
          </p:nvPr>
        </p:nvSpPr>
        <p:spPr/>
        <p:txBody>
          <a:bodyPr/>
          <a:lstStyle/>
          <a:p>
            <a:r>
              <a:rPr lang="en-US" dirty="0"/>
              <a:t>Experiment 2: Waiting for Fast Devices</a:t>
            </a:r>
          </a:p>
        </p:txBody>
      </p:sp>
      <p:pic>
        <p:nvPicPr>
          <p:cNvPr id="10" name="Content Placeholder 9" descr="A screenshot of a cell phone&#10;&#10;Description automatically generated">
            <a:extLst>
              <a:ext uri="{FF2B5EF4-FFF2-40B4-BE49-F238E27FC236}">
                <a16:creationId xmlns:a16="http://schemas.microsoft.com/office/drawing/2014/main" id="{37EA6F6F-D45E-114A-98C6-071A71596CBE}"/>
              </a:ext>
            </a:extLst>
          </p:cNvPr>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l="7884"/>
          <a:stretch/>
        </p:blipFill>
        <p:spPr>
          <a:xfrm>
            <a:off x="5540342" y="995997"/>
            <a:ext cx="6275820" cy="3637124"/>
          </a:xfrm>
        </p:spPr>
      </p:pic>
      <p:graphicFrame>
        <p:nvGraphicFramePr>
          <p:cNvPr id="12" name="Object 11">
            <a:extLst>
              <a:ext uri="{FF2B5EF4-FFF2-40B4-BE49-F238E27FC236}">
                <a16:creationId xmlns:a16="http://schemas.microsoft.com/office/drawing/2014/main" id="{20437E63-0289-8A42-B29B-F90D790DF8A1}"/>
              </a:ext>
            </a:extLst>
          </p:cNvPr>
          <p:cNvGraphicFramePr>
            <a:graphicFrameLocks noChangeAspect="1"/>
          </p:cNvGraphicFramePr>
          <p:nvPr/>
        </p:nvGraphicFramePr>
        <p:xfrm>
          <a:off x="6548380" y="5231931"/>
          <a:ext cx="5132576" cy="982407"/>
        </p:xfrm>
        <a:graphic>
          <a:graphicData uri="http://schemas.openxmlformats.org/presentationml/2006/ole">
            <mc:AlternateContent xmlns:mc="http://schemas.openxmlformats.org/markup-compatibility/2006">
              <mc:Choice xmlns:v="urn:schemas-microsoft-com:vml" Requires="v">
                <p:oleObj spid="_x0000_s6249" name="Worksheet" r:id="rId4" imgW="3251200" imgH="622300" progId="Excel.Sheet.12">
                  <p:embed/>
                </p:oleObj>
              </mc:Choice>
              <mc:Fallback>
                <p:oleObj name="Worksheet" r:id="rId4" imgW="3251200" imgH="622300" progId="Excel.Sheet.12">
                  <p:embed/>
                  <p:pic>
                    <p:nvPicPr>
                      <p:cNvPr id="12" name="Object 11">
                        <a:extLst>
                          <a:ext uri="{FF2B5EF4-FFF2-40B4-BE49-F238E27FC236}">
                            <a16:creationId xmlns:a16="http://schemas.microsoft.com/office/drawing/2014/main" id="{20437E63-0289-8A42-B29B-F90D790DF8A1}"/>
                          </a:ext>
                        </a:extLst>
                      </p:cNvPr>
                      <p:cNvPicPr/>
                      <p:nvPr/>
                    </p:nvPicPr>
                    <p:blipFill>
                      <a:blip r:embed="rId5"/>
                      <a:stretch>
                        <a:fillRect/>
                      </a:stretch>
                    </p:blipFill>
                    <p:spPr>
                      <a:xfrm>
                        <a:off x="6548380" y="5231931"/>
                        <a:ext cx="5132576" cy="982407"/>
                      </a:xfrm>
                      <a:prstGeom prst="rect">
                        <a:avLst/>
                      </a:prstGeom>
                    </p:spPr>
                  </p:pic>
                </p:oleObj>
              </mc:Fallback>
            </mc:AlternateContent>
          </a:graphicData>
        </a:graphic>
      </p:graphicFrame>
      <p:pic>
        <p:nvPicPr>
          <p:cNvPr id="13" name="Picture 12" descr="A close up of a map&#10;&#10;Description automatically generated">
            <a:extLst>
              <a:ext uri="{FF2B5EF4-FFF2-40B4-BE49-F238E27FC236}">
                <a16:creationId xmlns:a16="http://schemas.microsoft.com/office/drawing/2014/main" id="{1E124820-384C-A94D-8A02-C6ED8147EE84}"/>
              </a:ext>
            </a:extLst>
          </p:cNvPr>
          <p:cNvPicPr>
            <a:picLocks noChangeAspect="1"/>
          </p:cNvPicPr>
          <p:nvPr/>
        </p:nvPicPr>
        <p:blipFill rotWithShape="1">
          <a:blip r:embed="rId6">
            <a:extLst>
              <a:ext uri="{28A0092B-C50C-407E-A947-70E740481C1C}">
                <a14:useLocalDpi xmlns:a14="http://schemas.microsoft.com/office/drawing/2010/main" val="0"/>
              </a:ext>
            </a:extLst>
          </a:blip>
          <a:srcRect l="4723" t="54160" r="26957" b="4254"/>
          <a:stretch/>
        </p:blipFill>
        <p:spPr>
          <a:xfrm>
            <a:off x="242547" y="4495522"/>
            <a:ext cx="5979776" cy="1955291"/>
          </a:xfrm>
          <a:prstGeom prst="rect">
            <a:avLst/>
          </a:prstGeom>
          <a:effectLst>
            <a:outerShdw blurRad="50800" dist="38100" dir="2700000" algn="tl" rotWithShape="0">
              <a:prstClr val="black">
                <a:alpha val="40000"/>
              </a:prstClr>
            </a:outerShdw>
          </a:effectLst>
        </p:spPr>
      </p:pic>
      <p:sp>
        <p:nvSpPr>
          <p:cNvPr id="14" name="Rounded Rectangle 13">
            <a:extLst>
              <a:ext uri="{FF2B5EF4-FFF2-40B4-BE49-F238E27FC236}">
                <a16:creationId xmlns:a16="http://schemas.microsoft.com/office/drawing/2014/main" id="{15D360F4-222F-ED4F-8536-0C3A58FE0EBE}"/>
              </a:ext>
            </a:extLst>
          </p:cNvPr>
          <p:cNvSpPr/>
          <p:nvPr/>
        </p:nvSpPr>
        <p:spPr>
          <a:xfrm>
            <a:off x="771097" y="1677411"/>
            <a:ext cx="4459940" cy="186006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solidFill>
                  <a:schemeClr val="bg1"/>
                </a:solidFill>
              </a:rPr>
              <a:t>MCL ontology-based scheduler achieves higher performance by leveraging assigning tasks to GPU devices even if CPU devices are available</a:t>
            </a:r>
          </a:p>
        </p:txBody>
      </p:sp>
    </p:spTree>
    <p:extLst>
      <p:ext uri="{BB962C8B-B14F-4D97-AF65-F5344CB8AC3E}">
        <p14:creationId xmlns:p14="http://schemas.microsoft.com/office/powerpoint/2010/main" val="380817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AF7A43-B59F-4A48-8C33-1BFBD18A3312}"/>
              </a:ext>
            </a:extLst>
          </p:cNvPr>
          <p:cNvSpPr>
            <a:spLocks noGrp="1"/>
          </p:cNvSpPr>
          <p:nvPr>
            <p:ph sz="quarter" idx="13"/>
          </p:nvPr>
        </p:nvSpPr>
        <p:spPr>
          <a:xfrm>
            <a:off x="558654" y="1143595"/>
            <a:ext cx="11071516" cy="1536300"/>
          </a:xfrm>
        </p:spPr>
        <p:txBody>
          <a:bodyPr/>
          <a:lstStyle/>
          <a:p>
            <a:r>
              <a:rPr lang="en-US" dirty="0"/>
              <a:t>OpenCL provides a good compatibility layer but doesn’t provide sufficient introspective feedback:</a:t>
            </a:r>
          </a:p>
          <a:p>
            <a:pPr lvl="1"/>
            <a:r>
              <a:rPr lang="en-US" dirty="0"/>
              <a:t>Performance counters</a:t>
            </a:r>
          </a:p>
          <a:p>
            <a:pPr lvl="1"/>
            <a:r>
              <a:rPr lang="en-US" dirty="0"/>
              <a:t>Interference counters</a:t>
            </a:r>
          </a:p>
          <a:p>
            <a:pPr lvl="1"/>
            <a:r>
              <a:rPr lang="en-US" dirty="0"/>
              <a:t>Power/Energy metrics</a:t>
            </a:r>
          </a:p>
          <a:p>
            <a:pPr lvl="1"/>
            <a:r>
              <a:rPr lang="en-US" dirty="0"/>
              <a:t>Temperature sensors</a:t>
            </a:r>
          </a:p>
        </p:txBody>
      </p:sp>
      <p:sp>
        <p:nvSpPr>
          <p:cNvPr id="5" name="Title 4">
            <a:extLst>
              <a:ext uri="{FF2B5EF4-FFF2-40B4-BE49-F238E27FC236}">
                <a16:creationId xmlns:a16="http://schemas.microsoft.com/office/drawing/2014/main" id="{5B0B2CAF-1E2B-C942-9EBC-26985E7AA108}"/>
              </a:ext>
            </a:extLst>
          </p:cNvPr>
          <p:cNvSpPr>
            <a:spLocks noGrp="1"/>
          </p:cNvSpPr>
          <p:nvPr>
            <p:ph type="ctrTitle"/>
          </p:nvPr>
        </p:nvSpPr>
        <p:spPr/>
        <p:txBody>
          <a:bodyPr/>
          <a:lstStyle/>
          <a:p>
            <a:r>
              <a:rPr lang="en-US" dirty="0"/>
              <a:t>Introspective Layer</a:t>
            </a:r>
          </a:p>
        </p:txBody>
      </p:sp>
      <p:sp>
        <p:nvSpPr>
          <p:cNvPr id="7" name="Rounded Rectangle 6">
            <a:extLst>
              <a:ext uri="{FF2B5EF4-FFF2-40B4-BE49-F238E27FC236}">
                <a16:creationId xmlns:a16="http://schemas.microsoft.com/office/drawing/2014/main" id="{72091BA7-CB3F-5848-9780-FB731AAE9001}"/>
              </a:ext>
            </a:extLst>
          </p:cNvPr>
          <p:cNvSpPr/>
          <p:nvPr/>
        </p:nvSpPr>
        <p:spPr>
          <a:xfrm>
            <a:off x="850678" y="3825295"/>
            <a:ext cx="3047206" cy="558654"/>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MCL</a:t>
            </a:r>
          </a:p>
        </p:txBody>
      </p:sp>
      <p:sp>
        <p:nvSpPr>
          <p:cNvPr id="8" name="Rounded Rectangle 7">
            <a:extLst>
              <a:ext uri="{FF2B5EF4-FFF2-40B4-BE49-F238E27FC236}">
                <a16:creationId xmlns:a16="http://schemas.microsoft.com/office/drawing/2014/main" id="{F95C3549-9401-E74C-AE63-EC7A13DC39AC}"/>
              </a:ext>
            </a:extLst>
          </p:cNvPr>
          <p:cNvSpPr/>
          <p:nvPr/>
        </p:nvSpPr>
        <p:spPr>
          <a:xfrm>
            <a:off x="850678" y="5752018"/>
            <a:ext cx="3047206" cy="558654"/>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Hardware</a:t>
            </a:r>
          </a:p>
        </p:txBody>
      </p:sp>
      <p:sp>
        <p:nvSpPr>
          <p:cNvPr id="9" name="Rounded Rectangle 8">
            <a:extLst>
              <a:ext uri="{FF2B5EF4-FFF2-40B4-BE49-F238E27FC236}">
                <a16:creationId xmlns:a16="http://schemas.microsoft.com/office/drawing/2014/main" id="{1A000F2A-A008-F942-88B8-65C4F6D40EF4}"/>
              </a:ext>
            </a:extLst>
          </p:cNvPr>
          <p:cNvSpPr/>
          <p:nvPr/>
        </p:nvSpPr>
        <p:spPr>
          <a:xfrm>
            <a:off x="850678" y="3058732"/>
            <a:ext cx="3047206" cy="558654"/>
          </a:xfrm>
          <a:prstGeom prst="round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Application</a:t>
            </a:r>
          </a:p>
        </p:txBody>
      </p:sp>
      <p:sp>
        <p:nvSpPr>
          <p:cNvPr id="10" name="Rounded Rectangle 9">
            <a:extLst>
              <a:ext uri="{FF2B5EF4-FFF2-40B4-BE49-F238E27FC236}">
                <a16:creationId xmlns:a16="http://schemas.microsoft.com/office/drawing/2014/main" id="{EDDC2636-7F44-5D45-B391-7AFBC46AE641}"/>
              </a:ext>
            </a:extLst>
          </p:cNvPr>
          <p:cNvSpPr/>
          <p:nvPr/>
        </p:nvSpPr>
        <p:spPr>
          <a:xfrm>
            <a:off x="850678" y="4591858"/>
            <a:ext cx="3047206" cy="927334"/>
          </a:xfrm>
          <a:prstGeom prst="round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OpenCL</a:t>
            </a:r>
          </a:p>
        </p:txBody>
      </p:sp>
      <p:sp>
        <p:nvSpPr>
          <p:cNvPr id="11" name="Rounded Rectangle 10">
            <a:extLst>
              <a:ext uri="{FF2B5EF4-FFF2-40B4-BE49-F238E27FC236}">
                <a16:creationId xmlns:a16="http://schemas.microsoft.com/office/drawing/2014/main" id="{812BE930-B51A-D146-AB20-2E73341E4E97}"/>
              </a:ext>
            </a:extLst>
          </p:cNvPr>
          <p:cNvSpPr/>
          <p:nvPr/>
        </p:nvSpPr>
        <p:spPr>
          <a:xfrm>
            <a:off x="4570809" y="3825295"/>
            <a:ext cx="3047206" cy="558654"/>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MCL</a:t>
            </a:r>
          </a:p>
        </p:txBody>
      </p:sp>
      <p:sp>
        <p:nvSpPr>
          <p:cNvPr id="12" name="Rounded Rectangle 11">
            <a:extLst>
              <a:ext uri="{FF2B5EF4-FFF2-40B4-BE49-F238E27FC236}">
                <a16:creationId xmlns:a16="http://schemas.microsoft.com/office/drawing/2014/main" id="{26454B54-3C63-5C4D-A32B-188EFA3CE062}"/>
              </a:ext>
            </a:extLst>
          </p:cNvPr>
          <p:cNvSpPr/>
          <p:nvPr/>
        </p:nvSpPr>
        <p:spPr>
          <a:xfrm>
            <a:off x="4570809" y="5752018"/>
            <a:ext cx="3047206" cy="558654"/>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Hardware</a:t>
            </a:r>
          </a:p>
        </p:txBody>
      </p:sp>
      <p:sp>
        <p:nvSpPr>
          <p:cNvPr id="13" name="Rounded Rectangle 12">
            <a:extLst>
              <a:ext uri="{FF2B5EF4-FFF2-40B4-BE49-F238E27FC236}">
                <a16:creationId xmlns:a16="http://schemas.microsoft.com/office/drawing/2014/main" id="{9B7711FE-7CB9-1E4A-AB95-80461C94A4CB}"/>
              </a:ext>
            </a:extLst>
          </p:cNvPr>
          <p:cNvSpPr/>
          <p:nvPr/>
        </p:nvSpPr>
        <p:spPr>
          <a:xfrm>
            <a:off x="4570809" y="3058732"/>
            <a:ext cx="3047206" cy="558654"/>
          </a:xfrm>
          <a:prstGeom prst="round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Application</a:t>
            </a:r>
          </a:p>
        </p:txBody>
      </p:sp>
      <p:sp>
        <p:nvSpPr>
          <p:cNvPr id="14" name="Rounded Rectangle 13">
            <a:extLst>
              <a:ext uri="{FF2B5EF4-FFF2-40B4-BE49-F238E27FC236}">
                <a16:creationId xmlns:a16="http://schemas.microsoft.com/office/drawing/2014/main" id="{900CA158-C111-F946-A9B5-B9981C363280}"/>
              </a:ext>
            </a:extLst>
          </p:cNvPr>
          <p:cNvSpPr/>
          <p:nvPr/>
        </p:nvSpPr>
        <p:spPr>
          <a:xfrm>
            <a:off x="4570809" y="4591858"/>
            <a:ext cx="1371243" cy="927335"/>
          </a:xfrm>
          <a:prstGeom prst="round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OpenCL</a:t>
            </a:r>
          </a:p>
        </p:txBody>
      </p:sp>
      <p:sp>
        <p:nvSpPr>
          <p:cNvPr id="15" name="Rounded Rectangle 14">
            <a:extLst>
              <a:ext uri="{FF2B5EF4-FFF2-40B4-BE49-F238E27FC236}">
                <a16:creationId xmlns:a16="http://schemas.microsoft.com/office/drawing/2014/main" id="{5BA0BDB5-46EC-3544-B3DC-70F162142673}"/>
              </a:ext>
            </a:extLst>
          </p:cNvPr>
          <p:cNvSpPr/>
          <p:nvPr/>
        </p:nvSpPr>
        <p:spPr>
          <a:xfrm>
            <a:off x="6195987" y="4591857"/>
            <a:ext cx="1422028" cy="424229"/>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MCL IL</a:t>
            </a:r>
          </a:p>
        </p:txBody>
      </p:sp>
      <p:sp>
        <p:nvSpPr>
          <p:cNvPr id="16" name="Rounded Rectangle 15">
            <a:extLst>
              <a:ext uri="{FF2B5EF4-FFF2-40B4-BE49-F238E27FC236}">
                <a16:creationId xmlns:a16="http://schemas.microsoft.com/office/drawing/2014/main" id="{C597AB4E-2CDA-6445-A810-1CACE412F2D1}"/>
              </a:ext>
            </a:extLst>
          </p:cNvPr>
          <p:cNvSpPr/>
          <p:nvPr/>
        </p:nvSpPr>
        <p:spPr>
          <a:xfrm>
            <a:off x="6195987" y="5150513"/>
            <a:ext cx="1422028" cy="368681"/>
          </a:xfrm>
          <a:prstGeom prst="round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OFI</a:t>
            </a:r>
          </a:p>
        </p:txBody>
      </p:sp>
      <p:sp>
        <p:nvSpPr>
          <p:cNvPr id="17" name="Rounded Rectangle 16">
            <a:extLst>
              <a:ext uri="{FF2B5EF4-FFF2-40B4-BE49-F238E27FC236}">
                <a16:creationId xmlns:a16="http://schemas.microsoft.com/office/drawing/2014/main" id="{5F739C31-8020-4745-8EC3-B533FF7C15AC}"/>
              </a:ext>
            </a:extLst>
          </p:cNvPr>
          <p:cNvSpPr/>
          <p:nvPr/>
        </p:nvSpPr>
        <p:spPr>
          <a:xfrm>
            <a:off x="8290940" y="3825295"/>
            <a:ext cx="3047206" cy="558654"/>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MCL</a:t>
            </a:r>
          </a:p>
        </p:txBody>
      </p:sp>
      <p:sp>
        <p:nvSpPr>
          <p:cNvPr id="18" name="Rounded Rectangle 17">
            <a:extLst>
              <a:ext uri="{FF2B5EF4-FFF2-40B4-BE49-F238E27FC236}">
                <a16:creationId xmlns:a16="http://schemas.microsoft.com/office/drawing/2014/main" id="{3E1C9855-8DAB-ED43-A169-C94A9478AE3E}"/>
              </a:ext>
            </a:extLst>
          </p:cNvPr>
          <p:cNvSpPr/>
          <p:nvPr/>
        </p:nvSpPr>
        <p:spPr>
          <a:xfrm>
            <a:off x="8290940" y="5752018"/>
            <a:ext cx="3047206" cy="558654"/>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Hardware</a:t>
            </a:r>
          </a:p>
        </p:txBody>
      </p:sp>
      <p:sp>
        <p:nvSpPr>
          <p:cNvPr id="19" name="Rounded Rectangle 18">
            <a:extLst>
              <a:ext uri="{FF2B5EF4-FFF2-40B4-BE49-F238E27FC236}">
                <a16:creationId xmlns:a16="http://schemas.microsoft.com/office/drawing/2014/main" id="{2083D266-D52E-004E-A1A2-EA8712216142}"/>
              </a:ext>
            </a:extLst>
          </p:cNvPr>
          <p:cNvSpPr/>
          <p:nvPr/>
        </p:nvSpPr>
        <p:spPr>
          <a:xfrm>
            <a:off x="8290940" y="3058732"/>
            <a:ext cx="3047206" cy="558654"/>
          </a:xfrm>
          <a:prstGeom prst="round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Application</a:t>
            </a:r>
          </a:p>
        </p:txBody>
      </p:sp>
      <p:sp>
        <p:nvSpPr>
          <p:cNvPr id="21" name="Rounded Rectangle 20">
            <a:extLst>
              <a:ext uri="{FF2B5EF4-FFF2-40B4-BE49-F238E27FC236}">
                <a16:creationId xmlns:a16="http://schemas.microsoft.com/office/drawing/2014/main" id="{57497F68-BB7F-C94A-9FE7-E9B098C565A7}"/>
              </a:ext>
            </a:extLst>
          </p:cNvPr>
          <p:cNvSpPr/>
          <p:nvPr/>
        </p:nvSpPr>
        <p:spPr>
          <a:xfrm>
            <a:off x="9916118" y="4591857"/>
            <a:ext cx="1422028" cy="424229"/>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MCL IL</a:t>
            </a:r>
          </a:p>
        </p:txBody>
      </p:sp>
      <p:sp>
        <p:nvSpPr>
          <p:cNvPr id="22" name="Rounded Rectangle 21">
            <a:extLst>
              <a:ext uri="{FF2B5EF4-FFF2-40B4-BE49-F238E27FC236}">
                <a16:creationId xmlns:a16="http://schemas.microsoft.com/office/drawing/2014/main" id="{AC358565-5918-DD4F-BDE6-643A5F25CEB4}"/>
              </a:ext>
            </a:extLst>
          </p:cNvPr>
          <p:cNvSpPr/>
          <p:nvPr/>
        </p:nvSpPr>
        <p:spPr>
          <a:xfrm>
            <a:off x="8290940" y="5150514"/>
            <a:ext cx="3047206" cy="368680"/>
          </a:xfrm>
          <a:prstGeom prst="round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OFI</a:t>
            </a:r>
          </a:p>
        </p:txBody>
      </p:sp>
      <p:sp>
        <p:nvSpPr>
          <p:cNvPr id="23" name="Rounded Rectangle 22">
            <a:extLst>
              <a:ext uri="{FF2B5EF4-FFF2-40B4-BE49-F238E27FC236}">
                <a16:creationId xmlns:a16="http://schemas.microsoft.com/office/drawing/2014/main" id="{FA4BD1AF-052D-1440-922C-9309C079FC92}"/>
              </a:ext>
            </a:extLst>
          </p:cNvPr>
          <p:cNvSpPr/>
          <p:nvPr/>
        </p:nvSpPr>
        <p:spPr>
          <a:xfrm>
            <a:off x="8290940" y="4591857"/>
            <a:ext cx="1422028" cy="424229"/>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MCL HAL</a:t>
            </a:r>
          </a:p>
        </p:txBody>
      </p:sp>
      <p:sp>
        <p:nvSpPr>
          <p:cNvPr id="24" name="Down Arrow 23">
            <a:extLst>
              <a:ext uri="{FF2B5EF4-FFF2-40B4-BE49-F238E27FC236}">
                <a16:creationId xmlns:a16="http://schemas.microsoft.com/office/drawing/2014/main" id="{6E72F119-1AC4-CC48-BA3A-28274B0D80E4}"/>
              </a:ext>
            </a:extLst>
          </p:cNvPr>
          <p:cNvSpPr/>
          <p:nvPr/>
        </p:nvSpPr>
        <p:spPr>
          <a:xfrm>
            <a:off x="5854632" y="2033858"/>
            <a:ext cx="479560" cy="681679"/>
          </a:xfrm>
          <a:prstGeom prst="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53889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P spid="24"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13B16-8B89-E04D-A65A-85A738CEC113}"/>
              </a:ext>
            </a:extLst>
          </p:cNvPr>
          <p:cNvSpPr>
            <a:spLocks noGrp="1"/>
          </p:cNvSpPr>
          <p:nvPr>
            <p:ph type="ctrTitle"/>
          </p:nvPr>
        </p:nvSpPr>
        <p:spPr/>
        <p:txBody>
          <a:bodyPr/>
          <a:lstStyle/>
          <a:p>
            <a:r>
              <a:rPr lang="en-US" dirty="0"/>
              <a:t>MCL + Aladdin</a:t>
            </a:r>
          </a:p>
        </p:txBody>
      </p:sp>
      <p:sp>
        <p:nvSpPr>
          <p:cNvPr id="6" name="Content Placeholder 2">
            <a:extLst>
              <a:ext uri="{FF2B5EF4-FFF2-40B4-BE49-F238E27FC236}">
                <a16:creationId xmlns:a16="http://schemas.microsoft.com/office/drawing/2014/main" id="{D859B0FA-CB52-A445-8F99-A17ECF28628B}"/>
              </a:ext>
            </a:extLst>
          </p:cNvPr>
          <p:cNvSpPr>
            <a:spLocks noGrp="1"/>
          </p:cNvSpPr>
          <p:nvPr>
            <p:ph sz="quarter" idx="13"/>
          </p:nvPr>
        </p:nvSpPr>
        <p:spPr>
          <a:xfrm>
            <a:off x="558654" y="1143595"/>
            <a:ext cx="5281066" cy="5010835"/>
          </a:xfrm>
          <a:prstGeom prst="rect">
            <a:avLst/>
          </a:prstGeom>
        </p:spPr>
        <p:txBody>
          <a:bodyPr>
            <a:normAutofit lnSpcReduction="10000"/>
          </a:bodyPr>
          <a:lstStyle/>
          <a:p>
            <a:pPr>
              <a:lnSpc>
                <a:spcPct val="100000"/>
              </a:lnSpc>
            </a:pPr>
            <a:r>
              <a:rPr lang="en-US" sz="2199" dirty="0"/>
              <a:t>A pre-RTL, power- performance simulator designed to enable rapid design space search of accelerator-centric systems</a:t>
            </a:r>
          </a:p>
          <a:p>
            <a:pPr>
              <a:lnSpc>
                <a:spcPct val="100000"/>
              </a:lnSpc>
            </a:pPr>
            <a:r>
              <a:rPr lang="en-US" sz="2199" dirty="0"/>
              <a:t>The framework takes high-level language descriptions of algorithms as inputs, and uses dynamic data dependence graphs (DDDG) as a representation of an accelerator without having to generate RTL</a:t>
            </a:r>
          </a:p>
          <a:p>
            <a:pPr>
              <a:lnSpc>
                <a:spcPct val="100000"/>
              </a:lnSpc>
            </a:pPr>
            <a:r>
              <a:rPr lang="en-US" sz="2199" dirty="0"/>
              <a:t>Aladdin applies optimizations as well as constraints to the graph to create a realistic model of accelerator activity</a:t>
            </a:r>
          </a:p>
          <a:p>
            <a:pPr>
              <a:lnSpc>
                <a:spcPct val="100000"/>
              </a:lnSpc>
            </a:pPr>
            <a:r>
              <a:rPr lang="en-US" sz="2199" dirty="0"/>
              <a:t>Validate against RTL commercial tools </a:t>
            </a:r>
          </a:p>
          <a:p>
            <a:pPr>
              <a:lnSpc>
                <a:spcPct val="100000"/>
              </a:lnSpc>
            </a:pPr>
            <a:endParaRPr lang="en-US" sz="2199" dirty="0"/>
          </a:p>
        </p:txBody>
      </p:sp>
      <p:pic>
        <p:nvPicPr>
          <p:cNvPr id="7" name="Picture 6">
            <a:extLst>
              <a:ext uri="{FF2B5EF4-FFF2-40B4-BE49-F238E27FC236}">
                <a16:creationId xmlns:a16="http://schemas.microsoft.com/office/drawing/2014/main" id="{858B7DF8-15A9-CB47-ACDA-BFFD45C16436}"/>
              </a:ext>
            </a:extLst>
          </p:cNvPr>
          <p:cNvPicPr>
            <a:picLocks noChangeAspect="1"/>
          </p:cNvPicPr>
          <p:nvPr/>
        </p:nvPicPr>
        <p:blipFill>
          <a:blip r:embed="rId2"/>
          <a:stretch>
            <a:fillRect/>
          </a:stretch>
        </p:blipFill>
        <p:spPr>
          <a:xfrm>
            <a:off x="6586371" y="923915"/>
            <a:ext cx="5269165" cy="2371920"/>
          </a:xfrm>
          <a:prstGeom prst="rect">
            <a:avLst/>
          </a:prstGeom>
          <a:noFill/>
        </p:spPr>
      </p:pic>
      <p:sp>
        <p:nvSpPr>
          <p:cNvPr id="8" name="TextBox 7">
            <a:extLst>
              <a:ext uri="{FF2B5EF4-FFF2-40B4-BE49-F238E27FC236}">
                <a16:creationId xmlns:a16="http://schemas.microsoft.com/office/drawing/2014/main" id="{357B88C2-AF56-6046-A2CC-B16D3D8B55E9}"/>
              </a:ext>
            </a:extLst>
          </p:cNvPr>
          <p:cNvSpPr txBox="1"/>
          <p:nvPr/>
        </p:nvSpPr>
        <p:spPr>
          <a:xfrm>
            <a:off x="6427700" y="3435001"/>
            <a:ext cx="5684944" cy="3138503"/>
          </a:xfrm>
          <a:prstGeom prst="rect">
            <a:avLst/>
          </a:prstGeom>
          <a:noFill/>
          <a:ln>
            <a:solidFill>
              <a:schemeClr val="tx1"/>
            </a:solidFill>
          </a:ln>
        </p:spPr>
        <p:txBody>
          <a:bodyPr wrap="square" rtlCol="0">
            <a:spAutoFit/>
          </a:bodyPr>
          <a:lstStyle/>
          <a:p>
            <a:r>
              <a:rPr lang="en-US" dirty="0">
                <a:latin typeface="Courier" pitchFamily="2" charset="0"/>
              </a:rPr>
              <a:t>static void </a:t>
            </a:r>
            <a:r>
              <a:rPr lang="en-US" dirty="0" err="1">
                <a:latin typeface="Courier" pitchFamily="2" charset="0"/>
              </a:rPr>
              <a:t>mvm</a:t>
            </a:r>
            <a:r>
              <a:rPr lang="en-US" dirty="0">
                <a:latin typeface="Courier" pitchFamily="2" charset="0"/>
              </a:rPr>
              <a:t>(int *a, int *b, int *c, </a:t>
            </a:r>
          </a:p>
          <a:p>
            <a:r>
              <a:rPr lang="en-US" dirty="0">
                <a:latin typeface="Courier" pitchFamily="2" charset="0"/>
              </a:rPr>
              <a:t>					int row, int col){</a:t>
            </a:r>
          </a:p>
          <a:p>
            <a:endParaRPr lang="en-US" dirty="0">
              <a:latin typeface="Courier" pitchFamily="2" charset="0"/>
            </a:endParaRPr>
          </a:p>
          <a:p>
            <a:r>
              <a:rPr lang="en-US" dirty="0" err="1">
                <a:latin typeface="Courier" pitchFamily="2" charset="0"/>
              </a:rPr>
              <a:t>mvm</a:t>
            </a:r>
            <a:r>
              <a:rPr lang="en-US" dirty="0">
                <a:latin typeface="Courier" pitchFamily="2" charset="0"/>
              </a:rPr>
              <a:t>:  for (int </a:t>
            </a:r>
            <a:r>
              <a:rPr lang="en-US" dirty="0" err="1">
                <a:latin typeface="Courier" pitchFamily="2" charset="0"/>
              </a:rPr>
              <a:t>i</a:t>
            </a:r>
            <a:r>
              <a:rPr lang="en-US" dirty="0">
                <a:latin typeface="Courier" pitchFamily="2" charset="0"/>
              </a:rPr>
              <a:t> = 0; </a:t>
            </a:r>
            <a:r>
              <a:rPr lang="en-US" dirty="0" err="1">
                <a:latin typeface="Courier" pitchFamily="2" charset="0"/>
              </a:rPr>
              <a:t>i</a:t>
            </a:r>
            <a:r>
              <a:rPr lang="en-US" dirty="0">
                <a:latin typeface="Courier" pitchFamily="2" charset="0"/>
              </a:rPr>
              <a:t> &lt; ROW; ++</a:t>
            </a:r>
            <a:r>
              <a:rPr lang="en-US" dirty="0" err="1">
                <a:latin typeface="Courier" pitchFamily="2" charset="0"/>
              </a:rPr>
              <a:t>i</a:t>
            </a:r>
            <a:r>
              <a:rPr lang="en-US" dirty="0">
                <a:latin typeface="Courier" pitchFamily="2" charset="0"/>
              </a:rPr>
              <a:t>){</a:t>
            </a:r>
          </a:p>
          <a:p>
            <a:r>
              <a:rPr lang="en-US" dirty="0">
                <a:latin typeface="Courier" pitchFamily="2" charset="0"/>
              </a:rPr>
              <a:t>			c[</a:t>
            </a:r>
            <a:r>
              <a:rPr lang="en-US" dirty="0" err="1">
                <a:latin typeface="Courier" pitchFamily="2" charset="0"/>
              </a:rPr>
              <a:t>i</a:t>
            </a:r>
            <a:r>
              <a:rPr lang="en-US" dirty="0">
                <a:latin typeface="Courier" pitchFamily="2" charset="0"/>
              </a:rPr>
              <a:t>] = 0;</a:t>
            </a:r>
          </a:p>
          <a:p>
            <a:r>
              <a:rPr lang="en-US" dirty="0">
                <a:latin typeface="Courier" pitchFamily="2" charset="0"/>
              </a:rPr>
              <a:t>        	for(int j=0; j&lt;COL; ++j){</a:t>
            </a:r>
          </a:p>
          <a:p>
            <a:r>
              <a:rPr lang="en-US" dirty="0">
                <a:latin typeface="Courier" pitchFamily="2" charset="0"/>
              </a:rPr>
              <a:t>            	c[</a:t>
            </a:r>
            <a:r>
              <a:rPr lang="en-US" dirty="0" err="1">
                <a:latin typeface="Courier" pitchFamily="2" charset="0"/>
              </a:rPr>
              <a:t>i</a:t>
            </a:r>
            <a:r>
              <a:rPr lang="en-US" dirty="0">
                <a:latin typeface="Courier" pitchFamily="2" charset="0"/>
              </a:rPr>
              <a:t>] += a[</a:t>
            </a:r>
            <a:r>
              <a:rPr lang="en-US" dirty="0" err="1">
                <a:latin typeface="Courier" pitchFamily="2" charset="0"/>
              </a:rPr>
              <a:t>i</a:t>
            </a:r>
            <a:r>
              <a:rPr lang="en-US" dirty="0">
                <a:latin typeface="Courier" pitchFamily="2" charset="0"/>
              </a:rPr>
              <a:t>*</a:t>
            </a:r>
            <a:r>
              <a:rPr lang="en-US" dirty="0" err="1">
                <a:latin typeface="Courier" pitchFamily="2" charset="0"/>
              </a:rPr>
              <a:t>ROW+j</a:t>
            </a:r>
            <a:r>
              <a:rPr lang="en-US" dirty="0">
                <a:latin typeface="Courier" pitchFamily="2" charset="0"/>
              </a:rPr>
              <a:t>] * b[j];</a:t>
            </a:r>
          </a:p>
          <a:p>
            <a:r>
              <a:rPr lang="en-US" dirty="0">
                <a:latin typeface="Courier" pitchFamily="2" charset="0"/>
              </a:rPr>
              <a:t>        	}</a:t>
            </a:r>
          </a:p>
          <a:p>
            <a:r>
              <a:rPr lang="en-US" dirty="0">
                <a:latin typeface="Courier" pitchFamily="2" charset="0"/>
              </a:rPr>
              <a:t>    	}</a:t>
            </a:r>
          </a:p>
          <a:p>
            <a:r>
              <a:rPr lang="en-US" dirty="0">
                <a:latin typeface="Courier" pitchFamily="2" charset="0"/>
              </a:rPr>
              <a:t>}</a:t>
            </a:r>
          </a:p>
        </p:txBody>
      </p:sp>
    </p:spTree>
    <p:extLst>
      <p:ext uri="{BB962C8B-B14F-4D97-AF65-F5344CB8AC3E}">
        <p14:creationId xmlns:p14="http://schemas.microsoft.com/office/powerpoint/2010/main" val="154095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B35A07F-8379-784E-A0FD-CC4B23C7D973}"/>
              </a:ext>
            </a:extLst>
          </p:cNvPr>
          <p:cNvSpPr>
            <a:spLocks noGrp="1"/>
          </p:cNvSpPr>
          <p:nvPr>
            <p:ph sz="quarter" idx="13"/>
          </p:nvPr>
        </p:nvSpPr>
        <p:spPr/>
        <p:txBody>
          <a:bodyPr/>
          <a:lstStyle/>
          <a:p>
            <a:r>
              <a:rPr lang="en-US" dirty="0"/>
              <a:t>MCL is progressing:</a:t>
            </a:r>
          </a:p>
          <a:p>
            <a:pPr lvl="1"/>
            <a:r>
              <a:rPr lang="en-US" dirty="0"/>
              <a:t>Performance are getting better</a:t>
            </a:r>
          </a:p>
          <a:p>
            <a:pPr lvl="1"/>
            <a:r>
              <a:rPr lang="en-US" dirty="0"/>
              <a:t>Larger set of tested architectures</a:t>
            </a:r>
          </a:p>
          <a:p>
            <a:pPr lvl="1"/>
            <a:r>
              <a:rPr lang="en-US" dirty="0"/>
              <a:t>Additional kernels tested</a:t>
            </a:r>
          </a:p>
          <a:p>
            <a:pPr lvl="1"/>
            <a:r>
              <a:rPr lang="en-US" dirty="0"/>
              <a:t>Integration with </a:t>
            </a:r>
            <a:r>
              <a:rPr lang="en-US" dirty="0" err="1"/>
              <a:t>OpenARC</a:t>
            </a:r>
            <a:r>
              <a:rPr lang="en-US" dirty="0"/>
              <a:t> compiler</a:t>
            </a:r>
          </a:p>
          <a:p>
            <a:r>
              <a:rPr lang="en-US" dirty="0"/>
              <a:t>Current Focus on first version of Ontology-based scheduler</a:t>
            </a:r>
          </a:p>
          <a:p>
            <a:pPr lvl="1"/>
            <a:r>
              <a:rPr lang="en-US" dirty="0"/>
              <a:t>Based on manually-generated ontology</a:t>
            </a:r>
          </a:p>
          <a:p>
            <a:pPr lvl="1"/>
            <a:r>
              <a:rPr lang="en-US" dirty="0"/>
              <a:t>Would provide better scheduling with additional knowledge in the ontology</a:t>
            </a:r>
          </a:p>
          <a:p>
            <a:r>
              <a:rPr lang="en-US" dirty="0"/>
              <a:t>Next steps:</a:t>
            </a:r>
          </a:p>
          <a:p>
            <a:pPr lvl="1"/>
            <a:r>
              <a:rPr lang="en-US" dirty="0"/>
              <a:t>Hardware Abstraction Layer</a:t>
            </a:r>
          </a:p>
          <a:p>
            <a:pPr lvl="1"/>
            <a:r>
              <a:rPr lang="en-US" dirty="0"/>
              <a:t>Introspective Layer</a:t>
            </a:r>
          </a:p>
          <a:p>
            <a:pPr lvl="1"/>
            <a:r>
              <a:rPr lang="en-US" dirty="0"/>
              <a:t>Distributed MCL</a:t>
            </a:r>
          </a:p>
          <a:p>
            <a:pPr lvl="1"/>
            <a:r>
              <a:rPr lang="en-US" dirty="0"/>
              <a:t>Execution on hardware different from CPU/GPU (e.g., DLMA, FPGA-based custom accelerators)</a:t>
            </a:r>
          </a:p>
          <a:p>
            <a:pPr lvl="1"/>
            <a:endParaRPr lang="en-US" dirty="0"/>
          </a:p>
        </p:txBody>
      </p:sp>
      <p:sp>
        <p:nvSpPr>
          <p:cNvPr id="5" name="Title 4">
            <a:extLst>
              <a:ext uri="{FF2B5EF4-FFF2-40B4-BE49-F238E27FC236}">
                <a16:creationId xmlns:a16="http://schemas.microsoft.com/office/drawing/2014/main" id="{BCD5E19A-069D-144B-9E0D-543709AC6D6F}"/>
              </a:ext>
            </a:extLst>
          </p:cNvPr>
          <p:cNvSpPr>
            <a:spLocks noGrp="1"/>
          </p:cNvSpPr>
          <p:nvPr>
            <p:ph type="ctrTitle"/>
          </p:nvPr>
        </p:nvSpPr>
        <p:spPr/>
        <p:txBody>
          <a:bodyPr/>
          <a:lstStyle/>
          <a:p>
            <a:r>
              <a:rPr lang="en-US" dirty="0"/>
              <a:t>Conclusions</a:t>
            </a:r>
          </a:p>
        </p:txBody>
      </p:sp>
    </p:spTree>
    <p:extLst>
      <p:ext uri="{BB962C8B-B14F-4D97-AF65-F5344CB8AC3E}">
        <p14:creationId xmlns:p14="http://schemas.microsoft.com/office/powerpoint/2010/main" val="35144126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F2412-B165-4231-B69A-84711D21CF74}"/>
              </a:ext>
            </a:extLst>
          </p:cNvPr>
          <p:cNvSpPr>
            <a:spLocks noGrp="1"/>
          </p:cNvSpPr>
          <p:nvPr>
            <p:ph type="ctrTitle"/>
          </p:nvPr>
        </p:nvSpPr>
        <p:spPr/>
        <p:txBody>
          <a:bodyPr/>
          <a:lstStyle/>
          <a:p>
            <a:r>
              <a:rPr lang="en-US"/>
              <a:t>Bonus</a:t>
            </a:r>
          </a:p>
        </p:txBody>
      </p:sp>
      <p:sp>
        <p:nvSpPr>
          <p:cNvPr id="4" name="Text Placeholder 3">
            <a:extLst>
              <a:ext uri="{FF2B5EF4-FFF2-40B4-BE49-F238E27FC236}">
                <a16:creationId xmlns:a16="http://schemas.microsoft.com/office/drawing/2014/main" id="{B8F10C1F-8D41-4092-9491-38FA73669E2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170115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E498-D3B9-8F44-B479-22B511D47148}"/>
              </a:ext>
            </a:extLst>
          </p:cNvPr>
          <p:cNvSpPr>
            <a:spLocks noGrp="1"/>
          </p:cNvSpPr>
          <p:nvPr>
            <p:ph type="ctrTitle"/>
          </p:nvPr>
        </p:nvSpPr>
        <p:spPr/>
        <p:txBody>
          <a:bodyPr/>
          <a:lstStyle/>
          <a:p>
            <a:r>
              <a:rPr lang="en-US"/>
              <a:t>Simple Execution Trace</a:t>
            </a:r>
          </a:p>
        </p:txBody>
      </p:sp>
      <p:sp>
        <p:nvSpPr>
          <p:cNvPr id="4" name="Right Arrow 3">
            <a:extLst>
              <a:ext uri="{FF2B5EF4-FFF2-40B4-BE49-F238E27FC236}">
                <a16:creationId xmlns:a16="http://schemas.microsoft.com/office/drawing/2014/main" id="{A6BF13A5-5101-0549-80DF-53C4A028A9CE}"/>
              </a:ext>
            </a:extLst>
          </p:cNvPr>
          <p:cNvSpPr/>
          <p:nvPr/>
        </p:nvSpPr>
        <p:spPr>
          <a:xfrm>
            <a:off x="1008222" y="2121714"/>
            <a:ext cx="10269866" cy="546471"/>
          </a:xfrm>
          <a:prstGeom prst="rightArrow">
            <a:avLst/>
          </a:prstGeom>
          <a:solidFill>
            <a:schemeClr val="tx2">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l">
              <a:lnSpc>
                <a:spcPct val="90000"/>
              </a:lnSpc>
            </a:pPr>
            <a:endParaRPr lang="en-US">
              <a:solidFill>
                <a:schemeClr val="tx1"/>
              </a:solidFill>
            </a:endParaRPr>
          </a:p>
        </p:txBody>
      </p:sp>
      <p:sp>
        <p:nvSpPr>
          <p:cNvPr id="5" name="Oval 4">
            <a:extLst>
              <a:ext uri="{FF2B5EF4-FFF2-40B4-BE49-F238E27FC236}">
                <a16:creationId xmlns:a16="http://schemas.microsoft.com/office/drawing/2014/main" id="{7BD39905-C68E-764D-88F0-779F7851B08B}"/>
              </a:ext>
            </a:extLst>
          </p:cNvPr>
          <p:cNvSpPr/>
          <p:nvPr/>
        </p:nvSpPr>
        <p:spPr>
          <a:xfrm>
            <a:off x="585745" y="1372673"/>
            <a:ext cx="1140049" cy="310922"/>
          </a:xfrm>
          <a:prstGeom prst="ellipse">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ctr">
              <a:lnSpc>
                <a:spcPct val="90000"/>
              </a:lnSpc>
            </a:pPr>
            <a:r>
              <a:rPr lang="en-US" sz="1000">
                <a:solidFill>
                  <a:schemeClr val="tx1"/>
                </a:solidFill>
              </a:rPr>
              <a:t>Create </a:t>
            </a:r>
          </a:p>
          <a:p>
            <a:pPr algn="ctr">
              <a:lnSpc>
                <a:spcPct val="90000"/>
              </a:lnSpc>
            </a:pPr>
            <a:r>
              <a:rPr lang="en-US" sz="1000">
                <a:solidFill>
                  <a:schemeClr val="tx1"/>
                </a:solidFill>
              </a:rPr>
              <a:t>task</a:t>
            </a:r>
          </a:p>
        </p:txBody>
      </p:sp>
      <p:sp>
        <p:nvSpPr>
          <p:cNvPr id="7" name="Oval 6">
            <a:extLst>
              <a:ext uri="{FF2B5EF4-FFF2-40B4-BE49-F238E27FC236}">
                <a16:creationId xmlns:a16="http://schemas.microsoft.com/office/drawing/2014/main" id="{A3C10B56-0B0D-4241-B49C-0D85E37FAADB}"/>
              </a:ext>
            </a:extLst>
          </p:cNvPr>
          <p:cNvSpPr/>
          <p:nvPr/>
        </p:nvSpPr>
        <p:spPr>
          <a:xfrm>
            <a:off x="1831005" y="1372673"/>
            <a:ext cx="1140049" cy="310922"/>
          </a:xfrm>
          <a:prstGeom prst="ellipse">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ctr">
              <a:lnSpc>
                <a:spcPct val="90000"/>
              </a:lnSpc>
            </a:pPr>
            <a:r>
              <a:rPr lang="en-US" sz="1000">
                <a:solidFill>
                  <a:schemeClr val="tx1"/>
                </a:solidFill>
              </a:rPr>
              <a:t>Set kernel</a:t>
            </a:r>
          </a:p>
        </p:txBody>
      </p:sp>
      <p:sp>
        <p:nvSpPr>
          <p:cNvPr id="8" name="Oval 7">
            <a:extLst>
              <a:ext uri="{FF2B5EF4-FFF2-40B4-BE49-F238E27FC236}">
                <a16:creationId xmlns:a16="http://schemas.microsoft.com/office/drawing/2014/main" id="{980F2707-5FAD-A741-B158-B0307CCCE884}"/>
              </a:ext>
            </a:extLst>
          </p:cNvPr>
          <p:cNvSpPr/>
          <p:nvPr/>
        </p:nvSpPr>
        <p:spPr>
          <a:xfrm>
            <a:off x="3076265" y="1372673"/>
            <a:ext cx="1140049" cy="310922"/>
          </a:xfrm>
          <a:prstGeom prst="ellipse">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ctr">
              <a:lnSpc>
                <a:spcPct val="90000"/>
              </a:lnSpc>
            </a:pPr>
            <a:r>
              <a:rPr lang="en-US" sz="1000">
                <a:solidFill>
                  <a:schemeClr val="tx1"/>
                </a:solidFill>
              </a:rPr>
              <a:t>Set in/out</a:t>
            </a:r>
          </a:p>
        </p:txBody>
      </p:sp>
      <p:sp>
        <p:nvSpPr>
          <p:cNvPr id="9" name="Oval 8">
            <a:extLst>
              <a:ext uri="{FF2B5EF4-FFF2-40B4-BE49-F238E27FC236}">
                <a16:creationId xmlns:a16="http://schemas.microsoft.com/office/drawing/2014/main" id="{86FE904A-DE2D-464D-8A9C-1422B849052A}"/>
              </a:ext>
            </a:extLst>
          </p:cNvPr>
          <p:cNvSpPr/>
          <p:nvPr/>
        </p:nvSpPr>
        <p:spPr>
          <a:xfrm>
            <a:off x="4321525" y="1372673"/>
            <a:ext cx="1140049" cy="310922"/>
          </a:xfrm>
          <a:prstGeom prst="ellipse">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ctr">
              <a:lnSpc>
                <a:spcPct val="90000"/>
              </a:lnSpc>
            </a:pPr>
            <a:r>
              <a:rPr lang="en-US" sz="1000">
                <a:solidFill>
                  <a:schemeClr val="tx1"/>
                </a:solidFill>
              </a:rPr>
              <a:t>Submit task</a:t>
            </a:r>
          </a:p>
        </p:txBody>
      </p:sp>
      <p:sp>
        <p:nvSpPr>
          <p:cNvPr id="10" name="Oval 9">
            <a:extLst>
              <a:ext uri="{FF2B5EF4-FFF2-40B4-BE49-F238E27FC236}">
                <a16:creationId xmlns:a16="http://schemas.microsoft.com/office/drawing/2014/main" id="{34FE97F7-F336-B347-9E77-0EE71D38FB87}"/>
              </a:ext>
            </a:extLst>
          </p:cNvPr>
          <p:cNvSpPr/>
          <p:nvPr/>
        </p:nvSpPr>
        <p:spPr>
          <a:xfrm>
            <a:off x="5990771" y="1372673"/>
            <a:ext cx="1331629" cy="310922"/>
          </a:xfrm>
          <a:prstGeom prst="ellipse">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ctr">
              <a:lnSpc>
                <a:spcPct val="90000"/>
              </a:lnSpc>
            </a:pPr>
            <a:r>
              <a:rPr lang="en-US" sz="1000">
                <a:solidFill>
                  <a:schemeClr val="tx1"/>
                </a:solidFill>
              </a:rPr>
              <a:t>Do more stuff</a:t>
            </a:r>
          </a:p>
        </p:txBody>
      </p:sp>
      <p:sp>
        <p:nvSpPr>
          <p:cNvPr id="11" name="Oval 10">
            <a:extLst>
              <a:ext uri="{FF2B5EF4-FFF2-40B4-BE49-F238E27FC236}">
                <a16:creationId xmlns:a16="http://schemas.microsoft.com/office/drawing/2014/main" id="{51FA4EC0-C4FE-A744-8A5A-3CAE372F585B}"/>
              </a:ext>
            </a:extLst>
          </p:cNvPr>
          <p:cNvSpPr/>
          <p:nvPr/>
        </p:nvSpPr>
        <p:spPr>
          <a:xfrm>
            <a:off x="7537531" y="1372673"/>
            <a:ext cx="1433699" cy="310922"/>
          </a:xfrm>
          <a:prstGeom prst="ellipse">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ctr">
              <a:lnSpc>
                <a:spcPct val="90000"/>
              </a:lnSpc>
            </a:pPr>
            <a:r>
              <a:rPr lang="en-US" sz="1000">
                <a:solidFill>
                  <a:schemeClr val="tx1"/>
                </a:solidFill>
              </a:rPr>
              <a:t>Do some more stuff</a:t>
            </a:r>
          </a:p>
        </p:txBody>
      </p:sp>
      <p:sp>
        <p:nvSpPr>
          <p:cNvPr id="12" name="Oval 11">
            <a:extLst>
              <a:ext uri="{FF2B5EF4-FFF2-40B4-BE49-F238E27FC236}">
                <a16:creationId xmlns:a16="http://schemas.microsoft.com/office/drawing/2014/main" id="{07606EA6-07DA-3D48-8D21-A1CB804017A4}"/>
              </a:ext>
            </a:extLst>
          </p:cNvPr>
          <p:cNvSpPr/>
          <p:nvPr/>
        </p:nvSpPr>
        <p:spPr>
          <a:xfrm>
            <a:off x="9580512" y="1372673"/>
            <a:ext cx="1140049" cy="310922"/>
          </a:xfrm>
          <a:prstGeom prst="ellipse">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ctr">
              <a:lnSpc>
                <a:spcPct val="90000"/>
              </a:lnSpc>
            </a:pPr>
            <a:r>
              <a:rPr lang="en-US" sz="1000">
                <a:solidFill>
                  <a:schemeClr val="tx1"/>
                </a:solidFill>
              </a:rPr>
              <a:t>Check task</a:t>
            </a:r>
          </a:p>
        </p:txBody>
      </p:sp>
      <p:cxnSp>
        <p:nvCxnSpPr>
          <p:cNvPr id="14" name="Straight Arrow Connector 13">
            <a:extLst>
              <a:ext uri="{FF2B5EF4-FFF2-40B4-BE49-F238E27FC236}">
                <a16:creationId xmlns:a16="http://schemas.microsoft.com/office/drawing/2014/main" id="{F30A1591-B3CB-1945-B282-561491733CC4}"/>
              </a:ext>
            </a:extLst>
          </p:cNvPr>
          <p:cNvCxnSpPr>
            <a:cxnSpLocks/>
          </p:cNvCxnSpPr>
          <p:nvPr/>
        </p:nvCxnSpPr>
        <p:spPr>
          <a:xfrm>
            <a:off x="1155768" y="1683595"/>
            <a:ext cx="0" cy="557494"/>
          </a:xfrm>
          <a:prstGeom prst="straightConnector1">
            <a:avLst/>
          </a:prstGeom>
          <a:ln w="28575">
            <a:solidFill>
              <a:schemeClr val="tx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A3E958E-EF94-5048-9F59-2DFE8FFA1063}"/>
              </a:ext>
            </a:extLst>
          </p:cNvPr>
          <p:cNvCxnSpPr>
            <a:cxnSpLocks/>
          </p:cNvCxnSpPr>
          <p:nvPr/>
        </p:nvCxnSpPr>
        <p:spPr>
          <a:xfrm>
            <a:off x="2401028" y="1683595"/>
            <a:ext cx="0" cy="557494"/>
          </a:xfrm>
          <a:prstGeom prst="straightConnector1">
            <a:avLst/>
          </a:prstGeom>
          <a:ln w="28575">
            <a:solidFill>
              <a:schemeClr val="tx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49EC04-8A94-6C4D-8490-28E531961F76}"/>
              </a:ext>
            </a:extLst>
          </p:cNvPr>
          <p:cNvCxnSpPr>
            <a:cxnSpLocks/>
          </p:cNvCxnSpPr>
          <p:nvPr/>
        </p:nvCxnSpPr>
        <p:spPr>
          <a:xfrm>
            <a:off x="3624304" y="1683595"/>
            <a:ext cx="0" cy="557494"/>
          </a:xfrm>
          <a:prstGeom prst="straightConnector1">
            <a:avLst/>
          </a:prstGeom>
          <a:ln w="28575">
            <a:solidFill>
              <a:schemeClr val="tx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B5646E-161F-E140-95CA-A7E4D425F99A}"/>
              </a:ext>
            </a:extLst>
          </p:cNvPr>
          <p:cNvCxnSpPr>
            <a:cxnSpLocks/>
          </p:cNvCxnSpPr>
          <p:nvPr/>
        </p:nvCxnSpPr>
        <p:spPr>
          <a:xfrm>
            <a:off x="4891548" y="1683595"/>
            <a:ext cx="0" cy="557494"/>
          </a:xfrm>
          <a:prstGeom prst="straightConnector1">
            <a:avLst/>
          </a:prstGeom>
          <a:ln w="28575">
            <a:solidFill>
              <a:schemeClr val="tx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26012EE-2D2F-8242-BE7C-4E10ED1DBA89}"/>
              </a:ext>
            </a:extLst>
          </p:cNvPr>
          <p:cNvCxnSpPr>
            <a:cxnSpLocks/>
          </p:cNvCxnSpPr>
          <p:nvPr/>
        </p:nvCxnSpPr>
        <p:spPr>
          <a:xfrm>
            <a:off x="6644021" y="1683595"/>
            <a:ext cx="0" cy="557494"/>
          </a:xfrm>
          <a:prstGeom prst="straightConnector1">
            <a:avLst/>
          </a:prstGeom>
          <a:ln w="28575">
            <a:solidFill>
              <a:schemeClr val="tx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AC447F-55A8-8542-8F22-2A11E380F8A7}"/>
              </a:ext>
            </a:extLst>
          </p:cNvPr>
          <p:cNvCxnSpPr>
            <a:cxnSpLocks/>
          </p:cNvCxnSpPr>
          <p:nvPr/>
        </p:nvCxnSpPr>
        <p:spPr>
          <a:xfrm>
            <a:off x="8241817" y="1683595"/>
            <a:ext cx="0" cy="557494"/>
          </a:xfrm>
          <a:prstGeom prst="straightConnector1">
            <a:avLst/>
          </a:prstGeom>
          <a:ln w="28575">
            <a:solidFill>
              <a:schemeClr val="tx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3FEAC6-4A72-434D-911E-5BD6762332F6}"/>
              </a:ext>
            </a:extLst>
          </p:cNvPr>
          <p:cNvCxnSpPr>
            <a:cxnSpLocks/>
          </p:cNvCxnSpPr>
          <p:nvPr/>
        </p:nvCxnSpPr>
        <p:spPr>
          <a:xfrm>
            <a:off x="10128551" y="1683595"/>
            <a:ext cx="0" cy="557494"/>
          </a:xfrm>
          <a:prstGeom prst="straightConnector1">
            <a:avLst/>
          </a:prstGeom>
          <a:ln w="28575">
            <a:solidFill>
              <a:schemeClr val="tx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5FC507C6-10BA-1E44-9158-5F9570DB0855}"/>
              </a:ext>
            </a:extLst>
          </p:cNvPr>
          <p:cNvSpPr/>
          <p:nvPr/>
        </p:nvSpPr>
        <p:spPr>
          <a:xfrm>
            <a:off x="1008221" y="4271473"/>
            <a:ext cx="10269866" cy="546471"/>
          </a:xfrm>
          <a:prstGeom prst="rightArrow">
            <a:avLst/>
          </a:prstGeom>
          <a:solidFill>
            <a:schemeClr val="accent3">
              <a:lumMod val="60000"/>
              <a:lumOff val="40000"/>
            </a:schemeClr>
          </a:solidFill>
          <a:ln w="19050">
            <a:solidFill>
              <a:schemeClr val="accent3">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l">
              <a:lnSpc>
                <a:spcPct val="90000"/>
              </a:lnSpc>
            </a:pPr>
            <a:endParaRPr lang="en-US">
              <a:solidFill>
                <a:schemeClr val="tx1"/>
              </a:solidFill>
            </a:endParaRPr>
          </a:p>
        </p:txBody>
      </p:sp>
      <p:cxnSp>
        <p:nvCxnSpPr>
          <p:cNvPr id="23" name="Straight Arrow Connector 22">
            <a:extLst>
              <a:ext uri="{FF2B5EF4-FFF2-40B4-BE49-F238E27FC236}">
                <a16:creationId xmlns:a16="http://schemas.microsoft.com/office/drawing/2014/main" id="{E1419C5D-58C3-284E-86C4-12FD34F05181}"/>
              </a:ext>
            </a:extLst>
          </p:cNvPr>
          <p:cNvCxnSpPr>
            <a:cxnSpLocks/>
          </p:cNvCxnSpPr>
          <p:nvPr/>
        </p:nvCxnSpPr>
        <p:spPr>
          <a:xfrm>
            <a:off x="4996760" y="2523713"/>
            <a:ext cx="0" cy="1864108"/>
          </a:xfrm>
          <a:prstGeom prst="straightConnector1">
            <a:avLst/>
          </a:prstGeom>
          <a:ln w="28575">
            <a:solidFill>
              <a:schemeClr val="tx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FF0AD6-9ECC-5F4C-9E43-F2BA3E2D2AE7}"/>
              </a:ext>
            </a:extLst>
          </p:cNvPr>
          <p:cNvSpPr/>
          <p:nvPr/>
        </p:nvSpPr>
        <p:spPr>
          <a:xfrm>
            <a:off x="4737661" y="5289039"/>
            <a:ext cx="1140049" cy="310922"/>
          </a:xfrm>
          <a:prstGeom prst="ellipse">
            <a:avLst/>
          </a:prstGeom>
          <a:solidFill>
            <a:schemeClr val="bg1"/>
          </a:solidFill>
          <a:ln w="19050">
            <a:solidFill>
              <a:schemeClr val="accent3">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ctr">
              <a:lnSpc>
                <a:spcPct val="90000"/>
              </a:lnSpc>
            </a:pPr>
            <a:r>
              <a:rPr lang="en-US" sz="1000" b="1">
                <a:solidFill>
                  <a:schemeClr val="tx1"/>
                </a:solidFill>
              </a:rPr>
              <a:t>Select task</a:t>
            </a:r>
          </a:p>
        </p:txBody>
      </p:sp>
      <p:cxnSp>
        <p:nvCxnSpPr>
          <p:cNvPr id="27" name="Straight Arrow Connector 26">
            <a:extLst>
              <a:ext uri="{FF2B5EF4-FFF2-40B4-BE49-F238E27FC236}">
                <a16:creationId xmlns:a16="http://schemas.microsoft.com/office/drawing/2014/main" id="{1AA08E32-607C-EB4C-BB71-E73D7D47826F}"/>
              </a:ext>
            </a:extLst>
          </p:cNvPr>
          <p:cNvCxnSpPr>
            <a:cxnSpLocks/>
          </p:cNvCxnSpPr>
          <p:nvPr/>
        </p:nvCxnSpPr>
        <p:spPr>
          <a:xfrm rot="10800000">
            <a:off x="5307685" y="4698568"/>
            <a:ext cx="0" cy="557494"/>
          </a:xfrm>
          <a:prstGeom prst="straightConnector1">
            <a:avLst/>
          </a:prstGeom>
          <a:ln w="28575">
            <a:solidFill>
              <a:schemeClr val="accent3">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328A67-C222-5543-BD83-4F5BD2AD1782}"/>
              </a:ext>
            </a:extLst>
          </p:cNvPr>
          <p:cNvCxnSpPr>
            <a:cxnSpLocks/>
          </p:cNvCxnSpPr>
          <p:nvPr/>
        </p:nvCxnSpPr>
        <p:spPr>
          <a:xfrm flipV="1">
            <a:off x="5620171" y="2523714"/>
            <a:ext cx="0" cy="1864108"/>
          </a:xfrm>
          <a:prstGeom prst="straightConnector1">
            <a:avLst/>
          </a:prstGeom>
          <a:ln w="28575">
            <a:solidFill>
              <a:schemeClr val="accent3">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BB8EF6-3165-8445-AEB7-8311E04DE747}"/>
              </a:ext>
            </a:extLst>
          </p:cNvPr>
          <p:cNvCxnSpPr>
            <a:cxnSpLocks/>
          </p:cNvCxnSpPr>
          <p:nvPr/>
        </p:nvCxnSpPr>
        <p:spPr>
          <a:xfrm>
            <a:off x="6325247" y="2523714"/>
            <a:ext cx="0" cy="557494"/>
          </a:xfrm>
          <a:prstGeom prst="straightConnector1">
            <a:avLst/>
          </a:prstGeom>
          <a:ln w="28575">
            <a:solidFill>
              <a:schemeClr val="accent6">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0B06BBB-200B-084F-8743-665ED2D0D29C}"/>
              </a:ext>
            </a:extLst>
          </p:cNvPr>
          <p:cNvSpPr/>
          <p:nvPr/>
        </p:nvSpPr>
        <p:spPr>
          <a:xfrm>
            <a:off x="5772496" y="3106303"/>
            <a:ext cx="1140049" cy="310922"/>
          </a:xfrm>
          <a:prstGeom prst="ellipse">
            <a:avLst/>
          </a:prstGeom>
          <a:solidFill>
            <a:schemeClr val="bg1"/>
          </a:solidFill>
          <a:ln w="19050">
            <a:solidFill>
              <a:schemeClr val="accent6">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ctr">
              <a:lnSpc>
                <a:spcPct val="90000"/>
              </a:lnSpc>
            </a:pPr>
            <a:r>
              <a:rPr lang="en-US" sz="1000" b="1">
                <a:solidFill>
                  <a:schemeClr val="tx1"/>
                </a:solidFill>
              </a:rPr>
              <a:t>Exec </a:t>
            </a:r>
          </a:p>
          <a:p>
            <a:pPr algn="ctr">
              <a:lnSpc>
                <a:spcPct val="90000"/>
              </a:lnSpc>
            </a:pPr>
            <a:r>
              <a:rPr lang="en-US" sz="1000" b="1">
                <a:solidFill>
                  <a:schemeClr val="tx1"/>
                </a:solidFill>
              </a:rPr>
              <a:t>task</a:t>
            </a:r>
          </a:p>
        </p:txBody>
      </p:sp>
      <p:cxnSp>
        <p:nvCxnSpPr>
          <p:cNvPr id="33" name="Straight Arrow Connector 32">
            <a:extLst>
              <a:ext uri="{FF2B5EF4-FFF2-40B4-BE49-F238E27FC236}">
                <a16:creationId xmlns:a16="http://schemas.microsoft.com/office/drawing/2014/main" id="{6E8AAEFB-C02D-8B47-B154-CE5BF6181504}"/>
              </a:ext>
            </a:extLst>
          </p:cNvPr>
          <p:cNvCxnSpPr>
            <a:cxnSpLocks/>
          </p:cNvCxnSpPr>
          <p:nvPr/>
        </p:nvCxnSpPr>
        <p:spPr>
          <a:xfrm>
            <a:off x="7071148" y="2523713"/>
            <a:ext cx="0" cy="1864108"/>
          </a:xfrm>
          <a:prstGeom prst="straightConnector1">
            <a:avLst/>
          </a:prstGeom>
          <a:ln w="28575">
            <a:solidFill>
              <a:schemeClr val="accent6">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171E776-FCD2-244A-A144-92E7AC39D5DD}"/>
              </a:ext>
            </a:extLst>
          </p:cNvPr>
          <p:cNvSpPr txBox="1"/>
          <p:nvPr/>
        </p:nvSpPr>
        <p:spPr>
          <a:xfrm>
            <a:off x="5576089" y="3955115"/>
            <a:ext cx="1054822" cy="230772"/>
          </a:xfrm>
          <a:prstGeom prst="rect">
            <a:avLst/>
          </a:prstGeom>
          <a:noFill/>
        </p:spPr>
        <p:txBody>
          <a:bodyPr wrap="none" rtlCol="0">
            <a:spAutoFit/>
          </a:bodyPr>
          <a:lstStyle/>
          <a:p>
            <a:pPr algn="l">
              <a:lnSpc>
                <a:spcPct val="90000"/>
              </a:lnSpc>
            </a:pPr>
            <a:r>
              <a:rPr lang="en-US" sz="1000" b="1"/>
              <a:t>Dispatch task</a:t>
            </a:r>
          </a:p>
        </p:txBody>
      </p:sp>
      <p:sp>
        <p:nvSpPr>
          <p:cNvPr id="35" name="TextBox 34">
            <a:extLst>
              <a:ext uri="{FF2B5EF4-FFF2-40B4-BE49-F238E27FC236}">
                <a16:creationId xmlns:a16="http://schemas.microsoft.com/office/drawing/2014/main" id="{8FE6C0C2-7603-E040-A8D5-D5307D2BBEC4}"/>
              </a:ext>
            </a:extLst>
          </p:cNvPr>
          <p:cNvSpPr txBox="1"/>
          <p:nvPr/>
        </p:nvSpPr>
        <p:spPr>
          <a:xfrm>
            <a:off x="7030325" y="2716201"/>
            <a:ext cx="1234311" cy="230772"/>
          </a:xfrm>
          <a:prstGeom prst="rect">
            <a:avLst/>
          </a:prstGeom>
          <a:noFill/>
        </p:spPr>
        <p:txBody>
          <a:bodyPr wrap="none" rtlCol="0">
            <a:spAutoFit/>
          </a:bodyPr>
          <a:lstStyle/>
          <a:p>
            <a:pPr algn="l">
              <a:lnSpc>
                <a:spcPct val="90000"/>
              </a:lnSpc>
            </a:pPr>
            <a:r>
              <a:rPr lang="en-US" sz="1000" b="1"/>
              <a:t>Task completion</a:t>
            </a:r>
          </a:p>
        </p:txBody>
      </p:sp>
      <p:sp>
        <p:nvSpPr>
          <p:cNvPr id="36" name="TextBox 35">
            <a:extLst>
              <a:ext uri="{FF2B5EF4-FFF2-40B4-BE49-F238E27FC236}">
                <a16:creationId xmlns:a16="http://schemas.microsoft.com/office/drawing/2014/main" id="{5ED7F542-B3DD-694E-A63E-3D951F743D65}"/>
              </a:ext>
            </a:extLst>
          </p:cNvPr>
          <p:cNvSpPr txBox="1"/>
          <p:nvPr/>
        </p:nvSpPr>
        <p:spPr>
          <a:xfrm>
            <a:off x="4078296" y="2712184"/>
            <a:ext cx="1009950" cy="230772"/>
          </a:xfrm>
          <a:prstGeom prst="rect">
            <a:avLst/>
          </a:prstGeom>
          <a:noFill/>
        </p:spPr>
        <p:txBody>
          <a:bodyPr wrap="none" rtlCol="0">
            <a:spAutoFit/>
          </a:bodyPr>
          <a:lstStyle/>
          <a:p>
            <a:pPr algn="l">
              <a:lnSpc>
                <a:spcPct val="90000"/>
              </a:lnSpc>
            </a:pPr>
            <a:r>
              <a:rPr lang="en-US" sz="1000" b="1"/>
              <a:t>Task request</a:t>
            </a:r>
          </a:p>
        </p:txBody>
      </p:sp>
      <p:sp>
        <p:nvSpPr>
          <p:cNvPr id="37" name="TextBox 36">
            <a:extLst>
              <a:ext uri="{FF2B5EF4-FFF2-40B4-BE49-F238E27FC236}">
                <a16:creationId xmlns:a16="http://schemas.microsoft.com/office/drawing/2014/main" id="{097B7BDB-5F1B-5E4F-A5B8-563565D13629}"/>
              </a:ext>
            </a:extLst>
          </p:cNvPr>
          <p:cNvSpPr txBox="1"/>
          <p:nvPr/>
        </p:nvSpPr>
        <p:spPr>
          <a:xfrm>
            <a:off x="428843" y="4387821"/>
            <a:ext cx="378531" cy="313850"/>
          </a:xfrm>
          <a:prstGeom prst="rect">
            <a:avLst/>
          </a:prstGeom>
          <a:noFill/>
        </p:spPr>
        <p:txBody>
          <a:bodyPr wrap="none" rtlCol="0">
            <a:spAutoFit/>
          </a:bodyPr>
          <a:lstStyle/>
          <a:p>
            <a:pPr algn="l">
              <a:lnSpc>
                <a:spcPct val="90000"/>
              </a:lnSpc>
            </a:pPr>
            <a:r>
              <a:rPr lang="en-US" sz="1600" b="1"/>
              <a:t>IS</a:t>
            </a:r>
          </a:p>
        </p:txBody>
      </p:sp>
      <p:sp>
        <p:nvSpPr>
          <p:cNvPr id="38" name="TextBox 37">
            <a:extLst>
              <a:ext uri="{FF2B5EF4-FFF2-40B4-BE49-F238E27FC236}">
                <a16:creationId xmlns:a16="http://schemas.microsoft.com/office/drawing/2014/main" id="{3122B67E-B920-7446-9B24-ED4134F784D3}"/>
              </a:ext>
            </a:extLst>
          </p:cNvPr>
          <p:cNvSpPr txBox="1"/>
          <p:nvPr/>
        </p:nvSpPr>
        <p:spPr>
          <a:xfrm>
            <a:off x="428844" y="2238062"/>
            <a:ext cx="585265" cy="313850"/>
          </a:xfrm>
          <a:prstGeom prst="rect">
            <a:avLst/>
          </a:prstGeom>
          <a:noFill/>
        </p:spPr>
        <p:txBody>
          <a:bodyPr wrap="none" rtlCol="0">
            <a:spAutoFit/>
          </a:bodyPr>
          <a:lstStyle/>
          <a:p>
            <a:pPr algn="l">
              <a:lnSpc>
                <a:spcPct val="90000"/>
              </a:lnSpc>
            </a:pPr>
            <a:r>
              <a:rPr lang="en-US" sz="1600" b="1"/>
              <a:t>App</a:t>
            </a:r>
          </a:p>
        </p:txBody>
      </p:sp>
      <p:sp>
        <p:nvSpPr>
          <p:cNvPr id="39" name="Oval 38">
            <a:extLst>
              <a:ext uri="{FF2B5EF4-FFF2-40B4-BE49-F238E27FC236}">
                <a16:creationId xmlns:a16="http://schemas.microsoft.com/office/drawing/2014/main" id="{D9493F5B-7A96-A648-9B9F-797503A0E272}"/>
              </a:ext>
            </a:extLst>
          </p:cNvPr>
          <p:cNvSpPr/>
          <p:nvPr/>
        </p:nvSpPr>
        <p:spPr>
          <a:xfrm>
            <a:off x="2807743" y="5289039"/>
            <a:ext cx="1140049" cy="310922"/>
          </a:xfrm>
          <a:prstGeom prst="ellipse">
            <a:avLst/>
          </a:prstGeom>
          <a:solidFill>
            <a:schemeClr val="bg1"/>
          </a:solidFill>
          <a:ln w="19050">
            <a:solidFill>
              <a:schemeClr val="accent3">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ctr">
              <a:lnSpc>
                <a:spcPct val="90000"/>
              </a:lnSpc>
            </a:pPr>
            <a:r>
              <a:rPr lang="en-US" sz="1000" b="1">
                <a:solidFill>
                  <a:schemeClr val="tx1"/>
                </a:solidFill>
              </a:rPr>
              <a:t>PFU test</a:t>
            </a:r>
          </a:p>
        </p:txBody>
      </p:sp>
      <p:cxnSp>
        <p:nvCxnSpPr>
          <p:cNvPr id="40" name="Straight Arrow Connector 39">
            <a:extLst>
              <a:ext uri="{FF2B5EF4-FFF2-40B4-BE49-F238E27FC236}">
                <a16:creationId xmlns:a16="http://schemas.microsoft.com/office/drawing/2014/main" id="{E763F46B-DE12-1847-9D65-45E0A09DCCA2}"/>
              </a:ext>
            </a:extLst>
          </p:cNvPr>
          <p:cNvCxnSpPr>
            <a:cxnSpLocks/>
          </p:cNvCxnSpPr>
          <p:nvPr/>
        </p:nvCxnSpPr>
        <p:spPr>
          <a:xfrm rot="10800000">
            <a:off x="3377767" y="4698568"/>
            <a:ext cx="0" cy="557494"/>
          </a:xfrm>
          <a:prstGeom prst="straightConnector1">
            <a:avLst/>
          </a:prstGeom>
          <a:ln w="28575">
            <a:solidFill>
              <a:schemeClr val="accent3">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416CDB1-7040-0D4B-9142-8C2370FE2C8F}"/>
              </a:ext>
            </a:extLst>
          </p:cNvPr>
          <p:cNvSpPr/>
          <p:nvPr/>
        </p:nvSpPr>
        <p:spPr>
          <a:xfrm>
            <a:off x="6851835" y="5289039"/>
            <a:ext cx="1290270" cy="310922"/>
          </a:xfrm>
          <a:prstGeom prst="ellipse">
            <a:avLst/>
          </a:prstGeom>
          <a:solidFill>
            <a:schemeClr val="bg1"/>
          </a:solidFill>
          <a:ln w="19050">
            <a:solidFill>
              <a:schemeClr val="accent3">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ctr">
              <a:lnSpc>
                <a:spcPct val="90000"/>
              </a:lnSpc>
            </a:pPr>
            <a:r>
              <a:rPr lang="en-US" sz="1000" b="1">
                <a:solidFill>
                  <a:schemeClr val="tx1"/>
                </a:solidFill>
              </a:rPr>
              <a:t>Load balance</a:t>
            </a:r>
          </a:p>
        </p:txBody>
      </p:sp>
      <p:cxnSp>
        <p:nvCxnSpPr>
          <p:cNvPr id="42" name="Straight Arrow Connector 41">
            <a:extLst>
              <a:ext uri="{FF2B5EF4-FFF2-40B4-BE49-F238E27FC236}">
                <a16:creationId xmlns:a16="http://schemas.microsoft.com/office/drawing/2014/main" id="{0CD29234-AD1E-5748-892D-1641362B6DB2}"/>
              </a:ext>
            </a:extLst>
          </p:cNvPr>
          <p:cNvCxnSpPr>
            <a:cxnSpLocks/>
          </p:cNvCxnSpPr>
          <p:nvPr/>
        </p:nvCxnSpPr>
        <p:spPr>
          <a:xfrm rot="10800000">
            <a:off x="7421858" y="4698568"/>
            <a:ext cx="0" cy="557494"/>
          </a:xfrm>
          <a:prstGeom prst="straightConnector1">
            <a:avLst/>
          </a:prstGeom>
          <a:ln w="28575">
            <a:solidFill>
              <a:schemeClr val="accent3">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CBE79B9-C7E6-9D45-9CFF-107FFC672EFB}"/>
              </a:ext>
            </a:extLst>
          </p:cNvPr>
          <p:cNvSpPr/>
          <p:nvPr/>
        </p:nvSpPr>
        <p:spPr>
          <a:xfrm>
            <a:off x="9659031" y="5692611"/>
            <a:ext cx="339189" cy="150751"/>
          </a:xfrm>
          <a:prstGeom prst="rect">
            <a:avLst/>
          </a:prstGeom>
          <a:solidFill>
            <a:schemeClr val="tx2">
              <a:lumMod val="60000"/>
              <a:lumOff val="40000"/>
            </a:schemeClr>
          </a:solidFill>
          <a:ln w="19050">
            <a:solidFill>
              <a:schemeClr val="tx2">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l">
              <a:lnSpc>
                <a:spcPct val="90000"/>
              </a:lnSpc>
            </a:pPr>
            <a:endParaRPr lang="en-US">
              <a:solidFill>
                <a:schemeClr val="tx1"/>
              </a:solidFill>
            </a:endParaRPr>
          </a:p>
        </p:txBody>
      </p:sp>
      <p:sp>
        <p:nvSpPr>
          <p:cNvPr id="53" name="TextBox 52">
            <a:extLst>
              <a:ext uri="{FF2B5EF4-FFF2-40B4-BE49-F238E27FC236}">
                <a16:creationId xmlns:a16="http://schemas.microsoft.com/office/drawing/2014/main" id="{13D9A533-FDCE-EA48-914D-10F02A2DD85E}"/>
              </a:ext>
            </a:extLst>
          </p:cNvPr>
          <p:cNvSpPr txBox="1"/>
          <p:nvPr/>
        </p:nvSpPr>
        <p:spPr>
          <a:xfrm>
            <a:off x="10012332" y="5652630"/>
            <a:ext cx="903944" cy="230712"/>
          </a:xfrm>
          <a:prstGeom prst="rect">
            <a:avLst/>
          </a:prstGeom>
          <a:noFill/>
        </p:spPr>
        <p:txBody>
          <a:bodyPr wrap="none" rtlCol="0">
            <a:spAutoFit/>
          </a:bodyPr>
          <a:lstStyle/>
          <a:p>
            <a:pPr algn="l">
              <a:lnSpc>
                <a:spcPct val="90000"/>
              </a:lnSpc>
            </a:pPr>
            <a:r>
              <a:rPr lang="en-US" sz="1000" b="1"/>
              <a:t>Application</a:t>
            </a:r>
          </a:p>
        </p:txBody>
      </p:sp>
      <p:sp>
        <p:nvSpPr>
          <p:cNvPr id="54" name="Rectangle 53">
            <a:extLst>
              <a:ext uri="{FF2B5EF4-FFF2-40B4-BE49-F238E27FC236}">
                <a16:creationId xmlns:a16="http://schemas.microsoft.com/office/drawing/2014/main" id="{CB619384-898F-FB49-8AB3-7AE57B6735BA}"/>
              </a:ext>
            </a:extLst>
          </p:cNvPr>
          <p:cNvSpPr/>
          <p:nvPr/>
        </p:nvSpPr>
        <p:spPr>
          <a:xfrm>
            <a:off x="9659031" y="5951770"/>
            <a:ext cx="339189" cy="150751"/>
          </a:xfrm>
          <a:prstGeom prst="rect">
            <a:avLst/>
          </a:prstGeom>
          <a:solidFill>
            <a:schemeClr val="accent3">
              <a:lumMod val="40000"/>
              <a:lumOff val="60000"/>
            </a:schemeClr>
          </a:solidFill>
          <a:ln w="19050">
            <a:solidFill>
              <a:schemeClr val="accent3">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l">
              <a:lnSpc>
                <a:spcPct val="90000"/>
              </a:lnSpc>
            </a:pPr>
            <a:endParaRPr lang="en-US">
              <a:solidFill>
                <a:schemeClr val="tx1"/>
              </a:solidFill>
            </a:endParaRPr>
          </a:p>
        </p:txBody>
      </p:sp>
      <p:sp>
        <p:nvSpPr>
          <p:cNvPr id="55" name="TextBox 54">
            <a:extLst>
              <a:ext uri="{FF2B5EF4-FFF2-40B4-BE49-F238E27FC236}">
                <a16:creationId xmlns:a16="http://schemas.microsoft.com/office/drawing/2014/main" id="{2E8B952B-D7CB-FC45-86ED-CD293A8DB0BA}"/>
              </a:ext>
            </a:extLst>
          </p:cNvPr>
          <p:cNvSpPr txBox="1"/>
          <p:nvPr/>
        </p:nvSpPr>
        <p:spPr>
          <a:xfrm>
            <a:off x="10012331" y="5911788"/>
            <a:ext cx="825652" cy="230772"/>
          </a:xfrm>
          <a:prstGeom prst="rect">
            <a:avLst/>
          </a:prstGeom>
          <a:noFill/>
        </p:spPr>
        <p:txBody>
          <a:bodyPr wrap="none" rtlCol="0">
            <a:spAutoFit/>
          </a:bodyPr>
          <a:lstStyle/>
          <a:p>
            <a:pPr algn="l">
              <a:lnSpc>
                <a:spcPct val="90000"/>
              </a:lnSpc>
            </a:pPr>
            <a:r>
              <a:rPr lang="en-US" sz="1000" b="1"/>
              <a:t>Scheduler</a:t>
            </a:r>
          </a:p>
        </p:txBody>
      </p:sp>
      <p:sp>
        <p:nvSpPr>
          <p:cNvPr id="56" name="Rectangle 55">
            <a:extLst>
              <a:ext uri="{FF2B5EF4-FFF2-40B4-BE49-F238E27FC236}">
                <a16:creationId xmlns:a16="http://schemas.microsoft.com/office/drawing/2014/main" id="{FFD7F25B-3A51-0F4D-AD05-F9B21F5A79D4}"/>
              </a:ext>
            </a:extLst>
          </p:cNvPr>
          <p:cNvSpPr/>
          <p:nvPr/>
        </p:nvSpPr>
        <p:spPr>
          <a:xfrm>
            <a:off x="9659031" y="6228139"/>
            <a:ext cx="339189" cy="150751"/>
          </a:xfrm>
          <a:prstGeom prst="rect">
            <a:avLst/>
          </a:prstGeom>
          <a:solidFill>
            <a:schemeClr val="accent6">
              <a:lumMod val="40000"/>
              <a:lumOff val="60000"/>
            </a:schemeClr>
          </a:solidFill>
          <a:ln w="19050">
            <a:solidFill>
              <a:schemeClr val="accent6">
                <a:lumMod val="75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l">
              <a:lnSpc>
                <a:spcPct val="90000"/>
              </a:lnSpc>
            </a:pPr>
            <a:endParaRPr lang="en-US">
              <a:solidFill>
                <a:schemeClr val="tx1"/>
              </a:solidFill>
            </a:endParaRPr>
          </a:p>
        </p:txBody>
      </p:sp>
      <p:sp>
        <p:nvSpPr>
          <p:cNvPr id="57" name="TextBox 56">
            <a:extLst>
              <a:ext uri="{FF2B5EF4-FFF2-40B4-BE49-F238E27FC236}">
                <a16:creationId xmlns:a16="http://schemas.microsoft.com/office/drawing/2014/main" id="{51EECF14-594F-7741-B8C9-71A0C48EE44C}"/>
              </a:ext>
            </a:extLst>
          </p:cNvPr>
          <p:cNvSpPr txBox="1"/>
          <p:nvPr/>
        </p:nvSpPr>
        <p:spPr>
          <a:xfrm>
            <a:off x="10012332" y="6188157"/>
            <a:ext cx="1051617" cy="230772"/>
          </a:xfrm>
          <a:prstGeom prst="rect">
            <a:avLst/>
          </a:prstGeom>
          <a:noFill/>
        </p:spPr>
        <p:txBody>
          <a:bodyPr wrap="none" rtlCol="0">
            <a:spAutoFit/>
          </a:bodyPr>
          <a:lstStyle/>
          <a:p>
            <a:pPr algn="l">
              <a:lnSpc>
                <a:spcPct val="90000"/>
              </a:lnSpc>
            </a:pPr>
            <a:r>
              <a:rPr lang="en-US" sz="1000" b="1"/>
              <a:t>Worker thread</a:t>
            </a:r>
          </a:p>
        </p:txBody>
      </p:sp>
      <p:sp>
        <p:nvSpPr>
          <p:cNvPr id="58" name="Line Callout 2 57">
            <a:extLst>
              <a:ext uri="{FF2B5EF4-FFF2-40B4-BE49-F238E27FC236}">
                <a16:creationId xmlns:a16="http://schemas.microsoft.com/office/drawing/2014/main" id="{CD8C4F70-34E0-044F-B6F5-FA34336ABB72}"/>
              </a:ext>
            </a:extLst>
          </p:cNvPr>
          <p:cNvSpPr/>
          <p:nvPr/>
        </p:nvSpPr>
        <p:spPr>
          <a:xfrm>
            <a:off x="8595170" y="2942897"/>
            <a:ext cx="1158892" cy="474327"/>
          </a:xfrm>
          <a:prstGeom prst="borderCallout2">
            <a:avLst>
              <a:gd name="adj1" fmla="val 54505"/>
              <a:gd name="adj2" fmla="val -5081"/>
              <a:gd name="adj3" fmla="val 54505"/>
              <a:gd name="adj4" fmla="val -20732"/>
              <a:gd name="adj5" fmla="val 1263"/>
              <a:gd name="adj6" fmla="val -61301"/>
            </a:avLst>
          </a:prstGeom>
          <a:solidFill>
            <a:schemeClr val="bg1"/>
          </a:solid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l">
              <a:lnSpc>
                <a:spcPct val="90000"/>
              </a:lnSpc>
            </a:pPr>
            <a:r>
              <a:rPr lang="en-US" sz="1000">
                <a:solidFill>
                  <a:schemeClr val="tx1"/>
                </a:solidFill>
              </a:rPr>
              <a:t>Contains introspective information</a:t>
            </a:r>
          </a:p>
        </p:txBody>
      </p:sp>
      <p:sp>
        <p:nvSpPr>
          <p:cNvPr id="59" name="Line Callout 2 58">
            <a:extLst>
              <a:ext uri="{FF2B5EF4-FFF2-40B4-BE49-F238E27FC236}">
                <a16:creationId xmlns:a16="http://schemas.microsoft.com/office/drawing/2014/main" id="{62EB6A90-B7D0-AF44-9652-2170A5E95F5D}"/>
              </a:ext>
            </a:extLst>
          </p:cNvPr>
          <p:cNvSpPr/>
          <p:nvPr/>
        </p:nvSpPr>
        <p:spPr>
          <a:xfrm flipH="1">
            <a:off x="2253419" y="2937326"/>
            <a:ext cx="1532791" cy="474327"/>
          </a:xfrm>
          <a:prstGeom prst="borderCallout2">
            <a:avLst>
              <a:gd name="adj1" fmla="val 54505"/>
              <a:gd name="adj2" fmla="val -5081"/>
              <a:gd name="adj3" fmla="val 54505"/>
              <a:gd name="adj4" fmla="val -20732"/>
              <a:gd name="adj5" fmla="val 5236"/>
              <a:gd name="adj6" fmla="val -49007"/>
            </a:avLst>
          </a:prstGeom>
          <a:solidFill>
            <a:schemeClr val="bg1"/>
          </a:solidFill>
          <a:ln w="19050">
            <a:solidFill>
              <a:schemeClr val="tx1"/>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784" tIns="182784" rIns="182784" bIns="182784" numCol="1" spcCol="0" rtlCol="0" fromWordArt="0" anchor="ctr" anchorCtr="0" forceAA="0" compatLnSpc="1">
            <a:prstTxWarp prst="textNoShape">
              <a:avLst/>
            </a:prstTxWarp>
            <a:noAutofit/>
          </a:bodyPr>
          <a:lstStyle/>
          <a:p>
            <a:pPr algn="l">
              <a:lnSpc>
                <a:spcPct val="90000"/>
              </a:lnSpc>
            </a:pPr>
            <a:r>
              <a:rPr lang="en-US" sz="1000">
                <a:solidFill>
                  <a:schemeClr val="tx1"/>
                </a:solidFill>
              </a:rPr>
              <a:t>Contains resource information and constraints</a:t>
            </a:r>
          </a:p>
        </p:txBody>
      </p:sp>
    </p:spTree>
    <p:extLst>
      <p:ext uri="{BB962C8B-B14F-4D97-AF65-F5344CB8AC3E}">
        <p14:creationId xmlns:p14="http://schemas.microsoft.com/office/powerpoint/2010/main" val="26748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26" grpId="0" animBg="1"/>
      <p:bldP spid="32" grpId="0" animBg="1"/>
      <p:bldP spid="34" grpId="0"/>
      <p:bldP spid="35" grpId="0"/>
      <p:bldP spid="36" grpId="0"/>
      <p:bldP spid="39" grpId="0" animBg="1"/>
      <p:bldP spid="41" grpId="0" animBg="1"/>
      <p:bldP spid="58" grpId="0" animBg="1"/>
      <p:bldP spid="5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VSHAPEID" val="Em8FwOLOMQYt74Hg0R2OeD"/>
</p:tagLst>
</file>

<file path=ppt/tags/tag2.xml><?xml version="1.0" encoding="utf-8"?>
<p:tagLst xmlns:a="http://schemas.openxmlformats.org/drawingml/2006/main" xmlns:r="http://schemas.openxmlformats.org/officeDocument/2006/relationships" xmlns:p="http://schemas.openxmlformats.org/presentationml/2006/main">
  <p:tag name="DVSHAPEID" val="I1NKunHtmbTE8TlSqJOFJ2"/>
</p:tagLst>
</file>

<file path=ppt/theme/theme1.xml><?xml version="1.0" encoding="utf-8"?>
<a:theme xmlns:a="http://schemas.openxmlformats.org/drawingml/2006/main" name="Presentations (Wide Screen)">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extLst>
    <a:ext uri="{05A4C25C-085E-4340-85A3-A5531E510DB2}">
      <thm15:themeFamily xmlns:thm15="http://schemas.microsoft.com/office/thememl/2012/main" name="FTG 16x9 template 2018-04-10b" id="{2C73D5DB-F730-4549-998F-8F00DF8240CD}" vid="{17BD9EF0-2E69-45A5-9E1C-5B19EF17DA43}"/>
    </a:ext>
  </a:extLst>
</a:theme>
</file>

<file path=ppt/theme/theme10.xml><?xml version="1.0" encoding="utf-8"?>
<a:theme xmlns:a="http://schemas.openxmlformats.org/drawingml/2006/main" name="3_Presentations (Wide Screen)">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extLst>
    <a:ext uri="{05A4C25C-085E-4340-85A3-A5531E510DB2}">
      <thm15:themeFamily xmlns:thm15="http://schemas.microsoft.com/office/thememl/2012/main" name="ORNL template 16x9" id="{C0EB04B0-D86C-9243-8720-2D2052F85E0F}" vid="{A3F60B28-C595-C340-94C0-76EB0CED3D7C}"/>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Presentation2" id="{C4E17803-9BFB-4C8D-A2B2-1D29AB96E06B}" vid="{3641A33B-A935-4C9C-B214-B904C8643AE5}"/>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Updated_DARPA_Template_20190102_1237.pptx" id="{73648ED9-5A49-4BD0-BC42-DE32C2E6CF09}" vid="{D0B459EC-B9B7-4546-9243-8AF0A32984A7}"/>
    </a:ext>
  </a:extLst>
</a:theme>
</file>

<file path=ppt/theme/theme13.xml><?xml version="1.0" encoding="utf-8"?>
<a:theme xmlns:a="http://schemas.openxmlformats.org/drawingml/2006/main" name="4_ORNL">
  <a:themeElements>
    <a:clrScheme name="ORNL color palette 180726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latin typeface="+mn-lt"/>
          </a:defRPr>
        </a:defPPr>
      </a:lstStyle>
    </a:txDef>
  </a:objectDefaults>
  <a:extraClrSchemeLst/>
  <a:extLst>
    <a:ext uri="{05A4C25C-085E-4340-85A3-A5531E510DB2}">
      <thm15:themeFamily xmlns:thm15="http://schemas.microsoft.com/office/thememl/2012/main" name="ORNL template 4x3_180808" id="{BE270949-426B-4A81-BFD7-F9E58F12EF61}" vid="{56EA0EFD-5782-40CE-9F38-7DA95D6DAADB}"/>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Software Overview_171107" id="{BD942E0A-9244-4873-9B58-3BC7EE20CE46}" vid="{AE1C16EF-5E49-4311-BE50-61D14740A470}"/>
    </a:ext>
  </a:extLst>
</a:theme>
</file>

<file path=ppt/theme/theme3.xml><?xml version="1.0" encoding="utf-8"?>
<a:theme xmlns:a="http://schemas.openxmlformats.org/drawingml/2006/main" name="ORNL">
  <a:themeElements>
    <a:clrScheme name="ORNL theme colors 180717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w="38100">
          <a:solidFill>
            <a:schemeClr val="bg2"/>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FTG 16x9 template 2018-07-23b" id="{7F69197A-F060-460C-8C64-4A9499C9F5FB}" vid="{D57997CD-1E14-4502-BD0D-2FB336772F1D}"/>
    </a:ext>
  </a:extLst>
</a:theme>
</file>

<file path=ppt/theme/theme4.xml><?xml version="1.0" encoding="utf-8"?>
<a:theme xmlns:a="http://schemas.openxmlformats.org/drawingml/2006/main" name="ECP_AD_IPR-v1.0_20171106">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5.xml><?xml version="1.0" encoding="utf-8"?>
<a:theme xmlns:a="http://schemas.openxmlformats.org/drawingml/2006/main" name="2_Presentations (Wide Screen)">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6.xml><?xml version="1.0" encoding="utf-8"?>
<a:theme xmlns:a="http://schemas.openxmlformats.org/drawingml/2006/main" name="1_ORNL">
  <a:themeElements>
    <a:clrScheme name="ORNL theme colors 180717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w="38100">
          <a:solidFill>
            <a:schemeClr val="bg2"/>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ORNL template 16x9_180726" id="{EBC9ED76-4FC5-4D20-9B7E-F4FFFA69FB0B}" vid="{3729A018-AC57-4727-938A-9CD89CDD496D}"/>
    </a:ext>
  </a:extLst>
</a:theme>
</file>

<file path=ppt/theme/theme7.xml><?xml version="1.0" encoding="utf-8"?>
<a:theme xmlns:a="http://schemas.openxmlformats.org/drawingml/2006/main" name="2_ORNL">
  <a:themeElements>
    <a:clrScheme name="ORNL theme colors 180717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ORNL template 16x9_180808" id="{EF133236-4FD1-4E83-B0AC-464DEE56453C}" vid="{ECDBAF0C-67FD-47C6-9CC9-5310617ED09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Updated_DARPA_Template_20190102_1237.pptx" id="{73648ED9-5A49-4BD0-BC42-DE32C2E6CF09}" vid="{D0B459EC-B9B7-4546-9243-8AF0A32984A7}"/>
    </a:ext>
  </a:extLst>
</a:theme>
</file>

<file path=ppt/theme/theme9.xml><?xml version="1.0" encoding="utf-8"?>
<a:theme xmlns:a="http://schemas.openxmlformats.org/drawingml/2006/main" name="3_ORNL">
  <a:themeElements>
    <a:clrScheme name="ORNL theme colors 180717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ORNL template 16x9_180806" id="{7DCB9630-8550-4F55-B780-93923C9828B0}" vid="{2C90DE84-4B32-420B-A453-95D365D6B31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75B17BC858B94FAA5409F11FF9B884" ma:contentTypeVersion="0" ma:contentTypeDescription="Create a new document." ma:contentTypeScope="" ma:versionID="ba30602e445ba7bd833ef2f532e4a594">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F9EDA5-EFC2-4489-88D4-3BB4DE3A40D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A45C0BEF-D72B-4E96-BDD4-5C583B12DEB1}">
  <ds:schemaRefs>
    <ds:schemaRef ds:uri="http://schemas.microsoft.com/sharepoint/v3/contenttype/forms"/>
  </ds:schemaRefs>
</ds:datastoreItem>
</file>

<file path=customXml/itemProps3.xml><?xml version="1.0" encoding="utf-8"?>
<ds:datastoreItem xmlns:ds="http://schemas.openxmlformats.org/officeDocument/2006/customXml" ds:itemID="{8D73FA30-E52B-4957-9A65-D804FFD77D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FTG 16x9 template 2018-04-10b</Template>
  <TotalTime>0</TotalTime>
  <Words>9174</Words>
  <Application>Microsoft Office PowerPoint</Application>
  <PresentationFormat>Custom</PresentationFormat>
  <Paragraphs>1670</Paragraphs>
  <Slides>120</Slides>
  <Notes>18</Notes>
  <HiddenSlides>66</HiddenSlides>
  <MMClips>0</MMClips>
  <ScaleCrop>false</ScaleCrop>
  <HeadingPairs>
    <vt:vector size="8" baseType="variant">
      <vt:variant>
        <vt:lpstr>Fonts Used</vt:lpstr>
      </vt:variant>
      <vt:variant>
        <vt:i4>15</vt:i4>
      </vt:variant>
      <vt:variant>
        <vt:lpstr>Theme</vt:lpstr>
      </vt:variant>
      <vt:variant>
        <vt:i4>13</vt:i4>
      </vt:variant>
      <vt:variant>
        <vt:lpstr>Embedded OLE Servers</vt:lpstr>
      </vt:variant>
      <vt:variant>
        <vt:i4>1</vt:i4>
      </vt:variant>
      <vt:variant>
        <vt:lpstr>Slide Titles</vt:lpstr>
      </vt:variant>
      <vt:variant>
        <vt:i4>120</vt:i4>
      </vt:variant>
    </vt:vector>
  </HeadingPairs>
  <TitlesOfParts>
    <vt:vector size="149" baseType="lpstr">
      <vt:lpstr>Arial</vt:lpstr>
      <vt:lpstr>Arial Black</vt:lpstr>
      <vt:lpstr>Book Antiqua</vt:lpstr>
      <vt:lpstr>Calibri</vt:lpstr>
      <vt:lpstr>Cambria Math</vt:lpstr>
      <vt:lpstr>Century Gothic</vt:lpstr>
      <vt:lpstr>Comic Sans MS</vt:lpstr>
      <vt:lpstr>Consolas</vt:lpstr>
      <vt:lpstr>Courier</vt:lpstr>
      <vt:lpstr>Garamond</vt:lpstr>
      <vt:lpstr>Helvetica Light</vt:lpstr>
      <vt:lpstr>Open Sans Regular</vt:lpstr>
      <vt:lpstr>Segoe UI</vt:lpstr>
      <vt:lpstr>Tahoma</vt:lpstr>
      <vt:lpstr>Times New Roman</vt:lpstr>
      <vt:lpstr>Presentations (Wide Screen)</vt:lpstr>
      <vt:lpstr>1_Presentations (Wide Screen)</vt:lpstr>
      <vt:lpstr>ORNL</vt:lpstr>
      <vt:lpstr>ECP_AD_IPR-v1.0_20171106</vt:lpstr>
      <vt:lpstr>2_Presentations (Wide Screen)</vt:lpstr>
      <vt:lpstr>1_ORNL</vt:lpstr>
      <vt:lpstr>2_ORNL</vt:lpstr>
      <vt:lpstr>Office Theme</vt:lpstr>
      <vt:lpstr>3_ORNL</vt:lpstr>
      <vt:lpstr>3_Presentations (Wide Screen)</vt:lpstr>
      <vt:lpstr>1_Office Theme</vt:lpstr>
      <vt:lpstr>2_Office Theme</vt:lpstr>
      <vt:lpstr>4_ORNL</vt:lpstr>
      <vt:lpstr>Worksheet</vt:lpstr>
      <vt:lpstr>Striving for SDR Performance Portability in the Era of Heterogeneous SoCs</vt:lpstr>
      <vt:lpstr>Highlights </vt:lpstr>
      <vt:lpstr>Motivating Trends</vt:lpstr>
      <vt:lpstr>Contemporary devices are approaching fundamental limits</vt:lpstr>
      <vt:lpstr>PowerPoint Presentation</vt:lpstr>
      <vt:lpstr>Business climate reflects this uncertainty, cost, complexity, consolidation</vt:lpstr>
      <vt:lpstr>Sixth Wave of Computing</vt:lpstr>
      <vt:lpstr>Predictions for Transition Period</vt:lpstr>
      <vt:lpstr>Predictions for Transition Period</vt:lpstr>
      <vt:lpstr>Predictions for Transition Period</vt:lpstr>
      <vt:lpstr>Quantum computing: Qubit design and fabrication have made recent progress but still face challenges</vt:lpstr>
      <vt:lpstr>Neuromorphic (Brain Inspired) Computing</vt:lpstr>
      <vt:lpstr>New devices: Carbon Nanotube Transistors and Circuits</vt:lpstr>
      <vt:lpstr>Emerging Memory Devices</vt:lpstr>
      <vt:lpstr>Q: when was the field effect transistor patented?</vt:lpstr>
      <vt:lpstr>Predictions for Transition Period</vt:lpstr>
      <vt:lpstr>Pace of Architectural Specialization is Quickening</vt:lpstr>
      <vt:lpstr>Future hardware will be far more diverse and mercurial than recent history (HotChips 2018)</vt:lpstr>
      <vt:lpstr>Analysis of Apple A-* SoCs</vt:lpstr>
      <vt:lpstr>Growing Open Source Hardware Movement Enables Rapid Chip Design</vt:lpstr>
      <vt:lpstr>DARPA ERI Programs Aiming for Agile (and Frequent) Chip Creation</vt:lpstr>
      <vt:lpstr>Summary:  Transition Period will be Disruptive – Opportunities and Pitfalls Abound</vt:lpstr>
      <vt:lpstr>Department of Energy (DOE) Roadmap to Exascale Systems An impressive, productive lineup of accelerated node systems supporting DOE’s mission</vt:lpstr>
      <vt:lpstr>PowerPoint Presentation</vt:lpstr>
      <vt:lpstr>Frontier: The OLCF 2021 Exascale computer</vt:lpstr>
      <vt:lpstr>Frontier | 7 May 2019  </vt:lpstr>
      <vt:lpstr>Final Report on Workshop on Extreme Heterogeneity</vt:lpstr>
      <vt:lpstr>The Summit System @ ORNL #1 on Top 500 since June 2018</vt:lpstr>
      <vt:lpstr>NVIDIA’s tesla v100</vt:lpstr>
      <vt:lpstr>Frontier | 7 May 2019  </vt:lpstr>
      <vt:lpstr>Department of Energy (DOE) Roadmap to Exascale Systems An impressive, productive lineup of accelerated node systems supporting DOE’s mission</vt:lpstr>
      <vt:lpstr>ORNL Cosmic Castle: Codesign for DSSoC Processors PY1.Q4 Review</vt:lpstr>
      <vt:lpstr>DARPA Domain-Specific System on a Chip (DSSoC) Program</vt:lpstr>
      <vt:lpstr>The history of GNU Radio inspiring the key technical areas of DSSoC</vt:lpstr>
      <vt:lpstr>Getting the best out of specialization when we need programmability</vt:lpstr>
      <vt:lpstr>Domain-Specific System on Chip (DSSoC)</vt:lpstr>
      <vt:lpstr>DSSoC: Domain-driven design</vt:lpstr>
      <vt:lpstr>Domain Specific System on Chip (DSSoC) Program to address these challenges Performer domains and applications</vt:lpstr>
      <vt:lpstr>ORNL Cosmic Castle</vt:lpstr>
      <vt:lpstr>ORNL Cosmic Project</vt:lpstr>
      <vt:lpstr>ORNL Cosmic Project</vt:lpstr>
      <vt:lpstr>Cosmic Castle | Development Lifecycle</vt:lpstr>
      <vt:lpstr>Cosmic Castle | Project Overview</vt:lpstr>
      <vt:lpstr>Project Overview</vt:lpstr>
      <vt:lpstr>Hardware </vt:lpstr>
      <vt:lpstr>Cosmic Castle | Project Overview</vt:lpstr>
      <vt:lpstr>PowerPoint Presentation</vt:lpstr>
      <vt:lpstr>Intel Stratix 10 FPGA available Experimental Computing Lab (ExCL) managed by the ORNL Future Technologies Group</vt:lpstr>
      <vt:lpstr>NVIDIA Jetson AGX Xavier SoC available Experimental Computing Lab (ExCL) managed by the ORNL Future Technologies Group</vt:lpstr>
      <vt:lpstr>Qualcomm 855 SoC (SM8510P) Experimental Computing Lab (ExCL) managed by the ORNL Future Technologies Group</vt:lpstr>
      <vt:lpstr>RISC-V</vt:lpstr>
      <vt:lpstr>Applications </vt:lpstr>
      <vt:lpstr>Applications</vt:lpstr>
      <vt:lpstr>End-to-End System: Gnu Radio for Wifi on two NVIDIA Xavier SoCs</vt:lpstr>
      <vt:lpstr>Applications Profiling</vt:lpstr>
      <vt:lpstr>GNR-Tools</vt:lpstr>
      <vt:lpstr>New GNR-tools: cgran scraper and GRC statistics</vt:lpstr>
      <vt:lpstr>GRC statistics: Block Usage Frequencies from CGRAN</vt:lpstr>
      <vt:lpstr>GRC statistics: Block Proximity Analysis</vt:lpstr>
      <vt:lpstr>GRC statistics: Block Proximity Analysis</vt:lpstr>
      <vt:lpstr>Performance Modeling </vt:lpstr>
      <vt:lpstr>Integrating Modeling Across the Stack with Aspen</vt:lpstr>
      <vt:lpstr>Aspen: Abstract Scalable Performance Engineering Notation</vt:lpstr>
      <vt:lpstr>GNURadio Flowgraph to Aspen Application Model Conversion</vt:lpstr>
      <vt:lpstr>Block execution profiles on Xavier</vt:lpstr>
      <vt:lpstr>Graph-Based Abstract Machine Model</vt:lpstr>
      <vt:lpstr>Modeling Performance Behavior with Roofline</vt:lpstr>
      <vt:lpstr>Power profiles (stream on CPU/GPU sampled at 50ms)</vt:lpstr>
      <vt:lpstr>Block execution profiles on Xavier</vt:lpstr>
      <vt:lpstr>Block execution profiles on Xavier</vt:lpstr>
      <vt:lpstr>Block execution profiles on Xavier</vt:lpstr>
      <vt:lpstr>Programming Systems</vt:lpstr>
      <vt:lpstr>Programming Systems</vt:lpstr>
      <vt:lpstr>OpenARC: Open Accelerator Research Compiler*</vt:lpstr>
      <vt:lpstr>Heterogeneous Architecture Support by OpenARC</vt:lpstr>
      <vt:lpstr>Initial Performance of OpenACC GNU Radio Blocks on Xavier</vt:lpstr>
      <vt:lpstr>Program Characteristics Prediction of GNU Radio Blocks using Aspen</vt:lpstr>
      <vt:lpstr>Initial Performance of OpenACC GNU Radio Blocks on Xavier (Cont.)</vt:lpstr>
      <vt:lpstr>Intelligent Scheduler</vt:lpstr>
      <vt:lpstr>Programming Systems</vt:lpstr>
      <vt:lpstr>Cosmic Runtime and Scheduler</vt:lpstr>
      <vt:lpstr>Exploiting Parallelism in SDR</vt:lpstr>
      <vt:lpstr>Cosmic ISR / Prep</vt:lpstr>
      <vt:lpstr>Cosmic ISR / Execution</vt:lpstr>
      <vt:lpstr>Introspective Layer</vt:lpstr>
      <vt:lpstr>The Minos Computing Library (MCL)</vt:lpstr>
      <vt:lpstr>IS Architecture 1/2</vt:lpstr>
      <vt:lpstr>Platforms</vt:lpstr>
      <vt:lpstr>Program Goal 1: System utilization</vt:lpstr>
      <vt:lpstr>Program Goal 2: Concurrent applications</vt:lpstr>
      <vt:lpstr>Resource-Based Waiting Time</vt:lpstr>
      <vt:lpstr>Initial Results: Reference Ontology</vt:lpstr>
      <vt:lpstr>Experiment 1: Leveraging Slow Devices</vt:lpstr>
      <vt:lpstr>Experiment 2: Waiting for Fast Devices</vt:lpstr>
      <vt:lpstr>Introspective Layer</vt:lpstr>
      <vt:lpstr>MCL + Aladdin</vt:lpstr>
      <vt:lpstr>Conclusions</vt:lpstr>
      <vt:lpstr>Bonus</vt:lpstr>
      <vt:lpstr>Simple Execution Trace</vt:lpstr>
      <vt:lpstr>MCL Performance: Performance</vt:lpstr>
      <vt:lpstr>Asynchronous Execution Engine</vt:lpstr>
      <vt:lpstr>New Architecture: NVIDIA Xavier</vt:lpstr>
      <vt:lpstr>MCL Performance: Use of all available resources – CPU+GPU</vt:lpstr>
      <vt:lpstr>MCL Ontology v0.1 (Xavier example)</vt:lpstr>
      <vt:lpstr>Programmatic Highlights</vt:lpstr>
      <vt:lpstr>Outreach</vt:lpstr>
      <vt:lpstr>Summary</vt:lpstr>
      <vt:lpstr>Summary</vt:lpstr>
      <vt:lpstr>Cosmic-Castle Open Source Repositories</vt:lpstr>
      <vt:lpstr>Progress (since Feb 2019)</vt:lpstr>
      <vt:lpstr>Conclusions</vt:lpstr>
      <vt:lpstr>Conclusions</vt:lpstr>
      <vt:lpstr>Q&amp;A</vt:lpstr>
      <vt:lpstr>Final Report on Workshop on Extreme Heterogeneity</vt:lpstr>
      <vt:lpstr>Recap</vt:lpstr>
      <vt:lpstr>Bonus Material</vt:lpstr>
      <vt:lpstr>ASCR Extreme Heterogeneity Workshop January 23-25, 2018 Virtual Meeting</vt:lpstr>
      <vt:lpstr>Future Technologies Group (FTG) Jeffrey S. Vetter, Group Leader</vt:lpstr>
      <vt:lpstr>Progression of Experimental Computing  Technologies</vt:lpstr>
      <vt:lpstr>ORNL ExCL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2018-04-10T15:42:34Z</dcterms:created>
  <dcterms:modified xsi:type="dcterms:W3CDTF">2019-09-16T17:44:08Z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0x0101003975B17BC858B94FAA5409F11FF9B884</vt:lpwstr>
  </property>
</Properties>
</file>